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701" r:id="rId3"/>
  </p:sldMasterIdLst>
  <p:sldIdLst>
    <p:sldId id="260" r:id="rId4"/>
    <p:sldId id="256" r:id="rId5"/>
    <p:sldId id="257" r:id="rId6"/>
    <p:sldId id="273" r:id="rId7"/>
    <p:sldId id="274" r:id="rId8"/>
    <p:sldId id="275" r:id="rId9"/>
    <p:sldId id="279" r:id="rId10"/>
    <p:sldId id="265" r:id="rId11"/>
    <p:sldId id="269" r:id="rId12"/>
    <p:sldId id="272" r:id="rId13"/>
    <p:sldId id="259" r:id="rId14"/>
    <p:sldId id="270" r:id="rId15"/>
    <p:sldId id="278" r:id="rId16"/>
    <p:sldId id="271" r:id="rId17"/>
    <p:sldId id="276" r:id="rId18"/>
    <p:sldId id="277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011&#47928;&#49436;\2011&#45800;&#51068;&#44221;&#49884;&#54744;&#44288;&#52769;\2011_03_16_KVNYS&#54952;&#50984;&#44288;&#5276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 sz="1500" b="0"/>
            </a:pPr>
            <a:r>
              <a:rPr lang="en-US" altLang="ko-KR" sz="1500" b="0" baseline="0"/>
              <a:t>El (degree)</a:t>
            </a:r>
            <a:endParaRPr lang="ko-KR" sz="1500" b="0"/>
          </a:p>
        </c:rich>
      </c:tx>
      <c:layout>
        <c:manualLayout>
          <c:xMode val="edge"/>
          <c:yMode val="edge"/>
          <c:x val="0.44540349123026435"/>
          <c:y val="0.9255149014787335"/>
        </c:manualLayout>
      </c:layout>
    </c:title>
    <c:plotArea>
      <c:layout>
        <c:manualLayout>
          <c:layoutTarget val="inner"/>
          <c:xMode val="edge"/>
          <c:yMode val="edge"/>
          <c:x val="0.12485883404771546"/>
          <c:y val="8.7105151244302251E-2"/>
          <c:w val="0.80322216568492932"/>
          <c:h val="0.75973931979163689"/>
        </c:manualLayout>
      </c:layout>
      <c:lineChart>
        <c:grouping val="standard"/>
        <c:ser>
          <c:idx val="2"/>
          <c:order val="0"/>
          <c:tx>
            <c:v>22GHz</c:v>
          </c:tx>
          <c:marker>
            <c:symbol val="triangle"/>
            <c:size val="10"/>
            <c:spPr>
              <a:solidFill>
                <a:srgbClr val="C00000"/>
              </a:solidFill>
            </c:spPr>
          </c:marker>
          <c:cat>
            <c:numRef>
              <c:f>'0316 Jupiter'!$G$3:$G$54</c:f>
              <c:numCache>
                <c:formatCode>0.00_);[Red]\(0.00\)</c:formatCode>
                <c:ptCount val="52"/>
                <c:pt idx="0">
                  <c:v>55.82</c:v>
                </c:pt>
                <c:pt idx="1">
                  <c:v>55.720000000000013</c:v>
                </c:pt>
                <c:pt idx="2">
                  <c:v>55.58</c:v>
                </c:pt>
                <c:pt idx="3">
                  <c:v>55.4</c:v>
                </c:pt>
                <c:pt idx="4">
                  <c:v>55.190000000000012</c:v>
                </c:pt>
                <c:pt idx="5">
                  <c:v>54.93</c:v>
                </c:pt>
                <c:pt idx="6">
                  <c:v>54.64</c:v>
                </c:pt>
                <c:pt idx="7">
                  <c:v>54.32</c:v>
                </c:pt>
                <c:pt idx="8">
                  <c:v>53.949999999999996</c:v>
                </c:pt>
                <c:pt idx="9">
                  <c:v>53.56</c:v>
                </c:pt>
                <c:pt idx="10">
                  <c:v>53.13</c:v>
                </c:pt>
                <c:pt idx="11">
                  <c:v>52.67</c:v>
                </c:pt>
                <c:pt idx="12">
                  <c:v>52.18</c:v>
                </c:pt>
                <c:pt idx="13">
                  <c:v>51.660000000000011</c:v>
                </c:pt>
                <c:pt idx="14">
                  <c:v>51.11</c:v>
                </c:pt>
                <c:pt idx="15">
                  <c:v>50.54</c:v>
                </c:pt>
                <c:pt idx="16">
                  <c:v>49.94</c:v>
                </c:pt>
                <c:pt idx="17">
                  <c:v>49.309999999999995</c:v>
                </c:pt>
                <c:pt idx="18">
                  <c:v>48.660000000000011</c:v>
                </c:pt>
                <c:pt idx="19">
                  <c:v>48</c:v>
                </c:pt>
                <c:pt idx="20">
                  <c:v>47.3</c:v>
                </c:pt>
                <c:pt idx="21">
                  <c:v>46.59</c:v>
                </c:pt>
                <c:pt idx="22">
                  <c:v>45.849999999999994</c:v>
                </c:pt>
                <c:pt idx="23">
                  <c:v>45.11</c:v>
                </c:pt>
                <c:pt idx="24">
                  <c:v>44.339999999999996</c:v>
                </c:pt>
                <c:pt idx="25">
                  <c:v>43.56</c:v>
                </c:pt>
                <c:pt idx="26">
                  <c:v>42.760000000000012</c:v>
                </c:pt>
                <c:pt idx="27">
                  <c:v>41.949999999999996</c:v>
                </c:pt>
                <c:pt idx="28">
                  <c:v>41.13</c:v>
                </c:pt>
                <c:pt idx="29">
                  <c:v>40.28</c:v>
                </c:pt>
                <c:pt idx="30">
                  <c:v>39.43</c:v>
                </c:pt>
                <c:pt idx="31">
                  <c:v>38.58</c:v>
                </c:pt>
                <c:pt idx="32">
                  <c:v>37.700000000000003</c:v>
                </c:pt>
                <c:pt idx="33">
                  <c:v>36.82</c:v>
                </c:pt>
                <c:pt idx="34">
                  <c:v>35.92</c:v>
                </c:pt>
                <c:pt idx="35">
                  <c:v>35.01</c:v>
                </c:pt>
                <c:pt idx="36">
                  <c:v>34.1</c:v>
                </c:pt>
                <c:pt idx="37">
                  <c:v>33.18</c:v>
                </c:pt>
                <c:pt idx="38">
                  <c:v>32.25</c:v>
                </c:pt>
                <c:pt idx="39">
                  <c:v>31.32</c:v>
                </c:pt>
                <c:pt idx="40">
                  <c:v>30.38</c:v>
                </c:pt>
                <c:pt idx="41">
                  <c:v>29.419999999999987</c:v>
                </c:pt>
                <c:pt idx="42">
                  <c:v>28.47</c:v>
                </c:pt>
                <c:pt idx="43">
                  <c:v>27.51</c:v>
                </c:pt>
                <c:pt idx="44">
                  <c:v>26.55</c:v>
                </c:pt>
                <c:pt idx="45">
                  <c:v>25.57</c:v>
                </c:pt>
                <c:pt idx="46">
                  <c:v>24.6</c:v>
                </c:pt>
                <c:pt idx="47">
                  <c:v>23.62</c:v>
                </c:pt>
                <c:pt idx="48">
                  <c:v>22.64</c:v>
                </c:pt>
                <c:pt idx="49">
                  <c:v>21.650000000000016</c:v>
                </c:pt>
                <c:pt idx="50">
                  <c:v>20.66</c:v>
                </c:pt>
                <c:pt idx="51">
                  <c:v>19.670000000000005</c:v>
                </c:pt>
              </c:numCache>
            </c:numRef>
          </c:cat>
          <c:val>
            <c:numRef>
              <c:f>'0316 Jupiter'!$N$3:$N$54</c:f>
              <c:numCache>
                <c:formatCode>0.0_ </c:formatCode>
                <c:ptCount val="52"/>
                <c:pt idx="0">
                  <c:v>62.332387048782302</c:v>
                </c:pt>
                <c:pt idx="1">
                  <c:v>62.380527365380885</c:v>
                </c:pt>
                <c:pt idx="2">
                  <c:v>61.446287070678153</c:v>
                </c:pt>
                <c:pt idx="3">
                  <c:v>61.66516769599717</c:v>
                </c:pt>
                <c:pt idx="4">
                  <c:v>62.319532728758965</c:v>
                </c:pt>
                <c:pt idx="5">
                  <c:v>61.856900897428154</c:v>
                </c:pt>
                <c:pt idx="6">
                  <c:v>61.863237451969333</c:v>
                </c:pt>
                <c:pt idx="7">
                  <c:v>62.424677005003268</c:v>
                </c:pt>
                <c:pt idx="8">
                  <c:v>61.736856293424211</c:v>
                </c:pt>
                <c:pt idx="9">
                  <c:v>62.201105239145811</c:v>
                </c:pt>
                <c:pt idx="10">
                  <c:v>62.363246381688583</c:v>
                </c:pt>
                <c:pt idx="11">
                  <c:v>63.155284506969394</c:v>
                </c:pt>
                <c:pt idx="12">
                  <c:v>61.210697067723572</c:v>
                </c:pt>
                <c:pt idx="13">
                  <c:v>62.105255683419216</c:v>
                </c:pt>
                <c:pt idx="14">
                  <c:v>61.297276441835301</c:v>
                </c:pt>
                <c:pt idx="15">
                  <c:v>61.489712886081044</c:v>
                </c:pt>
                <c:pt idx="16">
                  <c:v>61.688799794669158</c:v>
                </c:pt>
                <c:pt idx="17">
                  <c:v>61.627487063495103</c:v>
                </c:pt>
                <c:pt idx="18">
                  <c:v>61.699543575064986</c:v>
                </c:pt>
                <c:pt idx="19">
                  <c:v>62.540027968893334</c:v>
                </c:pt>
                <c:pt idx="20">
                  <c:v>59.418315961224401</c:v>
                </c:pt>
                <c:pt idx="21">
                  <c:v>62.065911966758293</c:v>
                </c:pt>
                <c:pt idx="22">
                  <c:v>61.483138759094871</c:v>
                </c:pt>
                <c:pt idx="23">
                  <c:v>61.592060273665446</c:v>
                </c:pt>
                <c:pt idx="24">
                  <c:v>61.960147749553393</c:v>
                </c:pt>
                <c:pt idx="25">
                  <c:v>61.193545208644515</c:v>
                </c:pt>
                <c:pt idx="26">
                  <c:v>61.563109971988951</c:v>
                </c:pt>
                <c:pt idx="27">
                  <c:v>61.045970379476387</c:v>
                </c:pt>
                <c:pt idx="28">
                  <c:v>61.970339905446494</c:v>
                </c:pt>
                <c:pt idx="29">
                  <c:v>60.625160055252877</c:v>
                </c:pt>
                <c:pt idx="30">
                  <c:v>61.322410809048812</c:v>
                </c:pt>
                <c:pt idx="31">
                  <c:v>61.492936545795651</c:v>
                </c:pt>
                <c:pt idx="32">
                  <c:v>61.08565504823332</c:v>
                </c:pt>
                <c:pt idx="33">
                  <c:v>61.444311955241439</c:v>
                </c:pt>
                <c:pt idx="34">
                  <c:v>60.263867511256528</c:v>
                </c:pt>
                <c:pt idx="35">
                  <c:v>61.431015246168819</c:v>
                </c:pt>
                <c:pt idx="36">
                  <c:v>59.785042828966212</c:v>
                </c:pt>
                <c:pt idx="37">
                  <c:v>60.630482560020397</c:v>
                </c:pt>
                <c:pt idx="38">
                  <c:v>59.298809551605892</c:v>
                </c:pt>
                <c:pt idx="39">
                  <c:v>62.379543108412136</c:v>
                </c:pt>
                <c:pt idx="40">
                  <c:v>60.680149271066277</c:v>
                </c:pt>
                <c:pt idx="41">
                  <c:v>60.851640209844525</c:v>
                </c:pt>
                <c:pt idx="42">
                  <c:v>61.15926748751852</c:v>
                </c:pt>
                <c:pt idx="43">
                  <c:v>62.522741755756002</c:v>
                </c:pt>
                <c:pt idx="44">
                  <c:v>60.166264508847583</c:v>
                </c:pt>
                <c:pt idx="45">
                  <c:v>60.948071614467544</c:v>
                </c:pt>
                <c:pt idx="46">
                  <c:v>61.049695261481645</c:v>
                </c:pt>
                <c:pt idx="47">
                  <c:v>61.373343845476406</c:v>
                </c:pt>
                <c:pt idx="48">
                  <c:v>60.967744959167902</c:v>
                </c:pt>
                <c:pt idx="49">
                  <c:v>60.168201415547074</c:v>
                </c:pt>
                <c:pt idx="50">
                  <c:v>60.940084209105315</c:v>
                </c:pt>
                <c:pt idx="51">
                  <c:v>60.392990120693504</c:v>
                </c:pt>
              </c:numCache>
            </c:numRef>
          </c:val>
        </c:ser>
        <c:ser>
          <c:idx val="0"/>
          <c:order val="1"/>
          <c:tx>
            <c:v>44GHz</c:v>
          </c:tx>
          <c:marker>
            <c:symbol val="diamond"/>
            <c:size val="10"/>
            <c:spPr>
              <a:solidFill>
                <a:srgbClr val="FF0000"/>
              </a:solidFill>
            </c:spPr>
          </c:marker>
          <c:cat>
            <c:numRef>
              <c:f>'0316 Jupiter'!$G$3:$G$54</c:f>
              <c:numCache>
                <c:formatCode>0.00_);[Red]\(0.00\)</c:formatCode>
                <c:ptCount val="52"/>
                <c:pt idx="0">
                  <c:v>55.82</c:v>
                </c:pt>
                <c:pt idx="1">
                  <c:v>55.720000000000013</c:v>
                </c:pt>
                <c:pt idx="2">
                  <c:v>55.58</c:v>
                </c:pt>
                <c:pt idx="3">
                  <c:v>55.4</c:v>
                </c:pt>
                <c:pt idx="4">
                  <c:v>55.190000000000012</c:v>
                </c:pt>
                <c:pt idx="5">
                  <c:v>54.93</c:v>
                </c:pt>
                <c:pt idx="6">
                  <c:v>54.64</c:v>
                </c:pt>
                <c:pt idx="7">
                  <c:v>54.32</c:v>
                </c:pt>
                <c:pt idx="8">
                  <c:v>53.949999999999996</c:v>
                </c:pt>
                <c:pt idx="9">
                  <c:v>53.56</c:v>
                </c:pt>
                <c:pt idx="10">
                  <c:v>53.13</c:v>
                </c:pt>
                <c:pt idx="11">
                  <c:v>52.67</c:v>
                </c:pt>
                <c:pt idx="12">
                  <c:v>52.18</c:v>
                </c:pt>
                <c:pt idx="13">
                  <c:v>51.660000000000011</c:v>
                </c:pt>
                <c:pt idx="14">
                  <c:v>51.11</c:v>
                </c:pt>
                <c:pt idx="15">
                  <c:v>50.54</c:v>
                </c:pt>
                <c:pt idx="16">
                  <c:v>49.94</c:v>
                </c:pt>
                <c:pt idx="17">
                  <c:v>49.309999999999995</c:v>
                </c:pt>
                <c:pt idx="18">
                  <c:v>48.660000000000011</c:v>
                </c:pt>
                <c:pt idx="19">
                  <c:v>48</c:v>
                </c:pt>
                <c:pt idx="20">
                  <c:v>47.3</c:v>
                </c:pt>
                <c:pt idx="21">
                  <c:v>46.59</c:v>
                </c:pt>
                <c:pt idx="22">
                  <c:v>45.849999999999994</c:v>
                </c:pt>
                <c:pt idx="23">
                  <c:v>45.11</c:v>
                </c:pt>
                <c:pt idx="24">
                  <c:v>44.339999999999996</c:v>
                </c:pt>
                <c:pt idx="25">
                  <c:v>43.56</c:v>
                </c:pt>
                <c:pt idx="26">
                  <c:v>42.760000000000012</c:v>
                </c:pt>
                <c:pt idx="27">
                  <c:v>41.949999999999996</c:v>
                </c:pt>
                <c:pt idx="28">
                  <c:v>41.13</c:v>
                </c:pt>
                <c:pt idx="29">
                  <c:v>40.28</c:v>
                </c:pt>
                <c:pt idx="30">
                  <c:v>39.43</c:v>
                </c:pt>
                <c:pt idx="31">
                  <c:v>38.58</c:v>
                </c:pt>
                <c:pt idx="32">
                  <c:v>37.700000000000003</c:v>
                </c:pt>
                <c:pt idx="33">
                  <c:v>36.82</c:v>
                </c:pt>
                <c:pt idx="34">
                  <c:v>35.92</c:v>
                </c:pt>
                <c:pt idx="35">
                  <c:v>35.01</c:v>
                </c:pt>
                <c:pt idx="36">
                  <c:v>34.1</c:v>
                </c:pt>
                <c:pt idx="37">
                  <c:v>33.18</c:v>
                </c:pt>
                <c:pt idx="38">
                  <c:v>32.25</c:v>
                </c:pt>
                <c:pt idx="39">
                  <c:v>31.32</c:v>
                </c:pt>
                <c:pt idx="40">
                  <c:v>30.38</c:v>
                </c:pt>
                <c:pt idx="41">
                  <c:v>29.419999999999987</c:v>
                </c:pt>
                <c:pt idx="42">
                  <c:v>28.47</c:v>
                </c:pt>
                <c:pt idx="43">
                  <c:v>27.51</c:v>
                </c:pt>
                <c:pt idx="44">
                  <c:v>26.55</c:v>
                </c:pt>
                <c:pt idx="45">
                  <c:v>25.57</c:v>
                </c:pt>
                <c:pt idx="46">
                  <c:v>24.6</c:v>
                </c:pt>
                <c:pt idx="47">
                  <c:v>23.62</c:v>
                </c:pt>
                <c:pt idx="48">
                  <c:v>22.64</c:v>
                </c:pt>
                <c:pt idx="49">
                  <c:v>21.650000000000016</c:v>
                </c:pt>
                <c:pt idx="50">
                  <c:v>20.66</c:v>
                </c:pt>
                <c:pt idx="51">
                  <c:v>19.670000000000005</c:v>
                </c:pt>
              </c:numCache>
            </c:numRef>
          </c:cat>
          <c:val>
            <c:numRef>
              <c:f>'0316 Jupiter'!$O$3:$O$54</c:f>
              <c:numCache>
                <c:formatCode>0.0_ </c:formatCode>
                <c:ptCount val="52"/>
                <c:pt idx="0">
                  <c:v>68.826992185287409</c:v>
                </c:pt>
                <c:pt idx="1">
                  <c:v>68.4253471216918</c:v>
                </c:pt>
                <c:pt idx="2">
                  <c:v>68.205498337863546</c:v>
                </c:pt>
                <c:pt idx="3">
                  <c:v>68.375421558014565</c:v>
                </c:pt>
                <c:pt idx="4">
                  <c:v>69.339308679268811</c:v>
                </c:pt>
                <c:pt idx="5">
                  <c:v>68.918599911390828</c:v>
                </c:pt>
                <c:pt idx="6">
                  <c:v>68.295927392945856</c:v>
                </c:pt>
                <c:pt idx="7">
                  <c:v>68.987551115832787</c:v>
                </c:pt>
                <c:pt idx="8">
                  <c:v>67.926551584117519</c:v>
                </c:pt>
                <c:pt idx="9">
                  <c:v>68.134054616666688</c:v>
                </c:pt>
                <c:pt idx="10">
                  <c:v>68.699283824167821</c:v>
                </c:pt>
                <c:pt idx="11">
                  <c:v>68.995290887250761</c:v>
                </c:pt>
                <c:pt idx="12">
                  <c:v>68.177478280160059</c:v>
                </c:pt>
                <c:pt idx="13">
                  <c:v>68.124704905124503</c:v>
                </c:pt>
                <c:pt idx="14">
                  <c:v>68.268146062585998</c:v>
                </c:pt>
                <c:pt idx="15">
                  <c:v>68.131763154464679</c:v>
                </c:pt>
                <c:pt idx="16">
                  <c:v>68.381535976164159</c:v>
                </c:pt>
                <c:pt idx="17">
                  <c:v>68.112535992478399</c:v>
                </c:pt>
                <c:pt idx="18">
                  <c:v>67.867261822946503</c:v>
                </c:pt>
                <c:pt idx="19">
                  <c:v>68.184725658820057</c:v>
                </c:pt>
                <c:pt idx="20">
                  <c:v>66.972153381027667</c:v>
                </c:pt>
                <c:pt idx="21">
                  <c:v>67.865754773377034</c:v>
                </c:pt>
                <c:pt idx="22">
                  <c:v>67.53632645214455</c:v>
                </c:pt>
                <c:pt idx="23">
                  <c:v>67.972022812938604</c:v>
                </c:pt>
                <c:pt idx="24">
                  <c:v>68.813694342037522</c:v>
                </c:pt>
                <c:pt idx="25">
                  <c:v>67.046490384819464</c:v>
                </c:pt>
                <c:pt idx="26">
                  <c:v>67.38857603934575</c:v>
                </c:pt>
                <c:pt idx="27">
                  <c:v>66.636859399435551</c:v>
                </c:pt>
                <c:pt idx="28">
                  <c:v>67.815612014229742</c:v>
                </c:pt>
                <c:pt idx="29">
                  <c:v>66.70951967924303</c:v>
                </c:pt>
                <c:pt idx="30">
                  <c:v>66.944270130358035</c:v>
                </c:pt>
                <c:pt idx="31">
                  <c:v>67.928044856408277</c:v>
                </c:pt>
                <c:pt idx="32">
                  <c:v>66.66529083534202</c:v>
                </c:pt>
                <c:pt idx="33">
                  <c:v>67.72622197220916</c:v>
                </c:pt>
                <c:pt idx="34">
                  <c:v>66.633287667586657</c:v>
                </c:pt>
                <c:pt idx="35">
                  <c:v>67.160071668926548</c:v>
                </c:pt>
                <c:pt idx="36">
                  <c:v>64.289889682648763</c:v>
                </c:pt>
                <c:pt idx="37">
                  <c:v>66.444419402476129</c:v>
                </c:pt>
                <c:pt idx="38">
                  <c:v>65.701312693271035</c:v>
                </c:pt>
                <c:pt idx="39">
                  <c:v>66.641375283214572</c:v>
                </c:pt>
                <c:pt idx="40">
                  <c:v>67.204642688563126</c:v>
                </c:pt>
                <c:pt idx="41">
                  <c:v>66.130496145926685</c:v>
                </c:pt>
                <c:pt idx="42">
                  <c:v>65.783357357709065</c:v>
                </c:pt>
                <c:pt idx="43">
                  <c:v>66.912800031753179</c:v>
                </c:pt>
                <c:pt idx="44">
                  <c:v>66.510127065896171</c:v>
                </c:pt>
                <c:pt idx="45">
                  <c:v>66.122640403465596</c:v>
                </c:pt>
                <c:pt idx="46">
                  <c:v>66.490074385879893</c:v>
                </c:pt>
                <c:pt idx="47">
                  <c:v>66.807357164967115</c:v>
                </c:pt>
                <c:pt idx="48">
                  <c:v>67.096074655868406</c:v>
                </c:pt>
                <c:pt idx="49">
                  <c:v>66.137880424158453</c:v>
                </c:pt>
                <c:pt idx="50">
                  <c:v>66.342135806417659</c:v>
                </c:pt>
                <c:pt idx="51">
                  <c:v>65.296082212547049</c:v>
                </c:pt>
              </c:numCache>
            </c:numRef>
          </c:val>
        </c:ser>
        <c:marker val="1"/>
        <c:axId val="49328128"/>
        <c:axId val="65624320"/>
      </c:lineChart>
      <c:dateAx>
        <c:axId val="49328128"/>
        <c:scaling>
          <c:orientation val="minMax"/>
          <c:max val="66"/>
          <c:min val="10"/>
        </c:scaling>
        <c:axPos val="b"/>
        <c:numFmt formatCode="0.00_);[Red]\(0.00\)" sourceLinked="1"/>
        <c:majorTickMark val="none"/>
        <c:tickLblPos val="low"/>
        <c:crossAx val="65624320"/>
        <c:crosses val="autoZero"/>
        <c:lblOffset val="100"/>
        <c:baseTimeUnit val="days"/>
        <c:majorUnit val="10"/>
        <c:majorTimeUnit val="days"/>
        <c:minorUnit val="10"/>
      </c:dateAx>
      <c:valAx>
        <c:axId val="65624320"/>
        <c:scaling>
          <c:orientation val="minMax"/>
          <c:max val="80"/>
          <c:min val="40"/>
        </c:scaling>
        <c:axPos val="l"/>
        <c:majorGridlines/>
        <c:title>
          <c:tx>
            <c:rich>
              <a:bodyPr/>
              <a:lstStyle/>
              <a:p>
                <a:pPr>
                  <a:defRPr sz="1500" b="0" i="0" baseline="0"/>
                </a:pPr>
                <a:r>
                  <a:rPr lang="en-US" sz="1500" b="0" i="0" baseline="0"/>
                  <a:t>Efficiency(%)</a:t>
                </a:r>
                <a:endParaRPr lang="ko-KR" sz="1500" b="0" i="0" baseline="0"/>
              </a:p>
            </c:rich>
          </c:tx>
          <c:layout>
            <c:manualLayout>
              <c:xMode val="edge"/>
              <c:yMode val="edge"/>
              <c:x val="1.2825349956255477E-2"/>
              <c:y val="0.38823741205894702"/>
            </c:manualLayout>
          </c:layout>
        </c:title>
        <c:numFmt formatCode="0.0_ " sourceLinked="1"/>
        <c:majorTickMark val="none"/>
        <c:tickLblPos val="nextTo"/>
        <c:spPr>
          <a:noFill/>
          <a:ln w="12700">
            <a:solidFill>
              <a:sysClr val="windowText" lastClr="000000"/>
            </a:solidFill>
          </a:ln>
        </c:spPr>
        <c:txPr>
          <a:bodyPr/>
          <a:lstStyle/>
          <a:p>
            <a:pPr>
              <a:defRPr baseline="0"/>
            </a:pPr>
            <a:endParaRPr lang="ko-KR"/>
          </a:p>
        </c:txPr>
        <c:crossAx val="49328128"/>
        <c:crosses val="autoZero"/>
        <c:crossBetween val="between"/>
        <c:majorUnit val="10"/>
      </c:valAx>
      <c:spPr>
        <a:ln w="12700"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76337866857552006"/>
          <c:y val="0.11326385011270701"/>
          <c:w val="0.13970833333333413"/>
          <c:h val="9.1753856228898728E-2"/>
        </c:manualLayout>
      </c:layout>
      <c:txPr>
        <a:bodyPr/>
        <a:lstStyle/>
        <a:p>
          <a:pPr>
            <a:defRPr b="0"/>
          </a:pPr>
          <a:endParaRPr lang="ko-KR"/>
        </a:p>
      </c:txPr>
    </c:legend>
    <c:plotVisOnly val="1"/>
    <c:dispBlanksAs val="gap"/>
  </c:chart>
  <c:spPr>
    <a:solidFill>
      <a:schemeClr val="bg1"/>
    </a:solidFill>
  </c:spPr>
  <c:txPr>
    <a:bodyPr/>
    <a:lstStyle/>
    <a:p>
      <a:pPr>
        <a:defRPr sz="1300" baseline="0"/>
      </a:pPr>
      <a:endParaRPr lang="ko-K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2011-11-30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2011-11-30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2011-11-30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13185" y="98428"/>
            <a:ext cx="3317631" cy="3460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252046" y="603253"/>
            <a:ext cx="8639908" cy="4525963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8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8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20B3C-C484-4A99-A4B4-633F50286F60}" type="slidenum">
              <a:rPr lang="en-US" altLang="ko-KR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C62B4-0ECE-40D7-A04A-A002B386D6D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BF64C-2848-4E45-A027-ACEC4E7FD97E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DFB66-DCAF-4C05-8BE0-BAEFA5D184D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95222-2D21-4031-91E1-5D98419CBFA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96750-E065-4569-AF08-4E694B65F42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2E211-D757-463D-945C-8A9E6E5D2C4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1D385-987A-46B6-964D-338569B4555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2011-11-30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3B5FE-C9B9-4196-B3FD-B68BE124934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F5CFC-39E4-4A1D-AA6C-E9C8B93538A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36F68-BF23-4F06-B6B6-FB31891B773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3DB89-5E5C-4553-9D70-665FF8635B5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2011-11-30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2011-11-30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2011-11-30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2011-11-30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2011-11-30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2011-11-30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2011-11-30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2011-11-30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2011-11-30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2011-11-30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2011-11-30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2011-11-30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13185" y="98428"/>
            <a:ext cx="3317631" cy="3460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252046" y="603253"/>
            <a:ext cx="8639908" cy="4525963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8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8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20B3C-C484-4A99-A4B4-633F50286F60}" type="slidenum">
              <a:rPr lang="en-US" altLang="ko-KR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2011-11-30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2011-11-30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2011-11-30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2011-11-30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2011-11-30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2011-11-30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pPr/>
              <a:t>2011-11-30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0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D33B49-244B-4DF3-BF16-8D36F7D3B75A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2011-11-30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SKA Korea</a:t>
            </a:r>
            <a:br>
              <a:rPr lang="en-US" altLang="ko-KR" dirty="0" smtClean="0"/>
            </a:br>
            <a:r>
              <a:rPr lang="en-US" altLang="ko-KR" dirty="0" smtClean="0"/>
              <a:t> Industry Working Group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Bong Won </a:t>
            </a:r>
            <a:r>
              <a:rPr lang="en-US" altLang="ko-KR" dirty="0" err="1" smtClean="0"/>
              <a:t>Sohn</a:t>
            </a:r>
            <a:r>
              <a:rPr lang="en-US" altLang="ko-KR" dirty="0" smtClean="0"/>
              <a:t> (KASI)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755576" y="2132856"/>
            <a:ext cx="7772400" cy="14700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SKA Korea</a:t>
            </a:r>
            <a:b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Industry Discussion Group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Looking for possible industry partners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altLang="ko-KR" dirty="0" smtClean="0"/>
              <a:t>learnt from KVN project, EU Framework </a:t>
            </a:r>
            <a:r>
              <a:rPr lang="en-US" altLang="ko-KR" dirty="0" smtClean="0"/>
              <a:t>programs and from industry activities of other countries</a:t>
            </a:r>
            <a:endParaRPr lang="en-US" altLang="ko-KR" dirty="0" smtClean="0"/>
          </a:p>
          <a:p>
            <a:pPr lvl="1">
              <a:buFont typeface="Wingdings" pitchFamily="2" charset="2"/>
              <a:buChar char="Ø"/>
            </a:pPr>
            <a:r>
              <a:rPr lang="en-US" altLang="ko-KR" dirty="0" smtClean="0"/>
              <a:t> Antenna </a:t>
            </a:r>
            <a:r>
              <a:rPr lang="en-US" altLang="ko-KR" dirty="0" smtClean="0"/>
              <a:t>production (High Gain) </a:t>
            </a:r>
            <a:endParaRPr lang="en-US" altLang="ko-KR" dirty="0" smtClean="0"/>
          </a:p>
          <a:p>
            <a:pPr lvl="1">
              <a:buFont typeface="Wingdings" pitchFamily="2" charset="2"/>
              <a:buChar char="Ø"/>
            </a:pPr>
            <a:r>
              <a:rPr lang="en-US" altLang="ko-KR" i="1" dirty="0" smtClean="0"/>
              <a:t> </a:t>
            </a:r>
            <a:r>
              <a:rPr lang="en-US" altLang="ko-KR" b="1" i="1" dirty="0" smtClean="0"/>
              <a:t>Power </a:t>
            </a:r>
            <a:r>
              <a:rPr lang="en-US" altLang="ko-KR" b="1" i="1" dirty="0" smtClean="0"/>
              <a:t>generation </a:t>
            </a:r>
            <a:r>
              <a:rPr lang="en-US" altLang="ko-KR" b="1" i="1" dirty="0" smtClean="0"/>
              <a:t>&amp; management</a:t>
            </a:r>
            <a:r>
              <a:rPr lang="en-US" altLang="ko-KR" i="1" dirty="0" smtClean="0"/>
              <a:t> </a:t>
            </a:r>
            <a:r>
              <a:rPr lang="en-US" altLang="ko-KR" dirty="0" smtClean="0"/>
              <a:t>(</a:t>
            </a:r>
            <a:r>
              <a:rPr lang="en-US" altLang="ko-KR" b="1" i="1" dirty="0" smtClean="0"/>
              <a:t>Next talk</a:t>
            </a:r>
            <a:r>
              <a:rPr lang="en-US" altLang="ko-KR" dirty="0" smtClean="0"/>
              <a:t>)</a:t>
            </a:r>
            <a:endParaRPr lang="en-US" altLang="ko-KR" dirty="0" smtClean="0"/>
          </a:p>
          <a:p>
            <a:pPr lvl="1">
              <a:buFont typeface="Wingdings" pitchFamily="2" charset="2"/>
              <a:buChar char="Ø"/>
            </a:pPr>
            <a:r>
              <a:rPr lang="en-US" altLang="ko-KR" dirty="0" smtClean="0"/>
              <a:t> Multi-layer PCB </a:t>
            </a:r>
            <a:r>
              <a:rPr lang="en-US" altLang="ko-KR" dirty="0" smtClean="0"/>
              <a:t>manufacturers</a:t>
            </a:r>
            <a:endParaRPr lang="en-US" altLang="ko-KR" dirty="0" smtClean="0"/>
          </a:p>
          <a:p>
            <a:pPr lvl="1">
              <a:buFont typeface="Wingdings" pitchFamily="2" charset="2"/>
              <a:buChar char="Ø"/>
            </a:pPr>
            <a:r>
              <a:rPr lang="en-US" altLang="ko-KR" dirty="0" smtClean="0"/>
              <a:t> Cloud </a:t>
            </a:r>
            <a:r>
              <a:rPr lang="en-US" altLang="ko-KR" dirty="0" smtClean="0"/>
              <a:t>computing (</a:t>
            </a:r>
            <a:r>
              <a:rPr lang="en-US" altLang="ko-KR" dirty="0" err="1" smtClean="0"/>
              <a:t>eMediaTrack</a:t>
            </a:r>
            <a:r>
              <a:rPr lang="en-US" altLang="ko-KR" dirty="0" smtClean="0"/>
              <a:t>)</a:t>
            </a:r>
          </a:p>
          <a:p>
            <a:pPr lvl="1">
              <a:buFont typeface="Wingdings" pitchFamily="2" charset="2"/>
              <a:buChar char="Ø"/>
            </a:pPr>
            <a:endParaRPr lang="en-US" altLang="ko-KR" dirty="0" smtClean="0"/>
          </a:p>
          <a:p>
            <a:pPr lvl="1">
              <a:buFont typeface="Wingdings" pitchFamily="2" charset="2"/>
              <a:buChar char="ü"/>
            </a:pPr>
            <a:r>
              <a:rPr lang="en-US" altLang="ko-KR" dirty="0" smtClean="0"/>
              <a:t> </a:t>
            </a:r>
            <a:r>
              <a:rPr lang="en-US" altLang="ko-KR" dirty="0" smtClean="0"/>
              <a:t>more exploration and discussion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small_KVN_tamna_hanra 01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980728"/>
            <a:ext cx="1344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Thank you!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23474" y="548680"/>
            <a:ext cx="262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KVN </a:t>
            </a:r>
            <a:r>
              <a:rPr lang="en-US" altLang="ko-KR" dirty="0" err="1" smtClean="0">
                <a:solidFill>
                  <a:schemeClr val="bg1"/>
                </a:solidFill>
              </a:rPr>
              <a:t>Tamna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en-US" altLang="ko-KR" dirty="0" err="1" smtClean="0">
                <a:solidFill>
                  <a:schemeClr val="bg1"/>
                </a:solidFill>
              </a:rPr>
              <a:t>Jeju</a:t>
            </a:r>
            <a:r>
              <a:rPr lang="en-US" altLang="ko-KR" dirty="0" smtClean="0">
                <a:solidFill>
                  <a:schemeClr val="bg1"/>
                </a:solidFill>
              </a:rPr>
              <a:t> Island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74688" y="0"/>
            <a:ext cx="282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n</a:t>
            </a:r>
            <a:r>
              <a:rPr lang="en-US" altLang="ko-KR" dirty="0" smtClean="0"/>
              <a:t>ew 7 wonders of nature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Backup slides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제목 1"/>
          <p:cNvSpPr>
            <a:spLocks noGrp="1"/>
          </p:cNvSpPr>
          <p:nvPr>
            <p:ph type="title"/>
          </p:nvPr>
        </p:nvSpPr>
        <p:spPr>
          <a:xfrm>
            <a:off x="2913185" y="98428"/>
            <a:ext cx="3747047" cy="346075"/>
          </a:xfrm>
        </p:spPr>
        <p:txBody>
          <a:bodyPr>
            <a:normAutofit fontScale="90000"/>
          </a:bodyPr>
          <a:lstStyle/>
          <a:p>
            <a:r>
              <a:rPr lang="en-US" altLang="ko-KR" sz="1800" dirty="0" smtClean="0">
                <a:latin typeface="바탕체" pitchFamily="17" charset="-127"/>
                <a:ea typeface="바탕체" pitchFamily="17" charset="-127"/>
              </a:rPr>
              <a:t>High Gain Antenna (since 1970)</a:t>
            </a:r>
            <a:endParaRPr lang="ko-KR" altLang="en-US" sz="1800" dirty="0" smtClean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12291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70B4B6-9837-4E12-99D8-A851DE817AD1}" type="slidenum">
              <a:rPr lang="en-US" altLang="ko-KR" smtClean="0">
                <a:solidFill>
                  <a:srgbClr val="808080"/>
                </a:solidFill>
              </a:rPr>
              <a:pPr/>
              <a:t>13</a:t>
            </a:fld>
            <a:endParaRPr lang="en-US" altLang="ko-KR" smtClean="0">
              <a:solidFill>
                <a:srgbClr val="808080"/>
              </a:solidFill>
            </a:endParaRP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483579" y="1000125"/>
            <a:ext cx="2373923" cy="369888"/>
          </a:xfrm>
          <a:prstGeom prst="rect">
            <a:avLst/>
          </a:prstGeom>
          <a:solidFill>
            <a:schemeClr val="accent1">
              <a:alpha val="67058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b="1" dirty="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b="1" dirty="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Recent activities</a:t>
            </a:r>
            <a:endParaRPr kumimoji="1" lang="en-US" altLang="ko-KR" b="1" dirty="0" smtClean="0">
              <a:solidFill>
                <a:srgbClr val="000000"/>
              </a:solidFill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12293" name="AutoShape 7" descr="PIC119.gif"/>
          <p:cNvSpPr>
            <a:spLocks noChangeAspect="1" noChangeArrowheads="1"/>
          </p:cNvSpPr>
          <p:nvPr/>
        </p:nvSpPr>
        <p:spPr bwMode="auto">
          <a:xfrm>
            <a:off x="58618" y="-76200"/>
            <a:ext cx="8001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srgbClr val="000000"/>
              </a:solidFill>
            </a:endParaRPr>
          </a:p>
        </p:txBody>
      </p:sp>
      <p:sp>
        <p:nvSpPr>
          <p:cNvPr id="12294" name="AutoShape 9" descr="PIC13F.gif"/>
          <p:cNvSpPr>
            <a:spLocks noChangeAspect="1" noChangeArrowheads="1"/>
          </p:cNvSpPr>
          <p:nvPr/>
        </p:nvSpPr>
        <p:spPr bwMode="auto">
          <a:xfrm>
            <a:off x="58618" y="-76200"/>
            <a:ext cx="8001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srgbClr val="000000"/>
              </a:solidFill>
            </a:endParaRPr>
          </a:p>
        </p:txBody>
      </p:sp>
      <p:sp>
        <p:nvSpPr>
          <p:cNvPr id="12295" name="AutoShape 13" descr="PIC14B.gif"/>
          <p:cNvSpPr>
            <a:spLocks noChangeAspect="1" noChangeArrowheads="1"/>
          </p:cNvSpPr>
          <p:nvPr/>
        </p:nvSpPr>
        <p:spPr bwMode="auto">
          <a:xfrm>
            <a:off x="58615" y="-76200"/>
            <a:ext cx="87923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02426" y="1643068"/>
            <a:ext cx="6000750" cy="187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105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105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105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105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105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105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105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105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105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105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0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r</a:t>
            </a:r>
            <a:endParaRPr kumimoji="1" lang="ko-KR" altLang="en-US" sz="105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0" name="Group 94"/>
          <p:cNvGraphicFramePr>
            <a:graphicFrameLocks/>
          </p:cNvGraphicFramePr>
          <p:nvPr/>
        </p:nvGraphicFramePr>
        <p:xfrm>
          <a:off x="971599" y="1698625"/>
          <a:ext cx="7952648" cy="3587438"/>
        </p:xfrm>
        <a:graphic>
          <a:graphicData uri="http://schemas.openxmlformats.org/drawingml/2006/table">
            <a:tbl>
              <a:tblPr/>
              <a:tblGrid>
                <a:gridCol w="1051873"/>
                <a:gridCol w="766400"/>
                <a:gridCol w="6134375"/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한컴바탕" pitchFamily="18" charset="2"/>
                          <a:cs typeface="한컴바탕" pitchFamily="18" charset="2"/>
                        </a:rPr>
                        <a:t>February</a:t>
                      </a:r>
                    </a:p>
                  </a:txBody>
                  <a:tcPr marL="84992" marR="84992" marT="46038" marB="46038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한컴바탕" pitchFamily="18" charset="2"/>
                          <a:cs typeface="한컴바탕" pitchFamily="18" charset="2"/>
                        </a:rPr>
                        <a:t>1999</a:t>
                      </a:r>
                    </a:p>
                  </a:txBody>
                  <a:tcPr marL="84992" marR="84992" marT="46038" marB="460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한컴바탕" pitchFamily="18" charset="2"/>
                          <a:cs typeface="한컴바탕" pitchFamily="18" charset="2"/>
                        </a:rPr>
                        <a:t>The Citation received from the Korea Industrial Technology Association for Excellent Technical Management</a:t>
                      </a:r>
                    </a:p>
                  </a:txBody>
                  <a:tcPr marL="84992" marR="84992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한컴바탕" pitchFamily="18" charset="2"/>
                          <a:cs typeface="한컴바탕" pitchFamily="18" charset="2"/>
                        </a:rPr>
                        <a:t>August</a:t>
                      </a:r>
                    </a:p>
                  </a:txBody>
                  <a:tcPr marL="84992" marR="84992" marT="46038" marB="46038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한컴바탕" pitchFamily="18" charset="2"/>
                          <a:cs typeface="한컴바탕" pitchFamily="18" charset="2"/>
                        </a:rPr>
                        <a:t>2000</a:t>
                      </a:r>
                    </a:p>
                  </a:txBody>
                  <a:tcPr marL="84992" marR="84992" marT="46038" marB="460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한컴바탕" pitchFamily="18" charset="2"/>
                          <a:cs typeface="한컴바탕" pitchFamily="18" charset="2"/>
                        </a:rPr>
                        <a:t>Granted license for Installations of IT Facilities and Qualified as a Military Service Exemption Industry for the Employees.</a:t>
                      </a:r>
                    </a:p>
                  </a:txBody>
                  <a:tcPr marL="84992" marR="84992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0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한컴바탕" pitchFamily="18" charset="2"/>
                          <a:cs typeface="한컴바탕" pitchFamily="18" charset="2"/>
                        </a:rPr>
                        <a:t>May</a:t>
                      </a:r>
                    </a:p>
                  </a:txBody>
                  <a:tcPr marL="84992" marR="84992" marT="46038" marB="46038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한컴바탕" pitchFamily="18" charset="2"/>
                          <a:cs typeface="한컴바탕" pitchFamily="18" charset="2"/>
                        </a:rPr>
                        <a:t>2004~2008</a:t>
                      </a:r>
                    </a:p>
                  </a:txBody>
                  <a:tcPr marL="84992" marR="84992" marT="46038" marB="460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한컴바탕" pitchFamily="18" charset="2"/>
                          <a:cs typeface="한컴바탕" pitchFamily="18" charset="2"/>
                        </a:rPr>
                        <a:t>Supplied three 21m (diameters) Radio Telescope Antennas to Korea  Science &amp; Astronomy Institute for the Korean space &amp; radio observation network</a:t>
                      </a:r>
                    </a:p>
                  </a:txBody>
                  <a:tcPr marL="84992" marR="84992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0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한컴바탕" pitchFamily="18" charset="2"/>
                          <a:cs typeface="한컴바탕" pitchFamily="18" charset="2"/>
                        </a:rPr>
                        <a:t>January</a:t>
                      </a:r>
                    </a:p>
                  </a:txBody>
                  <a:tcPr marL="84992" marR="84992" marT="46038" marB="46038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한컴바탕" pitchFamily="18" charset="2"/>
                          <a:cs typeface="한컴바탕" pitchFamily="18" charset="2"/>
                        </a:rPr>
                        <a:t>2007</a:t>
                      </a:r>
                    </a:p>
                  </a:txBody>
                  <a:tcPr marL="84992" marR="84992" marT="46038" marB="460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한컴바탕" pitchFamily="18" charset="2"/>
                          <a:cs typeface="한컴바탕" pitchFamily="18" charset="2"/>
                        </a:rPr>
                        <a:t>Obtained TL 900 Certificate from TÜV - </a:t>
                      </a:r>
                      <a:r>
                        <a:rPr kumimoji="1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한컴바탕" pitchFamily="18" charset="2"/>
                          <a:cs typeface="한컴바탕" pitchFamily="18" charset="2"/>
                        </a:rPr>
                        <a:t>Rheinland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한컴바탕" pitchFamily="18" charset="2"/>
                          <a:cs typeface="한컴바탕" pitchFamily="18" charset="2"/>
                        </a:rPr>
                        <a:t>, Germany and KMA-QA, KOREA.</a:t>
                      </a:r>
                    </a:p>
                  </a:txBody>
                  <a:tcPr marL="84992" marR="84992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0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한컴바탕" pitchFamily="18" charset="2"/>
                          <a:cs typeface="한컴바탕" pitchFamily="18" charset="2"/>
                        </a:rPr>
                        <a:t>November </a:t>
                      </a:r>
                    </a:p>
                  </a:txBody>
                  <a:tcPr marL="84992" marR="84992" marT="46038" marB="46038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한컴바탕" pitchFamily="18" charset="2"/>
                          <a:cs typeface="한컴바탕" pitchFamily="18" charset="2"/>
                        </a:rPr>
                        <a:t>2007</a:t>
                      </a:r>
                    </a:p>
                  </a:txBody>
                  <a:tcPr marL="84992" marR="84992" marT="46038" marB="460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한컴바탕" pitchFamily="18" charset="2"/>
                          <a:cs typeface="한컴바탕" pitchFamily="18" charset="2"/>
                        </a:rPr>
                        <a:t>Awarded  the prize of State of Art Radio Broadcasting Technology from the Ministry of Information and Communications (No. 334)</a:t>
                      </a:r>
                    </a:p>
                  </a:txBody>
                  <a:tcPr marL="84992" marR="84992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0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한컴바탕" pitchFamily="18" charset="2"/>
                          <a:cs typeface="한컴바탕" pitchFamily="18" charset="2"/>
                        </a:rPr>
                        <a:t>JUNE </a:t>
                      </a:r>
                    </a:p>
                  </a:txBody>
                  <a:tcPr marL="84992" marR="84992" marT="46038" marB="46038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한컴바탕" pitchFamily="18" charset="2"/>
                          <a:cs typeface="한컴바탕" pitchFamily="18" charset="2"/>
                        </a:rPr>
                        <a:t>2009</a:t>
                      </a:r>
                    </a:p>
                  </a:txBody>
                  <a:tcPr marL="84992" marR="84992" marT="46038" marB="460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한컴바탕" pitchFamily="18" charset="2"/>
                          <a:cs typeface="한컴바탕" pitchFamily="18" charset="2"/>
                        </a:rPr>
                        <a:t>Obtained  ISO 14001 Certificate from  TÜV - </a:t>
                      </a:r>
                      <a:r>
                        <a:rPr kumimoji="1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한컴바탕" pitchFamily="18" charset="2"/>
                          <a:cs typeface="한컴바탕" pitchFamily="18" charset="2"/>
                        </a:rPr>
                        <a:t>Rheinland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한컴바탕" pitchFamily="18" charset="2"/>
                          <a:cs typeface="한컴바탕" pitchFamily="18" charset="2"/>
                        </a:rPr>
                        <a:t>, Germany </a:t>
                      </a:r>
                    </a:p>
                  </a:txBody>
                  <a:tcPr marL="84992" marR="84992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0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한컴바탕" pitchFamily="18" charset="2"/>
                        <a:cs typeface="한컴바탕" pitchFamily="18" charset="2"/>
                      </a:endParaRPr>
                    </a:p>
                  </a:txBody>
                  <a:tcPr marL="84992" marR="84992" marT="46038" marB="46038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한컴바탕" pitchFamily="18" charset="2"/>
                        <a:cs typeface="한컴바탕" pitchFamily="18" charset="2"/>
                      </a:endParaRPr>
                    </a:p>
                  </a:txBody>
                  <a:tcPr marL="84992" marR="84992" marT="46038" marB="460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한컴바탕" pitchFamily="18" charset="2"/>
                        <a:cs typeface="한컴바탕" pitchFamily="18" charset="2"/>
                      </a:endParaRPr>
                    </a:p>
                  </a:txBody>
                  <a:tcPr marL="84992" marR="84992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19748"/>
            <a:ext cx="82089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ko-KR" altLang="en-US" sz="2000" dirty="0" smtClean="0">
                <a:latin typeface="HY수평선M" pitchFamily="18" charset="-127"/>
                <a:ea typeface="HY수평선M" pitchFamily="18" charset="-127"/>
                <a:sym typeface="Wingdings"/>
              </a:rPr>
              <a:t> 대기업</a:t>
            </a:r>
            <a:r>
              <a:rPr lang="en-US" altLang="ko-KR" sz="2000" dirty="0" smtClean="0">
                <a:latin typeface="HY수평선M" pitchFamily="18" charset="-127"/>
                <a:ea typeface="HY수평선M" pitchFamily="18" charset="-127"/>
                <a:sym typeface="Wingdings"/>
              </a:rPr>
              <a:t>(</a:t>
            </a:r>
            <a:r>
              <a:rPr lang="ko-KR" altLang="en-US" sz="2000" dirty="0" smtClean="0">
                <a:latin typeface="HY수평선M" pitchFamily="18" charset="-127"/>
                <a:ea typeface="HY수평선M" pitchFamily="18" charset="-127"/>
              </a:rPr>
              <a:t>삼성</a:t>
            </a:r>
            <a:r>
              <a:rPr lang="en-US" altLang="ko-KR" sz="2000" dirty="0" smtClean="0">
                <a:latin typeface="HY수평선M" pitchFamily="18" charset="-127"/>
                <a:ea typeface="HY수평선M" pitchFamily="18" charset="-127"/>
              </a:rPr>
              <a:t>, LG, </a:t>
            </a:r>
            <a:r>
              <a:rPr lang="ko-KR" altLang="en-US" sz="2000" dirty="0" smtClean="0">
                <a:latin typeface="HY수평선M" pitchFamily="18" charset="-127"/>
                <a:ea typeface="HY수평선M" pitchFamily="18" charset="-127"/>
              </a:rPr>
              <a:t>대덕전자</a:t>
            </a:r>
            <a:r>
              <a:rPr lang="en-US" altLang="ko-KR" sz="2000" dirty="0" smtClean="0">
                <a:latin typeface="HY수평선M" pitchFamily="18" charset="-127"/>
                <a:ea typeface="HY수평선M" pitchFamily="18" charset="-127"/>
              </a:rPr>
              <a:t>)</a:t>
            </a:r>
          </a:p>
          <a:p>
            <a:pPr marL="914400" lvl="1" indent="-457200">
              <a:buFont typeface="Wingdings"/>
              <a:buChar char="ü"/>
            </a:pPr>
            <a:r>
              <a:rPr lang="ko-KR" altLang="en-US" sz="2000" dirty="0" smtClean="0">
                <a:latin typeface="HY수평선M" pitchFamily="18" charset="-127"/>
                <a:ea typeface="HY수평선M" pitchFamily="18" charset="-127"/>
                <a:sym typeface="Wingdings"/>
              </a:rPr>
              <a:t>자사 </a:t>
            </a:r>
            <a:r>
              <a:rPr lang="en-US" altLang="ko-KR" sz="2000" dirty="0" smtClean="0">
                <a:latin typeface="HY수평선M" pitchFamily="18" charset="-127"/>
                <a:ea typeface="HY수평선M" pitchFamily="18" charset="-127"/>
                <a:sym typeface="Wingdings"/>
              </a:rPr>
              <a:t>PCB </a:t>
            </a:r>
            <a:r>
              <a:rPr lang="ko-KR" altLang="en-US" sz="2000" dirty="0" smtClean="0">
                <a:latin typeface="HY수평선M" pitchFamily="18" charset="-127"/>
                <a:ea typeface="HY수평선M" pitchFamily="18" charset="-127"/>
                <a:sym typeface="Wingdings"/>
              </a:rPr>
              <a:t>생산에 특화</a:t>
            </a:r>
            <a:endParaRPr lang="en-US" altLang="ko-KR" sz="2000" dirty="0" smtClean="0">
              <a:latin typeface="HY수평선M" pitchFamily="18" charset="-127"/>
              <a:ea typeface="HY수평선M" pitchFamily="18" charset="-127"/>
              <a:sym typeface="Wingdings"/>
            </a:endParaRPr>
          </a:p>
          <a:p>
            <a:pPr marL="914400" lvl="1" indent="-457200">
              <a:buFont typeface="Wingdings"/>
              <a:buChar char="ü"/>
            </a:pPr>
            <a:r>
              <a:rPr lang="ko-KR" altLang="en-US" sz="2000" dirty="0" err="1" smtClean="0">
                <a:latin typeface="HY수평선M" pitchFamily="18" charset="-127"/>
                <a:ea typeface="HY수평선M" pitchFamily="18" charset="-127"/>
                <a:sym typeface="Wingdings"/>
              </a:rPr>
              <a:t>소품종</a:t>
            </a:r>
            <a:r>
              <a:rPr lang="en-US" altLang="ko-KR" sz="2000" dirty="0" smtClean="0">
                <a:latin typeface="HY수평선M" pitchFamily="18" charset="-127"/>
                <a:ea typeface="HY수평선M" pitchFamily="18" charset="-127"/>
                <a:sym typeface="Wingdings"/>
              </a:rPr>
              <a:t>, </a:t>
            </a:r>
            <a:r>
              <a:rPr lang="ko-KR" altLang="en-US" sz="2000" dirty="0" smtClean="0">
                <a:latin typeface="HY수평선M" pitchFamily="18" charset="-127"/>
                <a:ea typeface="HY수평선M" pitchFamily="18" charset="-127"/>
                <a:sym typeface="Wingdings"/>
              </a:rPr>
              <a:t>대량 생산에 초점</a:t>
            </a:r>
            <a:endParaRPr lang="en-US" altLang="ko-KR" sz="2000" dirty="0" smtClean="0">
              <a:latin typeface="HY수평선M" pitchFamily="18" charset="-127"/>
              <a:ea typeface="HY수평선M" pitchFamily="18" charset="-127"/>
              <a:sym typeface="Wingdings"/>
            </a:endParaRPr>
          </a:p>
          <a:p>
            <a:pPr marL="914400" lvl="1" indent="-457200">
              <a:buFont typeface="Wingdings"/>
              <a:buChar char="ü"/>
            </a:pPr>
            <a:endParaRPr lang="en-US" altLang="ko-KR" sz="2000" dirty="0" smtClean="0">
              <a:latin typeface="HY수평선M" pitchFamily="18" charset="-127"/>
              <a:ea typeface="HY수평선M" pitchFamily="18" charset="-127"/>
            </a:endParaRPr>
          </a:p>
          <a:p>
            <a:pPr marL="457200" indent="-457200">
              <a:buFont typeface="Wingdings"/>
              <a:buChar char="q"/>
            </a:pPr>
            <a:r>
              <a:rPr lang="ko-KR" altLang="en-US" sz="2000" dirty="0" smtClean="0">
                <a:latin typeface="HY수평선M" pitchFamily="18" charset="-127"/>
                <a:ea typeface="HY수평선M" pitchFamily="18" charset="-127"/>
                <a:sym typeface="Wingdings"/>
              </a:rPr>
              <a:t>중위권</a:t>
            </a:r>
            <a:r>
              <a:rPr lang="en-US" altLang="ko-KR" sz="2000" dirty="0" smtClean="0">
                <a:latin typeface="HY수평선M" pitchFamily="18" charset="-127"/>
                <a:ea typeface="HY수평선M" pitchFamily="18" charset="-127"/>
                <a:sym typeface="Wingdings"/>
              </a:rPr>
              <a:t>(</a:t>
            </a:r>
            <a:r>
              <a:rPr lang="ko-KR" altLang="en-US" sz="2000" dirty="0" smtClean="0">
                <a:latin typeface="HY수평선M" pitchFamily="18" charset="-127"/>
                <a:ea typeface="HY수평선M" pitchFamily="18" charset="-127"/>
                <a:sym typeface="Wingdings"/>
              </a:rPr>
              <a:t>대덕 </a:t>
            </a:r>
            <a:r>
              <a:rPr lang="en-US" altLang="ko-KR" sz="2000" dirty="0" smtClean="0">
                <a:latin typeface="HY수평선M" pitchFamily="18" charset="-127"/>
                <a:ea typeface="HY수평선M" pitchFamily="18" charset="-127"/>
                <a:sym typeface="Wingdings"/>
              </a:rPr>
              <a:t>GDS, </a:t>
            </a:r>
            <a:r>
              <a:rPr lang="ko-KR" altLang="en-US" sz="2000" dirty="0" err="1" smtClean="0">
                <a:latin typeface="HY수평선M" pitchFamily="18" charset="-127"/>
                <a:ea typeface="HY수평선M" pitchFamily="18" charset="-127"/>
                <a:sym typeface="Wingdings"/>
              </a:rPr>
              <a:t>이수페타시스</a:t>
            </a:r>
            <a:r>
              <a:rPr lang="en-US" altLang="ko-KR" sz="2000" dirty="0" smtClean="0">
                <a:latin typeface="HY수평선M" pitchFamily="18" charset="-127"/>
                <a:ea typeface="HY수평선M" pitchFamily="18" charset="-127"/>
                <a:sym typeface="Wingdings"/>
              </a:rPr>
              <a:t>, </a:t>
            </a:r>
            <a:r>
              <a:rPr lang="ko-KR" altLang="en-US" sz="2000" dirty="0" err="1" smtClean="0">
                <a:latin typeface="HY수평선M" pitchFamily="18" charset="-127"/>
                <a:ea typeface="HY수평선M" pitchFamily="18" charset="-127"/>
                <a:sym typeface="Wingdings"/>
              </a:rPr>
              <a:t>영풍</a:t>
            </a:r>
            <a:r>
              <a:rPr lang="en-US" altLang="ko-KR" sz="2000" dirty="0" smtClean="0">
                <a:latin typeface="HY수평선M" pitchFamily="18" charset="-127"/>
                <a:ea typeface="HY수평선M" pitchFamily="18" charset="-127"/>
                <a:sym typeface="Wingdings"/>
              </a:rPr>
              <a:t>, </a:t>
            </a:r>
            <a:r>
              <a:rPr lang="ko-KR" altLang="en-US" sz="2000" dirty="0" err="1" smtClean="0">
                <a:latin typeface="HY수평선M" pitchFamily="18" charset="-127"/>
                <a:ea typeface="HY수평선M" pitchFamily="18" charset="-127"/>
                <a:sym typeface="Wingdings"/>
              </a:rPr>
              <a:t>심텍</a:t>
            </a:r>
            <a:r>
              <a:rPr lang="en-US" altLang="ko-KR" sz="2000" dirty="0" smtClean="0">
                <a:latin typeface="HY수평선M" pitchFamily="18" charset="-127"/>
                <a:ea typeface="HY수평선M" pitchFamily="18" charset="-127"/>
                <a:sym typeface="Wingdings"/>
              </a:rPr>
              <a:t>)</a:t>
            </a:r>
            <a:endParaRPr lang="en-US" altLang="ko-KR" sz="2000" dirty="0" smtClean="0">
              <a:latin typeface="HY수평선M" pitchFamily="18" charset="-127"/>
              <a:ea typeface="HY수평선M" pitchFamily="18" charset="-127"/>
            </a:endParaRPr>
          </a:p>
          <a:p>
            <a:pPr lvl="2" indent="-457200">
              <a:buFont typeface="Wingdings"/>
              <a:buChar char="ü"/>
            </a:pPr>
            <a:r>
              <a:rPr lang="ko-KR" altLang="en-US" sz="2000" dirty="0" smtClean="0">
                <a:latin typeface="HY수평선M" pitchFamily="18" charset="-127"/>
                <a:ea typeface="HY수평선M" pitchFamily="18" charset="-127"/>
                <a:sym typeface="Wingdings"/>
              </a:rPr>
              <a:t>휴대폰</a:t>
            </a:r>
            <a:r>
              <a:rPr lang="en-US" altLang="ko-KR" sz="2000" dirty="0" smtClean="0">
                <a:latin typeface="HY수평선M" pitchFamily="18" charset="-127"/>
                <a:ea typeface="HY수평선M" pitchFamily="18" charset="-127"/>
                <a:sym typeface="Wingdings"/>
              </a:rPr>
              <a:t>, LCD </a:t>
            </a:r>
            <a:r>
              <a:rPr lang="ko-KR" altLang="en-US" sz="2000" dirty="0" smtClean="0">
                <a:latin typeface="HY수평선M" pitchFamily="18" charset="-127"/>
                <a:ea typeface="HY수평선M" pitchFamily="18" charset="-127"/>
                <a:sym typeface="Wingdings"/>
              </a:rPr>
              <a:t>등 연성</a:t>
            </a:r>
            <a:r>
              <a:rPr lang="en-US" altLang="ko-KR" sz="2000" dirty="0" smtClean="0">
                <a:latin typeface="HY수평선M" pitchFamily="18" charset="-127"/>
                <a:ea typeface="HY수평선M" pitchFamily="18" charset="-127"/>
                <a:sym typeface="Wingdings"/>
              </a:rPr>
              <a:t>(Flexible)</a:t>
            </a:r>
            <a:r>
              <a:rPr lang="ko-KR" altLang="en-US" sz="2000" dirty="0" smtClean="0">
                <a:latin typeface="HY수평선M" pitchFamily="18" charset="-127"/>
                <a:ea typeface="HY수평선M" pitchFamily="18" charset="-127"/>
                <a:sym typeface="Wingdings"/>
              </a:rPr>
              <a:t> </a:t>
            </a:r>
            <a:r>
              <a:rPr lang="en-US" altLang="ko-KR" sz="2000" dirty="0" smtClean="0">
                <a:latin typeface="HY수평선M" pitchFamily="18" charset="-127"/>
                <a:ea typeface="HY수평선M" pitchFamily="18" charset="-127"/>
                <a:sym typeface="Wingdings"/>
              </a:rPr>
              <a:t>PCB </a:t>
            </a:r>
            <a:r>
              <a:rPr lang="ko-KR" altLang="en-US" sz="2000" dirty="0" smtClean="0">
                <a:latin typeface="HY수평선M" pitchFamily="18" charset="-127"/>
                <a:ea typeface="HY수평선M" pitchFamily="18" charset="-127"/>
                <a:sym typeface="Wingdings"/>
              </a:rPr>
              <a:t>생산에 특화</a:t>
            </a:r>
            <a:endParaRPr lang="en-US" altLang="ko-KR" sz="2000" dirty="0" smtClean="0">
              <a:latin typeface="HY수평선M" pitchFamily="18" charset="-127"/>
              <a:ea typeface="HY수평선M" pitchFamily="18" charset="-127"/>
              <a:sym typeface="Wingdings"/>
            </a:endParaRPr>
          </a:p>
          <a:p>
            <a:pPr lvl="2" indent="-457200">
              <a:buFont typeface="Wingdings"/>
              <a:buChar char="ü"/>
            </a:pPr>
            <a:r>
              <a:rPr lang="ko-KR" altLang="en-US" sz="2000" dirty="0" smtClean="0">
                <a:latin typeface="HY수평선M" pitchFamily="18" charset="-127"/>
                <a:ea typeface="HY수평선M" pitchFamily="18" charset="-127"/>
                <a:sym typeface="Wingdings"/>
              </a:rPr>
              <a:t>저 </a:t>
            </a:r>
            <a:r>
              <a:rPr lang="ko-KR" altLang="en-US" sz="2000" dirty="0" err="1" smtClean="0">
                <a:latin typeface="HY수평선M" pitchFamily="18" charset="-127"/>
                <a:ea typeface="HY수평선M" pitchFamily="18" charset="-127"/>
                <a:sym typeface="Wingdings"/>
              </a:rPr>
              <a:t>유전율</a:t>
            </a:r>
            <a:r>
              <a:rPr lang="en-US" altLang="ko-KR" sz="2000" dirty="0" smtClean="0">
                <a:latin typeface="HY수평선M" pitchFamily="18" charset="-127"/>
                <a:ea typeface="HY수평선M" pitchFamily="18" charset="-127"/>
                <a:sym typeface="Wingdings"/>
              </a:rPr>
              <a:t>(Permittivity) </a:t>
            </a:r>
            <a:r>
              <a:rPr lang="ko-KR" altLang="en-US" sz="2000" dirty="0" smtClean="0">
                <a:latin typeface="HY수평선M" pitchFamily="18" charset="-127"/>
                <a:ea typeface="HY수평선M" pitchFamily="18" charset="-127"/>
                <a:sym typeface="Wingdings"/>
              </a:rPr>
              <a:t>등</a:t>
            </a:r>
            <a:r>
              <a:rPr lang="en-US" altLang="ko-KR" sz="2000" dirty="0" smtClean="0">
                <a:latin typeface="HY수평선M" pitchFamily="18" charset="-127"/>
                <a:ea typeface="HY수평선M" pitchFamily="18" charset="-127"/>
                <a:sym typeface="Wingdings"/>
              </a:rPr>
              <a:t> </a:t>
            </a:r>
            <a:r>
              <a:rPr lang="ko-KR" altLang="en-US" sz="2000" dirty="0" smtClean="0">
                <a:latin typeface="HY수평선M" pitchFamily="18" charset="-127"/>
                <a:ea typeface="HY수평선M" pitchFamily="18" charset="-127"/>
                <a:sym typeface="Wingdings"/>
              </a:rPr>
              <a:t>물성 </a:t>
            </a:r>
            <a:r>
              <a:rPr lang="en-US" altLang="ko-KR" sz="2000" dirty="0" smtClean="0">
                <a:latin typeface="HY수평선M" pitchFamily="18" charset="-127"/>
                <a:ea typeface="HY수평선M" pitchFamily="18" charset="-127"/>
                <a:sym typeface="Wingdings"/>
              </a:rPr>
              <a:t>PCB </a:t>
            </a:r>
            <a:r>
              <a:rPr lang="ko-KR" altLang="en-US" sz="2000" dirty="0" smtClean="0">
                <a:latin typeface="HY수평선M" pitchFamily="18" charset="-127"/>
                <a:ea typeface="HY수평선M" pitchFamily="18" charset="-127"/>
                <a:sym typeface="Wingdings"/>
              </a:rPr>
              <a:t>제작에 취약</a:t>
            </a:r>
            <a:endParaRPr lang="en-US" altLang="ko-KR" sz="2000" dirty="0" smtClean="0">
              <a:latin typeface="HY수평선M" pitchFamily="18" charset="-127"/>
              <a:ea typeface="HY수평선M" pitchFamily="18" charset="-127"/>
              <a:sym typeface="Wingdings"/>
            </a:endParaRPr>
          </a:p>
          <a:p>
            <a:pPr lvl="2" indent="-457200"/>
            <a:endParaRPr lang="en-US" altLang="ko-KR" sz="2000" dirty="0" smtClean="0">
              <a:latin typeface="HY수평선M" pitchFamily="18" charset="-127"/>
              <a:ea typeface="HY수평선M" pitchFamily="18" charset="-127"/>
              <a:sym typeface="Wingdings"/>
            </a:endParaRPr>
          </a:p>
          <a:p>
            <a:pPr lvl="1" indent="-457200">
              <a:buFont typeface="Wingdings"/>
              <a:buChar char="q"/>
            </a:pPr>
            <a:r>
              <a:rPr lang="en-US" altLang="ko-KR" sz="2000" dirty="0" err="1" smtClean="0">
                <a:latin typeface="HY수평선M" pitchFamily="18" charset="-127"/>
                <a:ea typeface="HY수평선M" pitchFamily="18" charset="-127"/>
                <a:sym typeface="Wingdings"/>
              </a:rPr>
              <a:t>Uniboard</a:t>
            </a:r>
            <a:r>
              <a:rPr lang="en-US" altLang="ko-KR" sz="2000" dirty="0" smtClean="0">
                <a:latin typeface="HY수평선M" pitchFamily="18" charset="-127"/>
                <a:ea typeface="HY수평선M" pitchFamily="18" charset="-127"/>
                <a:sym typeface="Wingdings"/>
              </a:rPr>
              <a:t> </a:t>
            </a:r>
            <a:r>
              <a:rPr lang="ko-KR" altLang="en-US" sz="2000" dirty="0" smtClean="0">
                <a:latin typeface="HY수평선M" pitchFamily="18" charset="-127"/>
                <a:ea typeface="HY수평선M" pitchFamily="18" charset="-127"/>
                <a:sym typeface="Wingdings"/>
              </a:rPr>
              <a:t>양산 조건</a:t>
            </a:r>
            <a:endParaRPr lang="en-US" altLang="ko-KR" sz="2000" dirty="0" smtClean="0">
              <a:latin typeface="HY수평선M" pitchFamily="18" charset="-127"/>
              <a:ea typeface="HY수평선M" pitchFamily="18" charset="-127"/>
              <a:sym typeface="Wingdings"/>
            </a:endParaRPr>
          </a:p>
          <a:p>
            <a:pPr lvl="1" indent="-457200">
              <a:buFont typeface="Wingdings"/>
              <a:buChar char="ü"/>
            </a:pPr>
            <a:r>
              <a:rPr lang="ko-KR" altLang="en-US" sz="2000" dirty="0" smtClean="0">
                <a:latin typeface="HY수평선M" pitchFamily="18" charset="-127"/>
                <a:ea typeface="HY수평선M" pitchFamily="18" charset="-127"/>
                <a:sym typeface="Wingdings"/>
              </a:rPr>
              <a:t>고 사양 </a:t>
            </a:r>
            <a:r>
              <a:rPr lang="en-US" altLang="ko-KR" sz="2000" dirty="0" smtClean="0">
                <a:latin typeface="HY수평선M" pitchFamily="18" charset="-127"/>
                <a:ea typeface="HY수평선M" pitchFamily="18" charset="-127"/>
                <a:sym typeface="Wingdings"/>
              </a:rPr>
              <a:t>High-Speed PCB (High </a:t>
            </a:r>
            <a:r>
              <a:rPr lang="en-US" altLang="ko-KR" sz="2000" dirty="0" err="1" smtClean="0">
                <a:latin typeface="HY수평선M" pitchFamily="18" charset="-127"/>
                <a:ea typeface="HY수평선M" pitchFamily="18" charset="-127"/>
                <a:sym typeface="Wingdings"/>
              </a:rPr>
              <a:t>Tg</a:t>
            </a:r>
            <a:r>
              <a:rPr lang="en-US" altLang="ko-KR" sz="2000" dirty="0" smtClean="0">
                <a:latin typeface="HY수평선M" pitchFamily="18" charset="-127"/>
                <a:ea typeface="HY수평선M" pitchFamily="18" charset="-127"/>
                <a:sym typeface="Wingdings"/>
              </a:rPr>
              <a:t>, </a:t>
            </a:r>
            <a:r>
              <a:rPr lang="ko-KR" altLang="en-US" sz="2000" dirty="0" smtClean="0">
                <a:latin typeface="HY수평선M" pitchFamily="18" charset="-127"/>
                <a:ea typeface="HY수평선M" pitchFamily="18" charset="-127"/>
                <a:sym typeface="Wingdings"/>
              </a:rPr>
              <a:t>저 </a:t>
            </a:r>
            <a:r>
              <a:rPr lang="ko-KR" altLang="en-US" sz="2000" dirty="0" err="1" smtClean="0">
                <a:latin typeface="HY수평선M" pitchFamily="18" charset="-127"/>
                <a:ea typeface="HY수평선M" pitchFamily="18" charset="-127"/>
                <a:sym typeface="Wingdings"/>
              </a:rPr>
              <a:t>유전율</a:t>
            </a:r>
            <a:r>
              <a:rPr lang="en-US" altLang="ko-KR" sz="2000" dirty="0" smtClean="0">
                <a:latin typeface="HY수평선M" pitchFamily="18" charset="-127"/>
                <a:ea typeface="HY수평선M" pitchFamily="18" charset="-127"/>
                <a:sym typeface="Wingdings"/>
              </a:rPr>
              <a:t>, Loss tangent, u-via)</a:t>
            </a:r>
          </a:p>
          <a:p>
            <a:pPr lvl="1" indent="-457200">
              <a:buFont typeface="Wingdings"/>
              <a:buChar char="ü"/>
            </a:pPr>
            <a:r>
              <a:rPr lang="en-US" altLang="ko-KR" sz="2000" dirty="0" smtClean="0">
                <a:latin typeface="HY수평선M" pitchFamily="18" charset="-127"/>
                <a:ea typeface="HY수평선M" pitchFamily="18" charset="-127"/>
                <a:sym typeface="Wingdings"/>
              </a:rPr>
              <a:t>2,000-3,000</a:t>
            </a:r>
            <a:r>
              <a:rPr lang="ko-KR" altLang="en-US" sz="2000" dirty="0" smtClean="0">
                <a:latin typeface="HY수평선M" pitchFamily="18" charset="-127"/>
                <a:ea typeface="HY수평선M" pitchFamily="18" charset="-127"/>
                <a:sym typeface="Wingdings"/>
              </a:rPr>
              <a:t>개의</a:t>
            </a:r>
            <a:r>
              <a:rPr lang="en-US" altLang="ko-KR" sz="2000" dirty="0" smtClean="0">
                <a:latin typeface="HY수평선M" pitchFamily="18" charset="-127"/>
                <a:ea typeface="HY수평선M" pitchFamily="18" charset="-127"/>
                <a:sym typeface="Wingdings"/>
              </a:rPr>
              <a:t> </a:t>
            </a:r>
            <a:r>
              <a:rPr lang="ko-KR" altLang="en-US" sz="2000" dirty="0" smtClean="0">
                <a:latin typeface="HY수평선M" pitchFamily="18" charset="-127"/>
                <a:ea typeface="HY수평선M" pitchFamily="18" charset="-127"/>
                <a:sym typeface="Wingdings"/>
              </a:rPr>
              <a:t>비교적 소량 생산</a:t>
            </a:r>
            <a:endParaRPr lang="en-US" altLang="ko-KR" sz="2000" dirty="0" smtClean="0">
              <a:latin typeface="HY수평선M" pitchFamily="18" charset="-127"/>
              <a:ea typeface="HY수평선M" pitchFamily="18" charset="-127"/>
              <a:sym typeface="Wingdings"/>
            </a:endParaRPr>
          </a:p>
          <a:p>
            <a:pPr lvl="1" indent="-457200">
              <a:buFont typeface="Wingdings"/>
              <a:buChar char="ü"/>
            </a:pPr>
            <a:r>
              <a:rPr lang="ko-KR" altLang="en-US" sz="2000" dirty="0" smtClean="0">
                <a:latin typeface="HY수평선M" pitchFamily="18" charset="-127"/>
                <a:ea typeface="HY수평선M" pitchFamily="18" charset="-127"/>
                <a:sym typeface="Wingdings"/>
              </a:rPr>
              <a:t>다품종</a:t>
            </a:r>
            <a:r>
              <a:rPr lang="en-US" altLang="ko-KR" sz="2000" dirty="0" smtClean="0">
                <a:latin typeface="HY수평선M" pitchFamily="18" charset="-127"/>
                <a:ea typeface="HY수평선M" pitchFamily="18" charset="-127"/>
                <a:sym typeface="Wingdings"/>
              </a:rPr>
              <a:t>, </a:t>
            </a:r>
            <a:r>
              <a:rPr lang="ko-KR" altLang="en-US" sz="2000" dirty="0" smtClean="0">
                <a:latin typeface="HY수평선M" pitchFamily="18" charset="-127"/>
                <a:ea typeface="HY수평선M" pitchFamily="18" charset="-127"/>
                <a:sym typeface="Wingdings"/>
              </a:rPr>
              <a:t>소량 생산에 초점</a:t>
            </a:r>
            <a:endParaRPr lang="en-US" altLang="ko-KR" sz="2000" dirty="0" smtClean="0">
              <a:latin typeface="HY수평선M" pitchFamily="18" charset="-127"/>
              <a:ea typeface="HY수평선M" pitchFamily="18" charset="-127"/>
              <a:sym typeface="Wingdings"/>
            </a:endParaRPr>
          </a:p>
          <a:p>
            <a:pPr lvl="1" indent="-457200">
              <a:buFont typeface="Wingdings"/>
              <a:buChar char="q"/>
            </a:pPr>
            <a:endParaRPr lang="en-US" altLang="ko-KR" sz="2000" dirty="0" smtClean="0">
              <a:latin typeface="HY수평선M" pitchFamily="18" charset="-127"/>
              <a:ea typeface="HY수평선M" pitchFamily="18" charset="-127"/>
              <a:sym typeface="Wingding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687809" cy="1097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4908"/>
            <a:ext cx="8092440" cy="532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Looking for possible industry </a:t>
            </a:r>
            <a:r>
              <a:rPr lang="en-US" altLang="ko-KR" dirty="0" smtClean="0"/>
              <a:t>partners in Korea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learnt from KVN project, EU Framework </a:t>
            </a:r>
            <a:r>
              <a:rPr lang="en-US" altLang="ko-KR" dirty="0" smtClean="0"/>
              <a:t>programs and from industry activities of other countries</a:t>
            </a:r>
          </a:p>
          <a:p>
            <a:r>
              <a:rPr lang="en-US" altLang="ko-KR" dirty="0" smtClean="0"/>
              <a:t>Possible Korean industry contributions: </a:t>
            </a:r>
            <a:endParaRPr lang="en-US" altLang="ko-KR" dirty="0" smtClean="0"/>
          </a:p>
          <a:p>
            <a:pPr lvl="1">
              <a:buFont typeface="Wingdings" pitchFamily="2" charset="2"/>
              <a:buChar char="Ø"/>
            </a:pPr>
            <a:r>
              <a:rPr lang="en-US" altLang="ko-KR" dirty="0" smtClean="0"/>
              <a:t> Antenna </a:t>
            </a:r>
            <a:r>
              <a:rPr lang="en-US" altLang="ko-KR" dirty="0" smtClean="0"/>
              <a:t>production </a:t>
            </a:r>
            <a:endParaRPr lang="en-US" altLang="ko-KR" dirty="0" smtClean="0"/>
          </a:p>
          <a:p>
            <a:pPr lvl="1">
              <a:buFont typeface="Wingdings" pitchFamily="2" charset="2"/>
              <a:buChar char="Ø"/>
            </a:pPr>
            <a:r>
              <a:rPr lang="en-US" altLang="ko-KR" dirty="0" smtClean="0"/>
              <a:t> Power </a:t>
            </a:r>
            <a:r>
              <a:rPr lang="en-US" altLang="ko-KR" dirty="0" smtClean="0"/>
              <a:t>generation </a:t>
            </a:r>
            <a:r>
              <a:rPr lang="en-US" altLang="ko-KR" dirty="0" smtClean="0"/>
              <a:t>&amp; management (</a:t>
            </a:r>
            <a:r>
              <a:rPr lang="en-US" altLang="ko-KR" dirty="0" err="1" smtClean="0"/>
              <a:t>SmartGrid</a:t>
            </a:r>
            <a:r>
              <a:rPr lang="en-US" altLang="ko-KR" dirty="0" smtClean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ko-KR" dirty="0" smtClean="0"/>
              <a:t> Multi-layer PCB production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ko-KR" dirty="0" smtClean="0"/>
              <a:t> Cloud </a:t>
            </a:r>
            <a:r>
              <a:rPr lang="en-US" altLang="ko-KR" dirty="0" smtClean="0"/>
              <a:t>computing</a:t>
            </a:r>
          </a:p>
          <a:p>
            <a:pPr lvl="1">
              <a:buFont typeface="Wingdings" pitchFamily="2" charset="2"/>
              <a:buChar char="Ø"/>
            </a:pPr>
            <a:endParaRPr lang="en-US" altLang="ko-KR" dirty="0" smtClean="0"/>
          </a:p>
          <a:p>
            <a:pPr lvl="1">
              <a:buFont typeface="Wingdings" pitchFamily="2" charset="2"/>
              <a:buChar char="ü"/>
            </a:pPr>
            <a:r>
              <a:rPr lang="en-US" altLang="ko-KR" dirty="0" smtClean="0"/>
              <a:t> need more exploration</a:t>
            </a:r>
          </a:p>
          <a:p>
            <a:pPr lvl="1">
              <a:buNone/>
            </a:pPr>
            <a:endParaRPr lang="en-US" altLang="ko-KR" dirty="0" smtClean="0"/>
          </a:p>
          <a:p>
            <a:r>
              <a:rPr lang="en-US" altLang="ko-KR" dirty="0" smtClean="0"/>
              <a:t>SKA Korea IWG kick-off meeting in May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IWG kick-off meeting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62500" lnSpcReduction="20000"/>
          </a:bodyPr>
          <a:lstStyle/>
          <a:p>
            <a:r>
              <a:rPr lang="en-US" altLang="ko-KR" dirty="0" smtClean="0"/>
              <a:t>On 30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May </a:t>
            </a:r>
            <a:r>
              <a:rPr lang="en-US" altLang="ko-KR" dirty="0" smtClean="0"/>
              <a:t>2011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Introductions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SKA introduction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en-US" altLang="ko-KR" dirty="0" smtClean="0"/>
              <a:t>J. S. Kim</a:t>
            </a:r>
            <a:r>
              <a:rPr lang="en-US" altLang="ko-KR" dirty="0" smtClean="0"/>
              <a:t>, </a:t>
            </a:r>
            <a:r>
              <a:rPr lang="en-US" altLang="ko-KR" dirty="0" smtClean="0"/>
              <a:t>KASI</a:t>
            </a:r>
            <a:r>
              <a:rPr lang="en-US" altLang="ko-KR" dirty="0" smtClean="0"/>
              <a:t>) </a:t>
            </a:r>
            <a:endParaRPr lang="ko-KR" altLang="en-US" dirty="0" smtClean="0"/>
          </a:p>
          <a:p>
            <a:pPr lvl="1"/>
            <a:r>
              <a:rPr lang="en-US" altLang="ko-KR" dirty="0" smtClean="0"/>
              <a:t>SKA </a:t>
            </a:r>
            <a:r>
              <a:rPr lang="en-US" altLang="ko-KR" dirty="0" smtClean="0"/>
              <a:t>Industry participation</a:t>
            </a:r>
            <a:r>
              <a:rPr lang="ko-KR" altLang="en-US" dirty="0" smtClean="0"/>
              <a:t> </a:t>
            </a:r>
            <a:r>
              <a:rPr lang="en-US" altLang="ko-KR" dirty="0" smtClean="0"/>
              <a:t>(B. W. </a:t>
            </a:r>
            <a:r>
              <a:rPr lang="en-US" altLang="ko-KR" dirty="0" err="1" smtClean="0"/>
              <a:t>Sohn</a:t>
            </a:r>
            <a:r>
              <a:rPr lang="en-US" altLang="ko-KR" dirty="0" smtClean="0"/>
              <a:t>, </a:t>
            </a:r>
            <a:r>
              <a:rPr lang="en-US" altLang="ko-KR" dirty="0" smtClean="0"/>
              <a:t>KASI</a:t>
            </a:r>
            <a:r>
              <a:rPr lang="en-US" altLang="ko-KR" dirty="0" smtClean="0"/>
              <a:t>) </a:t>
            </a:r>
            <a:endParaRPr lang="en-US" altLang="ko-KR" dirty="0" smtClean="0"/>
          </a:p>
          <a:p>
            <a:pPr>
              <a:buFontTx/>
              <a:buChar char="-"/>
            </a:pPr>
            <a:endParaRPr lang="ko-KR" altLang="en-US" dirty="0" smtClean="0"/>
          </a:p>
          <a:p>
            <a:r>
              <a:rPr lang="en-US" altLang="ko-KR" dirty="0" smtClean="0"/>
              <a:t>Industry talks</a:t>
            </a:r>
          </a:p>
          <a:p>
            <a:pPr lvl="1"/>
            <a:r>
              <a:rPr lang="en-US" altLang="ko-KR" dirty="0" smtClean="0"/>
              <a:t>Small-scale</a:t>
            </a:r>
            <a:r>
              <a:rPr lang="ko-KR" altLang="en-US" dirty="0" smtClean="0"/>
              <a:t> </a:t>
            </a:r>
            <a:r>
              <a:rPr lang="en-US" altLang="ko-KR" dirty="0" smtClean="0"/>
              <a:t>re-generable energy management system</a:t>
            </a:r>
          </a:p>
          <a:p>
            <a:pPr lvl="1"/>
            <a:r>
              <a:rPr lang="en-US" altLang="ko-KR" dirty="0" smtClean="0"/>
              <a:t>		</a:t>
            </a:r>
            <a:r>
              <a:rPr lang="en-US" altLang="ko-KR" dirty="0" smtClean="0"/>
              <a:t>J. H. Kim</a:t>
            </a:r>
            <a:r>
              <a:rPr lang="en-US" altLang="ko-KR" dirty="0" smtClean="0"/>
              <a:t> (</a:t>
            </a:r>
            <a:r>
              <a:rPr lang="en-US" altLang="ko-KR" dirty="0" smtClean="0"/>
              <a:t>KEPCO </a:t>
            </a:r>
            <a:r>
              <a:rPr lang="en-US" altLang="ko-KR" dirty="0" smtClean="0"/>
              <a:t>KDN) </a:t>
            </a:r>
            <a:endParaRPr lang="ko-KR" altLang="en-US" dirty="0" smtClean="0"/>
          </a:p>
          <a:p>
            <a:pPr lvl="1"/>
            <a:r>
              <a:rPr lang="en-US" altLang="ko-KR" dirty="0" err="1" smtClean="0"/>
              <a:t>HighGain</a:t>
            </a:r>
            <a:r>
              <a:rPr lang="en-US" altLang="ko-KR" dirty="0" smtClean="0"/>
              <a:t> Antenna</a:t>
            </a:r>
          </a:p>
          <a:p>
            <a:pPr lvl="1"/>
            <a:r>
              <a:rPr lang="en-US" altLang="ko-KR" dirty="0" smtClean="0"/>
              <a:t>		</a:t>
            </a:r>
            <a:r>
              <a:rPr lang="en-US" altLang="ko-KR" dirty="0" smtClean="0"/>
              <a:t>S. P. Kim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HighGain</a:t>
            </a:r>
            <a:r>
              <a:rPr lang="en-US" altLang="ko-KR" dirty="0" smtClean="0"/>
              <a:t>) </a:t>
            </a:r>
            <a:endParaRPr lang="ko-KR" altLang="en-US" dirty="0" smtClean="0"/>
          </a:p>
          <a:p>
            <a:pPr lvl="1"/>
            <a:r>
              <a:rPr lang="en-US" altLang="ko-KR" dirty="0" err="1" smtClean="0"/>
              <a:t>eMediaTrack</a:t>
            </a:r>
            <a:r>
              <a:rPr lang="en-US" altLang="ko-KR" dirty="0" smtClean="0"/>
              <a:t> </a:t>
            </a:r>
            <a:r>
              <a:rPr lang="en-US" altLang="ko-KR" dirty="0" smtClean="0"/>
              <a:t>SKA</a:t>
            </a:r>
            <a:r>
              <a:rPr lang="ko-KR" altLang="en-US" dirty="0" smtClean="0"/>
              <a:t> </a:t>
            </a:r>
            <a:r>
              <a:rPr lang="en-US" altLang="ko-KR" dirty="0" smtClean="0"/>
              <a:t>cloud computing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		R. Newman, Oxford U./</a:t>
            </a:r>
            <a:r>
              <a:rPr lang="en-US" altLang="ko-KR" dirty="0" err="1" smtClean="0"/>
              <a:t>eMediaTrack</a:t>
            </a:r>
            <a:r>
              <a:rPr lang="en-US" altLang="ko-KR" dirty="0" smtClean="0"/>
              <a:t> </a:t>
            </a:r>
            <a:endParaRPr lang="ko-KR" altLang="en-US" dirty="0" smtClean="0"/>
          </a:p>
          <a:p>
            <a:pPr lvl="1"/>
            <a:r>
              <a:rPr lang="en-US" altLang="ko-KR" dirty="0" smtClean="0"/>
              <a:t>PCB </a:t>
            </a:r>
            <a:r>
              <a:rPr lang="en-US" altLang="ko-KR" dirty="0" smtClean="0"/>
              <a:t>manufacturers </a:t>
            </a:r>
            <a:r>
              <a:rPr lang="en-US" altLang="ko-KR" dirty="0" smtClean="0"/>
              <a:t>in </a:t>
            </a:r>
            <a:r>
              <a:rPr lang="en-US" altLang="ko-KR" dirty="0" smtClean="0"/>
              <a:t>Korea</a:t>
            </a:r>
            <a:endParaRPr lang="en-US" altLang="ko-KR" dirty="0" smtClean="0"/>
          </a:p>
          <a:p>
            <a:pPr lvl="1">
              <a:buFontTx/>
              <a:buChar char="-"/>
            </a:pPr>
            <a:r>
              <a:rPr lang="en-US" altLang="ko-KR" dirty="0" smtClean="0"/>
              <a:t>		</a:t>
            </a:r>
            <a:r>
              <a:rPr lang="en-US" altLang="ko-KR" dirty="0" smtClean="0"/>
              <a:t>J. W. </a:t>
            </a:r>
            <a:r>
              <a:rPr lang="en-US" altLang="ko-KR" dirty="0" err="1" smtClean="0"/>
              <a:t>Yeom</a:t>
            </a:r>
            <a:r>
              <a:rPr lang="en-US" altLang="ko-KR" dirty="0" smtClean="0"/>
              <a:t> (KASI)</a:t>
            </a:r>
          </a:p>
          <a:p>
            <a:pPr lvl="1">
              <a:buFontTx/>
              <a:buChar char="-"/>
            </a:pPr>
            <a:endParaRPr lang="ko-KR" altLang="en-US" dirty="0" smtClean="0"/>
          </a:p>
          <a:p>
            <a:r>
              <a:rPr lang="en-US" altLang="ko-KR" dirty="0" smtClean="0"/>
              <a:t>Discussion - Next </a:t>
            </a:r>
            <a:r>
              <a:rPr lang="en-US" altLang="ko-KR" dirty="0" smtClean="0"/>
              <a:t>steps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3948" y="1412776"/>
            <a:ext cx="51845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en-US" altLang="ko-KR" sz="20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1" lang="en-US" altLang="ko-KR" sz="2000" b="1" dirty="0" smtClean="0">
                <a:solidFill>
                  <a:srgbClr val="FFFF00"/>
                </a:solidFill>
                <a:latin typeface="Arial" charset="0"/>
              </a:rPr>
              <a:t>First VLBI facility in Korea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en-US" altLang="ko-KR" sz="20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1" lang="en-US" altLang="ko-KR" sz="2000" b="1" dirty="0" smtClean="0">
                <a:solidFill>
                  <a:srgbClr val="FFFF00"/>
                </a:solidFill>
                <a:latin typeface="Arial" charset="0"/>
              </a:rPr>
              <a:t>First dedicated mm-VLBI network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en-US" altLang="ko-KR" sz="20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1" lang="en-US" altLang="ko-KR" sz="2000" b="1" dirty="0" smtClean="0">
                <a:solidFill>
                  <a:srgbClr val="FF0000"/>
                </a:solidFill>
                <a:latin typeface="Arial" charset="0"/>
              </a:rPr>
              <a:t>First simultaneous multi-frequency</a:t>
            </a:r>
            <a:br>
              <a:rPr kumimoji="1" lang="en-US" altLang="ko-KR" sz="2000" b="1" dirty="0" smtClean="0">
                <a:solidFill>
                  <a:srgbClr val="FF0000"/>
                </a:solidFill>
                <a:latin typeface="Arial" charset="0"/>
              </a:rPr>
            </a:br>
            <a:r>
              <a:rPr kumimoji="1" lang="en-US" altLang="ko-KR" sz="2000" b="1" dirty="0" smtClean="0">
                <a:solidFill>
                  <a:srgbClr val="FF0000"/>
                </a:solidFill>
                <a:latin typeface="Arial" charset="0"/>
              </a:rPr>
              <a:t>  receiving system @ 22/43/86/129GHz </a:t>
            </a:r>
            <a:r>
              <a:rPr kumimoji="1" lang="en-US" altLang="ko-KR" sz="2000" b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kumimoji="1" lang="en-US" altLang="ko-KR" sz="2000" b="1" dirty="0" smtClean="0">
                <a:solidFill>
                  <a:srgbClr val="FFFFFF"/>
                </a:solidFill>
                <a:latin typeface="Arial" charset="0"/>
              </a:rPr>
            </a:br>
            <a:endParaRPr kumimoji="1" lang="en-US" altLang="ko-KR" sz="2000" b="1" dirty="0" smtClean="0">
              <a:solidFill>
                <a:srgbClr val="FFFFFF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en-US" altLang="ko-KR" sz="2000" b="1" dirty="0">
                <a:solidFill>
                  <a:srgbClr val="FFFFFF"/>
                </a:solidFill>
                <a:latin typeface="Arial" charset="0"/>
              </a:rPr>
              <a:t> T</a:t>
            </a:r>
            <a:r>
              <a:rPr kumimoji="1" lang="en-US" altLang="ko-KR" sz="2000" b="1" dirty="0" smtClean="0">
                <a:solidFill>
                  <a:srgbClr val="FFFFFF"/>
                </a:solidFill>
                <a:latin typeface="Arial" charset="0"/>
              </a:rPr>
              <a:t>hree 21m antennas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en-US" altLang="ko-KR" sz="2000" b="1" dirty="0">
                <a:solidFill>
                  <a:srgbClr val="FFFFFF"/>
                </a:solidFill>
                <a:latin typeface="Arial" charset="0"/>
              </a:rPr>
              <a:t> F</a:t>
            </a:r>
            <a:r>
              <a:rPr kumimoji="1" lang="en-US" altLang="ko-KR" sz="2000" b="1" dirty="0" smtClean="0">
                <a:solidFill>
                  <a:srgbClr val="FFFFFF"/>
                </a:solidFill>
                <a:latin typeface="Arial" charset="0"/>
              </a:rPr>
              <a:t>ast slewing speed : 3 deg/sec (AZ/EL)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1" lang="en-US" altLang="ko-KR" sz="2000" b="1" dirty="0" smtClean="0">
              <a:solidFill>
                <a:srgbClr val="FFFFFF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en-US" altLang="ko-KR" sz="20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1" lang="en-US" altLang="ko-KR" sz="2000" b="1" dirty="0" smtClean="0">
                <a:solidFill>
                  <a:srgbClr val="FFFF00"/>
                </a:solidFill>
                <a:latin typeface="Arial" charset="0"/>
              </a:rPr>
              <a:t>High surface accuracy</a:t>
            </a:r>
            <a:r>
              <a:rPr kumimoji="1" lang="en-US" altLang="ko-KR" sz="2000" b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kumimoji="1" lang="en-US" altLang="ko-KR" sz="2000" b="1" dirty="0" smtClean="0">
                <a:solidFill>
                  <a:srgbClr val="FFFFFF"/>
                </a:solidFill>
                <a:latin typeface="Arial" charset="0"/>
              </a:rPr>
            </a:br>
            <a:r>
              <a:rPr kumimoji="1" lang="en-US" altLang="ko-KR" sz="2000" b="1" dirty="0" smtClean="0">
                <a:solidFill>
                  <a:srgbClr val="FFFFFF"/>
                </a:solidFill>
                <a:latin typeface="Arial" charset="0"/>
              </a:rPr>
              <a:t>   ~ panel &lt; 65 micron</a:t>
            </a:r>
            <a:br>
              <a:rPr kumimoji="1" lang="en-US" altLang="ko-KR" sz="2000" b="1" dirty="0" smtClean="0">
                <a:solidFill>
                  <a:srgbClr val="FFFFFF"/>
                </a:solidFill>
                <a:latin typeface="Arial" charset="0"/>
              </a:rPr>
            </a:br>
            <a:r>
              <a:rPr kumimoji="1" lang="en-US" altLang="ko-KR" sz="2000" b="1" dirty="0" smtClean="0">
                <a:solidFill>
                  <a:srgbClr val="FFFFFF"/>
                </a:solidFill>
                <a:latin typeface="Arial" charset="0"/>
              </a:rPr>
              <a:t>   ~ total &lt; 150 micron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en-US" altLang="ko-KR" sz="20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1" lang="en-US" altLang="ko-KR" sz="2000" b="1" dirty="0" smtClean="0">
                <a:solidFill>
                  <a:srgbClr val="FFFF00"/>
                </a:solidFill>
                <a:latin typeface="Arial" charset="0"/>
              </a:rPr>
              <a:t>High pointing accuracy</a:t>
            </a:r>
            <a:r>
              <a:rPr kumimoji="1" lang="en-US" altLang="ko-KR" sz="2000" b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kumimoji="1" lang="en-US" altLang="ko-KR" sz="2000" b="1" dirty="0" smtClean="0">
                <a:solidFill>
                  <a:srgbClr val="FFFFFF"/>
                </a:solidFill>
                <a:latin typeface="Arial" charset="0"/>
              </a:rPr>
            </a:br>
            <a:r>
              <a:rPr kumimoji="1" lang="en-US" altLang="ko-KR" sz="2000" b="1" dirty="0" smtClean="0">
                <a:solidFill>
                  <a:srgbClr val="FFFFFF"/>
                </a:solidFill>
                <a:latin typeface="Arial" charset="0"/>
              </a:rPr>
              <a:t>   ~ 4 </a:t>
            </a:r>
            <a:r>
              <a:rPr kumimoji="1" lang="en-US" altLang="ko-KR" sz="2000" b="1" dirty="0" err="1" smtClean="0">
                <a:solidFill>
                  <a:srgbClr val="FFFFFF"/>
                </a:solidFill>
                <a:latin typeface="Arial" charset="0"/>
              </a:rPr>
              <a:t>arcsecond</a:t>
            </a:r>
            <a:r>
              <a:rPr kumimoji="1" lang="en-US" altLang="ko-KR" sz="2000" b="1" dirty="0" smtClean="0">
                <a:solidFill>
                  <a:srgbClr val="FFFFFF"/>
                </a:solidFill>
                <a:latin typeface="Arial" charset="0"/>
              </a:rPr>
              <a:t> in RMS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en-US" altLang="ko-KR" sz="20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1" lang="en-US" altLang="ko-KR" sz="2000" b="1" dirty="0" smtClean="0">
                <a:solidFill>
                  <a:srgbClr val="FFFF00"/>
                </a:solidFill>
                <a:latin typeface="Arial" charset="0"/>
              </a:rPr>
              <a:t>High aperture efficiency</a:t>
            </a:r>
            <a:r>
              <a:rPr kumimoji="1" lang="en-US" altLang="ko-KR" sz="2000" b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kumimoji="1" lang="en-US" altLang="ko-KR" sz="2000" b="1" dirty="0" smtClean="0">
                <a:solidFill>
                  <a:srgbClr val="FFFFFF"/>
                </a:solidFill>
                <a:latin typeface="Arial" charset="0"/>
              </a:rPr>
            </a:br>
            <a:r>
              <a:rPr kumimoji="1" lang="en-US" altLang="ko-KR" sz="2000" b="1" dirty="0" smtClean="0">
                <a:solidFill>
                  <a:srgbClr val="FFFFFF"/>
                </a:solidFill>
                <a:latin typeface="Arial" charset="0"/>
              </a:rPr>
              <a:t>   ~ 52% @100GHz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16" y="547300"/>
            <a:ext cx="3996632" cy="5618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703854" y="472316"/>
            <a:ext cx="3360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Specifications</a:t>
            </a:r>
            <a:endParaRPr kumimoji="1" lang="ko-KR" alt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4558" y="0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Jung T.H.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496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ko-KR" b="1" dirty="0" smtClean="0">
                <a:solidFill>
                  <a:srgbClr val="000000"/>
                </a:solidFill>
                <a:cs typeface="굴림" pitchFamily="50" charset="-127"/>
              </a:rPr>
              <a:t>Antenna Pointing accuracy (arcsec)</a:t>
            </a:r>
            <a:endParaRPr kumimoji="1" lang="ko-KR" altLang="ko-KR" dirty="0" smtClean="0">
              <a:solidFill>
                <a:srgbClr val="000000"/>
              </a:solidFill>
              <a:cs typeface="굴림" pitchFamily="50" charset="-127"/>
            </a:endParaRP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ko-KR" dirty="0" smtClean="0">
                <a:solidFill>
                  <a:srgbClr val="000000"/>
                </a:solidFill>
                <a:cs typeface="굴림" pitchFamily="50" charset="-127"/>
              </a:rPr>
              <a:t>  </a:t>
            </a:r>
            <a:endParaRPr kumimoji="1" lang="ko-KR" altLang="ko-KR" sz="6100" dirty="0" smtClean="0">
              <a:solidFill>
                <a:srgbClr val="000000"/>
              </a:solidFill>
              <a:cs typeface="굴림" pitchFamily="50" charset="-127"/>
            </a:endParaRP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ko-KR" altLang="ko-KR" sz="6100" dirty="0" smtClean="0">
              <a:solidFill>
                <a:srgbClr val="000000"/>
              </a:solidFill>
              <a:cs typeface="굴림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788" y="164812"/>
            <a:ext cx="8388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Pointing Accuracy &amp; Aperture Efficiencies</a:t>
            </a:r>
            <a:endParaRPr kumimoji="1" lang="ko-KR" alt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433" y="1279205"/>
            <a:ext cx="19772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Pointing Accuracy</a:t>
            </a:r>
            <a:endParaRPr kumimoji="1" lang="ko-KR" altLang="en-US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42259" y="3869476"/>
            <a:ext cx="20665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Aperture Efficiency</a:t>
            </a:r>
            <a:endParaRPr kumimoji="1" lang="ko-KR" altLang="en-US" sz="16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8" name="tabl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3" y="4221831"/>
            <a:ext cx="9144000" cy="1295401"/>
          </a:xfrm>
          <a:prstGeom prst="rect">
            <a:avLst/>
          </a:prstGeom>
        </p:spPr>
      </p:pic>
      <p:pic>
        <p:nvPicPr>
          <p:cNvPr id="11" name="tabl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1037" y="1785164"/>
            <a:ext cx="7391399" cy="19202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04558" y="0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Jung T.H.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240" y="5805264"/>
            <a:ext cx="18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Lee et al.(2011)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205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ko-KR" b="1" dirty="0" smtClean="0">
                <a:solidFill>
                  <a:srgbClr val="000000"/>
                </a:solidFill>
                <a:cs typeface="굴림" pitchFamily="50" charset="-127"/>
              </a:rPr>
              <a:t>Antenna Pointing accuracy (arcsec)</a:t>
            </a:r>
            <a:endParaRPr kumimoji="1" lang="ko-KR" altLang="ko-KR" dirty="0" smtClean="0">
              <a:solidFill>
                <a:srgbClr val="000000"/>
              </a:solidFill>
              <a:cs typeface="굴림" pitchFamily="50" charset="-127"/>
            </a:endParaRP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ko-KR" dirty="0" smtClean="0">
                <a:solidFill>
                  <a:srgbClr val="000000"/>
                </a:solidFill>
                <a:cs typeface="굴림" pitchFamily="50" charset="-127"/>
              </a:rPr>
              <a:t>  </a:t>
            </a:r>
            <a:endParaRPr kumimoji="1" lang="ko-KR" altLang="ko-KR" sz="6100" dirty="0" smtClean="0">
              <a:solidFill>
                <a:srgbClr val="000000"/>
              </a:solidFill>
              <a:cs typeface="굴림" pitchFamily="50" charset="-127"/>
            </a:endParaRP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ko-KR" altLang="ko-KR" sz="6100" dirty="0" smtClean="0">
              <a:solidFill>
                <a:srgbClr val="000000"/>
              </a:solidFill>
              <a:cs typeface="굴림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788" y="164812"/>
            <a:ext cx="8388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Pointing Accuracy &amp; Aperture Efficiencies</a:t>
            </a:r>
            <a:endParaRPr kumimoji="1" lang="ko-KR" alt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12" name="차트 11"/>
          <p:cNvGraphicFramePr/>
          <p:nvPr>
            <p:extLst>
              <p:ext uri="{D42A27DB-BD31-4B8C-83A1-F6EECF244321}">
                <p14:modId xmlns:p14="http://schemas.microsoft.com/office/powerpoint/2010/main" xmlns="" val="749033522"/>
              </p:ext>
            </p:extLst>
          </p:nvPr>
        </p:nvGraphicFramePr>
        <p:xfrm>
          <a:off x="539552" y="2420888"/>
          <a:ext cx="7858125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직사각형 8"/>
          <p:cNvSpPr/>
          <p:nvPr/>
        </p:nvSpPr>
        <p:spPr>
          <a:xfrm>
            <a:off x="-42259" y="656692"/>
            <a:ext cx="20665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Aperture Efficiency</a:t>
            </a:r>
            <a:endParaRPr kumimoji="1" lang="ko-KR" altLang="en-US" sz="16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" name="tabl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3" y="1009047"/>
            <a:ext cx="9144000" cy="1295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04558" y="0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Jung T.H.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5661248"/>
            <a:ext cx="18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Lee et al.(2011)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03253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Antenna construction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r>
              <a:rPr lang="en-US" altLang="ko-KR" dirty="0" smtClean="0"/>
              <a:t>High Gain Antenna</a:t>
            </a:r>
            <a:endParaRPr lang="ko-KR" altLang="en-US" dirty="0"/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539552" y="1412776"/>
            <a:ext cx="7873511" cy="4325842"/>
            <a:chOff x="1251" y="1194"/>
            <a:chExt cx="4847" cy="272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331" y="2265"/>
              <a:ext cx="1857" cy="860"/>
            </a:xfrm>
            <a:prstGeom prst="ellipse">
              <a:avLst/>
            </a:prstGeom>
            <a:gradFill rotWithShape="0">
              <a:gsLst>
                <a:gs pos="0">
                  <a:srgbClr val="47E0FF">
                    <a:gamma/>
                    <a:tint val="63922"/>
                    <a:invGamma/>
                  </a:srgbClr>
                </a:gs>
                <a:gs pos="100000">
                  <a:srgbClr val="47E0FF"/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2400" dirty="0">
                  <a:solidFill>
                    <a:srgbClr val="000000"/>
                  </a:solidFill>
                  <a:latin typeface="CG Times" pitchFamily="18" charset="0"/>
                </a:rPr>
                <a:t>High Gain Telecom</a:t>
              </a:r>
            </a:p>
            <a:p>
              <a:pPr algn="ctr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ko-KR" sz="800" dirty="0">
                <a:solidFill>
                  <a:srgbClr val="000000"/>
                </a:solidFill>
              </a:endParaRPr>
            </a:p>
            <a:p>
              <a:pPr algn="ctr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1400" dirty="0">
                  <a:solidFill>
                    <a:srgbClr val="000000"/>
                  </a:solidFill>
                </a:rPr>
                <a:t>Repeater &amp; RF module </a:t>
              </a:r>
              <a:r>
                <a:rPr kumimoji="1" lang="en-US" altLang="ko-KR" sz="1200" dirty="0">
                  <a:solidFill>
                    <a:srgbClr val="000000"/>
                  </a:solidFill>
                  <a:cs typeface="Arial" pitchFamily="34" charset="0"/>
                </a:rPr>
                <a:t>Specialized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4209" y="2305"/>
              <a:ext cx="1889" cy="781"/>
            </a:xfrm>
            <a:prstGeom prst="ellipse">
              <a:avLst/>
            </a:prstGeom>
            <a:gradFill rotWithShape="0">
              <a:gsLst>
                <a:gs pos="0">
                  <a:srgbClr val="61B2FB">
                    <a:gamma/>
                    <a:tint val="63922"/>
                    <a:invGamma/>
                  </a:srgbClr>
                </a:gs>
                <a:gs pos="100000">
                  <a:srgbClr val="61B2FB"/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2400">
                  <a:solidFill>
                    <a:srgbClr val="000000"/>
                  </a:solidFill>
                  <a:latin typeface="CG Times" pitchFamily="18" charset="0"/>
                </a:rPr>
                <a:t>Kuk dong Telecom</a:t>
              </a:r>
            </a:p>
            <a:p>
              <a:pPr algn="ctr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ko-KR" sz="800">
                <a:solidFill>
                  <a:srgbClr val="000000"/>
                </a:solidFill>
              </a:endParaRPr>
            </a:p>
            <a:p>
              <a:pPr algn="ctr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1400">
                  <a:solidFill>
                    <a:srgbClr val="000000"/>
                  </a:solidFill>
                </a:rPr>
                <a:t>Radar </a:t>
              </a:r>
              <a:r>
                <a:rPr kumimoji="1" lang="en-US" altLang="ko-KR" sz="1200">
                  <a:solidFill>
                    <a:srgbClr val="000000"/>
                  </a:solidFill>
                  <a:cs typeface="Arial" pitchFamily="34" charset="0"/>
                </a:rPr>
                <a:t>Specialized</a:t>
              </a: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2350" y="1588"/>
              <a:ext cx="2779" cy="928"/>
            </a:xfrm>
            <a:prstGeom prst="ellipse">
              <a:avLst/>
            </a:prstGeom>
            <a:gradFill rotWithShape="0">
              <a:gsLst>
                <a:gs pos="0">
                  <a:srgbClr val="D49FFF">
                    <a:gamma/>
                    <a:tint val="45490"/>
                    <a:invGamma/>
                  </a:srgbClr>
                </a:gs>
                <a:gs pos="100000">
                  <a:srgbClr val="D49FFF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2400" dirty="0">
                  <a:solidFill>
                    <a:srgbClr val="000000"/>
                  </a:solidFill>
                  <a:latin typeface="CG Times" pitchFamily="18" charset="0"/>
                </a:rPr>
                <a:t>High Gain Antenna Co., Ltd</a:t>
              </a:r>
            </a:p>
            <a:p>
              <a:pPr algn="ctr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ko-KR" sz="800" dirty="0">
                <a:solidFill>
                  <a:srgbClr val="000000"/>
                </a:solidFill>
              </a:endParaRPr>
            </a:p>
            <a:p>
              <a:pPr algn="ctr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1400" dirty="0">
                  <a:solidFill>
                    <a:srgbClr val="000000"/>
                  </a:solidFill>
                </a:rPr>
                <a:t>Antenna &amp; Communication System </a:t>
              </a:r>
              <a:r>
                <a:rPr kumimoji="1" lang="en-US" altLang="ko-KR" sz="1200" dirty="0">
                  <a:solidFill>
                    <a:srgbClr val="000000"/>
                  </a:solidFill>
                </a:rPr>
                <a:t>Specialized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1251" y="1194"/>
              <a:ext cx="214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latinLnBrk="0" hangingPunct="0">
                <a:spcBef>
                  <a:spcPct val="50000"/>
                </a:spcBef>
                <a:spcAft>
                  <a:spcPct val="0"/>
                </a:spcAft>
              </a:pPr>
              <a:endParaRPr lang="en-US" altLang="ko-KR" sz="1200" smtClean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" pitchFamily="34" charset="0"/>
              </a:endParaRPr>
            </a:p>
          </p:txBody>
        </p:sp>
        <p:grpSp>
          <p:nvGrpSpPr>
            <p:cNvPr id="5" name="Group 12"/>
            <p:cNvGrpSpPr>
              <a:grpSpLocks/>
            </p:cNvGrpSpPr>
            <p:nvPr/>
          </p:nvGrpSpPr>
          <p:grpSpPr bwMode="auto">
            <a:xfrm rot="-1587502">
              <a:off x="2259" y="2958"/>
              <a:ext cx="350" cy="696"/>
              <a:chOff x="1450" y="1246"/>
              <a:chExt cx="828" cy="1196"/>
            </a:xfrm>
          </p:grpSpPr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1628" y="1246"/>
                <a:ext cx="650" cy="955"/>
              </a:xfrm>
              <a:custGeom>
                <a:avLst/>
                <a:gdLst>
                  <a:gd name="T0" fmla="*/ 22 w 650"/>
                  <a:gd name="T1" fmla="*/ 36 h 955"/>
                  <a:gd name="T2" fmla="*/ 8 w 650"/>
                  <a:gd name="T3" fmla="*/ 100 h 955"/>
                  <a:gd name="T4" fmla="*/ 0 w 650"/>
                  <a:gd name="T5" fmla="*/ 180 h 955"/>
                  <a:gd name="T6" fmla="*/ 5 w 650"/>
                  <a:gd name="T7" fmla="*/ 257 h 955"/>
                  <a:gd name="T8" fmla="*/ 16 w 650"/>
                  <a:gd name="T9" fmla="*/ 343 h 955"/>
                  <a:gd name="T10" fmla="*/ 35 w 650"/>
                  <a:gd name="T11" fmla="*/ 432 h 955"/>
                  <a:gd name="T12" fmla="*/ 71 w 650"/>
                  <a:gd name="T13" fmla="*/ 535 h 955"/>
                  <a:gd name="T14" fmla="*/ 112 w 650"/>
                  <a:gd name="T15" fmla="*/ 623 h 955"/>
                  <a:gd name="T16" fmla="*/ 174 w 650"/>
                  <a:gd name="T17" fmla="*/ 703 h 955"/>
                  <a:gd name="T18" fmla="*/ 248 w 650"/>
                  <a:gd name="T19" fmla="*/ 772 h 955"/>
                  <a:gd name="T20" fmla="*/ 305 w 650"/>
                  <a:gd name="T21" fmla="*/ 804 h 955"/>
                  <a:gd name="T22" fmla="*/ 359 w 650"/>
                  <a:gd name="T23" fmla="*/ 826 h 955"/>
                  <a:gd name="T24" fmla="*/ 275 w 650"/>
                  <a:gd name="T25" fmla="*/ 954 h 955"/>
                  <a:gd name="T26" fmla="*/ 386 w 650"/>
                  <a:gd name="T27" fmla="*/ 918 h 955"/>
                  <a:gd name="T28" fmla="*/ 515 w 650"/>
                  <a:gd name="T29" fmla="*/ 887 h 955"/>
                  <a:gd name="T30" fmla="*/ 626 w 650"/>
                  <a:gd name="T31" fmla="*/ 894 h 955"/>
                  <a:gd name="T32" fmla="*/ 625 w 650"/>
                  <a:gd name="T33" fmla="*/ 826 h 955"/>
                  <a:gd name="T34" fmla="*/ 583 w 650"/>
                  <a:gd name="T35" fmla="*/ 727 h 955"/>
                  <a:gd name="T36" fmla="*/ 570 w 650"/>
                  <a:gd name="T37" fmla="*/ 650 h 955"/>
                  <a:gd name="T38" fmla="*/ 484 w 650"/>
                  <a:gd name="T39" fmla="*/ 713 h 955"/>
                  <a:gd name="T40" fmla="*/ 397 w 650"/>
                  <a:gd name="T41" fmla="*/ 678 h 955"/>
                  <a:gd name="T42" fmla="*/ 318 w 650"/>
                  <a:gd name="T43" fmla="*/ 622 h 955"/>
                  <a:gd name="T44" fmla="*/ 244 w 650"/>
                  <a:gd name="T45" fmla="*/ 550 h 955"/>
                  <a:gd name="T46" fmla="*/ 168 w 650"/>
                  <a:gd name="T47" fmla="*/ 448 h 955"/>
                  <a:gd name="T48" fmla="*/ 117 w 650"/>
                  <a:gd name="T49" fmla="*/ 350 h 955"/>
                  <a:gd name="T50" fmla="*/ 94 w 650"/>
                  <a:gd name="T51" fmla="*/ 302 h 955"/>
                  <a:gd name="T52" fmla="*/ 80 w 650"/>
                  <a:gd name="T53" fmla="*/ 260 h 955"/>
                  <a:gd name="T54" fmla="*/ 63 w 650"/>
                  <a:gd name="T55" fmla="*/ 193 h 955"/>
                  <a:gd name="T56" fmla="*/ 53 w 650"/>
                  <a:gd name="T57" fmla="*/ 146 h 955"/>
                  <a:gd name="T58" fmla="*/ 49 w 650"/>
                  <a:gd name="T59" fmla="*/ 103 h 955"/>
                  <a:gd name="T60" fmla="*/ 48 w 650"/>
                  <a:gd name="T61" fmla="*/ 52 h 955"/>
                  <a:gd name="T62" fmla="*/ 53 w 650"/>
                  <a:gd name="T63" fmla="*/ 0 h 95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50"/>
                  <a:gd name="T97" fmla="*/ 0 h 955"/>
                  <a:gd name="T98" fmla="*/ 650 w 650"/>
                  <a:gd name="T99" fmla="*/ 955 h 95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50" h="955">
                    <a:moveTo>
                      <a:pt x="53" y="0"/>
                    </a:moveTo>
                    <a:lnTo>
                      <a:pt x="22" y="36"/>
                    </a:lnTo>
                    <a:lnTo>
                      <a:pt x="14" y="72"/>
                    </a:lnTo>
                    <a:lnTo>
                      <a:pt x="8" y="100"/>
                    </a:lnTo>
                    <a:lnTo>
                      <a:pt x="2" y="137"/>
                    </a:lnTo>
                    <a:lnTo>
                      <a:pt x="0" y="180"/>
                    </a:lnTo>
                    <a:lnTo>
                      <a:pt x="4" y="212"/>
                    </a:lnTo>
                    <a:lnTo>
                      <a:pt x="5" y="257"/>
                    </a:lnTo>
                    <a:lnTo>
                      <a:pt x="10" y="302"/>
                    </a:lnTo>
                    <a:lnTo>
                      <a:pt x="16" y="343"/>
                    </a:lnTo>
                    <a:lnTo>
                      <a:pt x="26" y="395"/>
                    </a:lnTo>
                    <a:lnTo>
                      <a:pt x="35" y="432"/>
                    </a:lnTo>
                    <a:lnTo>
                      <a:pt x="53" y="481"/>
                    </a:lnTo>
                    <a:lnTo>
                      <a:pt x="71" y="535"/>
                    </a:lnTo>
                    <a:lnTo>
                      <a:pt x="95" y="585"/>
                    </a:lnTo>
                    <a:lnTo>
                      <a:pt x="112" y="623"/>
                    </a:lnTo>
                    <a:lnTo>
                      <a:pt x="145" y="668"/>
                    </a:lnTo>
                    <a:lnTo>
                      <a:pt x="174" y="703"/>
                    </a:lnTo>
                    <a:lnTo>
                      <a:pt x="208" y="738"/>
                    </a:lnTo>
                    <a:lnTo>
                      <a:pt x="248" y="772"/>
                    </a:lnTo>
                    <a:lnTo>
                      <a:pt x="274" y="787"/>
                    </a:lnTo>
                    <a:lnTo>
                      <a:pt x="305" y="804"/>
                    </a:lnTo>
                    <a:lnTo>
                      <a:pt x="332" y="816"/>
                    </a:lnTo>
                    <a:lnTo>
                      <a:pt x="359" y="826"/>
                    </a:lnTo>
                    <a:lnTo>
                      <a:pt x="382" y="832"/>
                    </a:lnTo>
                    <a:lnTo>
                      <a:pt x="275" y="954"/>
                    </a:lnTo>
                    <a:lnTo>
                      <a:pt x="326" y="938"/>
                    </a:lnTo>
                    <a:lnTo>
                      <a:pt x="386" y="918"/>
                    </a:lnTo>
                    <a:lnTo>
                      <a:pt x="450" y="901"/>
                    </a:lnTo>
                    <a:lnTo>
                      <a:pt x="515" y="887"/>
                    </a:lnTo>
                    <a:lnTo>
                      <a:pt x="560" y="885"/>
                    </a:lnTo>
                    <a:lnTo>
                      <a:pt x="626" y="894"/>
                    </a:lnTo>
                    <a:lnTo>
                      <a:pt x="649" y="867"/>
                    </a:lnTo>
                    <a:lnTo>
                      <a:pt x="625" y="826"/>
                    </a:lnTo>
                    <a:lnTo>
                      <a:pt x="600" y="782"/>
                    </a:lnTo>
                    <a:lnTo>
                      <a:pt x="583" y="727"/>
                    </a:lnTo>
                    <a:lnTo>
                      <a:pt x="573" y="680"/>
                    </a:lnTo>
                    <a:lnTo>
                      <a:pt x="570" y="650"/>
                    </a:lnTo>
                    <a:lnTo>
                      <a:pt x="574" y="609"/>
                    </a:lnTo>
                    <a:lnTo>
                      <a:pt x="484" y="713"/>
                    </a:lnTo>
                    <a:lnTo>
                      <a:pt x="437" y="697"/>
                    </a:lnTo>
                    <a:lnTo>
                      <a:pt x="397" y="678"/>
                    </a:lnTo>
                    <a:lnTo>
                      <a:pt x="356" y="651"/>
                    </a:lnTo>
                    <a:lnTo>
                      <a:pt x="318" y="622"/>
                    </a:lnTo>
                    <a:lnTo>
                      <a:pt x="278" y="584"/>
                    </a:lnTo>
                    <a:lnTo>
                      <a:pt x="244" y="550"/>
                    </a:lnTo>
                    <a:lnTo>
                      <a:pt x="199" y="496"/>
                    </a:lnTo>
                    <a:lnTo>
                      <a:pt x="168" y="448"/>
                    </a:lnTo>
                    <a:lnTo>
                      <a:pt x="142" y="402"/>
                    </a:lnTo>
                    <a:lnTo>
                      <a:pt x="117" y="350"/>
                    </a:lnTo>
                    <a:lnTo>
                      <a:pt x="105" y="325"/>
                    </a:lnTo>
                    <a:lnTo>
                      <a:pt x="94" y="302"/>
                    </a:lnTo>
                    <a:lnTo>
                      <a:pt x="87" y="281"/>
                    </a:lnTo>
                    <a:lnTo>
                      <a:pt x="80" y="260"/>
                    </a:lnTo>
                    <a:lnTo>
                      <a:pt x="66" y="221"/>
                    </a:lnTo>
                    <a:lnTo>
                      <a:pt x="63" y="193"/>
                    </a:lnTo>
                    <a:lnTo>
                      <a:pt x="57" y="169"/>
                    </a:lnTo>
                    <a:lnTo>
                      <a:pt x="53" y="146"/>
                    </a:lnTo>
                    <a:lnTo>
                      <a:pt x="49" y="122"/>
                    </a:lnTo>
                    <a:lnTo>
                      <a:pt x="49" y="103"/>
                    </a:lnTo>
                    <a:lnTo>
                      <a:pt x="47" y="79"/>
                    </a:lnTo>
                    <a:lnTo>
                      <a:pt x="48" y="52"/>
                    </a:lnTo>
                    <a:lnTo>
                      <a:pt x="49" y="26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1450" y="1518"/>
                <a:ext cx="651" cy="924"/>
              </a:xfrm>
              <a:custGeom>
                <a:avLst/>
                <a:gdLst>
                  <a:gd name="T0" fmla="*/ 45 w 649"/>
                  <a:gd name="T1" fmla="*/ 0 h 926"/>
                  <a:gd name="T2" fmla="*/ 30 w 649"/>
                  <a:gd name="T3" fmla="*/ 36 h 926"/>
                  <a:gd name="T4" fmla="*/ 22 w 649"/>
                  <a:gd name="T5" fmla="*/ 66 h 926"/>
                  <a:gd name="T6" fmla="*/ 16 w 649"/>
                  <a:gd name="T7" fmla="*/ 93 h 926"/>
                  <a:gd name="T8" fmla="*/ 9 w 649"/>
                  <a:gd name="T9" fmla="*/ 123 h 926"/>
                  <a:gd name="T10" fmla="*/ 2 w 649"/>
                  <a:gd name="T11" fmla="*/ 166 h 926"/>
                  <a:gd name="T12" fmla="*/ 0 w 649"/>
                  <a:gd name="T13" fmla="*/ 207 h 926"/>
                  <a:gd name="T14" fmla="*/ 2 w 649"/>
                  <a:gd name="T15" fmla="*/ 253 h 926"/>
                  <a:gd name="T16" fmla="*/ 6 w 649"/>
                  <a:gd name="T17" fmla="*/ 297 h 926"/>
                  <a:gd name="T18" fmla="*/ 13 w 649"/>
                  <a:gd name="T19" fmla="*/ 338 h 926"/>
                  <a:gd name="T20" fmla="*/ 23 w 649"/>
                  <a:gd name="T21" fmla="*/ 390 h 926"/>
                  <a:gd name="T22" fmla="*/ 35 w 649"/>
                  <a:gd name="T23" fmla="*/ 426 h 926"/>
                  <a:gd name="T24" fmla="*/ 52 w 649"/>
                  <a:gd name="T25" fmla="*/ 474 h 926"/>
                  <a:gd name="T26" fmla="*/ 71 w 649"/>
                  <a:gd name="T27" fmla="*/ 528 h 926"/>
                  <a:gd name="T28" fmla="*/ 93 w 649"/>
                  <a:gd name="T29" fmla="*/ 577 h 926"/>
                  <a:gd name="T30" fmla="*/ 113 w 649"/>
                  <a:gd name="T31" fmla="*/ 613 h 926"/>
                  <a:gd name="T32" fmla="*/ 146 w 649"/>
                  <a:gd name="T33" fmla="*/ 659 h 926"/>
                  <a:gd name="T34" fmla="*/ 175 w 649"/>
                  <a:gd name="T35" fmla="*/ 695 h 926"/>
                  <a:gd name="T36" fmla="*/ 209 w 649"/>
                  <a:gd name="T37" fmla="*/ 729 h 926"/>
                  <a:gd name="T38" fmla="*/ 248 w 649"/>
                  <a:gd name="T39" fmla="*/ 762 h 926"/>
                  <a:gd name="T40" fmla="*/ 273 w 649"/>
                  <a:gd name="T41" fmla="*/ 778 h 926"/>
                  <a:gd name="T42" fmla="*/ 306 w 649"/>
                  <a:gd name="T43" fmla="*/ 795 h 926"/>
                  <a:gd name="T44" fmla="*/ 333 w 649"/>
                  <a:gd name="T45" fmla="*/ 806 h 926"/>
                  <a:gd name="T46" fmla="*/ 359 w 649"/>
                  <a:gd name="T47" fmla="*/ 817 h 926"/>
                  <a:gd name="T48" fmla="*/ 383 w 649"/>
                  <a:gd name="T49" fmla="*/ 823 h 926"/>
                  <a:gd name="T50" fmla="*/ 294 w 649"/>
                  <a:gd name="T51" fmla="*/ 925 h 926"/>
                  <a:gd name="T52" fmla="*/ 347 w 649"/>
                  <a:gd name="T53" fmla="*/ 907 h 926"/>
                  <a:gd name="T54" fmla="*/ 398 w 649"/>
                  <a:gd name="T55" fmla="*/ 892 h 926"/>
                  <a:gd name="T56" fmla="*/ 466 w 649"/>
                  <a:gd name="T57" fmla="*/ 873 h 926"/>
                  <a:gd name="T58" fmla="*/ 530 w 649"/>
                  <a:gd name="T59" fmla="*/ 863 h 926"/>
                  <a:gd name="T60" fmla="*/ 585 w 649"/>
                  <a:gd name="T61" fmla="*/ 857 h 926"/>
                  <a:gd name="T62" fmla="*/ 648 w 649"/>
                  <a:gd name="T63" fmla="*/ 859 h 926"/>
                  <a:gd name="T64" fmla="*/ 624 w 649"/>
                  <a:gd name="T65" fmla="*/ 818 h 926"/>
                  <a:gd name="T66" fmla="*/ 600 w 649"/>
                  <a:gd name="T67" fmla="*/ 774 h 926"/>
                  <a:gd name="T68" fmla="*/ 581 w 649"/>
                  <a:gd name="T69" fmla="*/ 723 h 926"/>
                  <a:gd name="T70" fmla="*/ 572 w 649"/>
                  <a:gd name="T71" fmla="*/ 674 h 926"/>
                  <a:gd name="T72" fmla="*/ 567 w 649"/>
                  <a:gd name="T73" fmla="*/ 646 h 926"/>
                  <a:gd name="T74" fmla="*/ 571 w 649"/>
                  <a:gd name="T75" fmla="*/ 604 h 926"/>
                  <a:gd name="T76" fmla="*/ 482 w 649"/>
                  <a:gd name="T77" fmla="*/ 706 h 926"/>
                  <a:gd name="T78" fmla="*/ 435 w 649"/>
                  <a:gd name="T79" fmla="*/ 689 h 926"/>
                  <a:gd name="T80" fmla="*/ 395 w 649"/>
                  <a:gd name="T81" fmla="*/ 672 h 926"/>
                  <a:gd name="T82" fmla="*/ 355 w 649"/>
                  <a:gd name="T83" fmla="*/ 644 h 926"/>
                  <a:gd name="T84" fmla="*/ 316 w 649"/>
                  <a:gd name="T85" fmla="*/ 615 h 926"/>
                  <a:gd name="T86" fmla="*/ 277 w 649"/>
                  <a:gd name="T87" fmla="*/ 578 h 926"/>
                  <a:gd name="T88" fmla="*/ 243 w 649"/>
                  <a:gd name="T89" fmla="*/ 543 h 926"/>
                  <a:gd name="T90" fmla="*/ 198 w 649"/>
                  <a:gd name="T91" fmla="*/ 490 h 926"/>
                  <a:gd name="T92" fmla="*/ 164 w 649"/>
                  <a:gd name="T93" fmla="*/ 443 h 926"/>
                  <a:gd name="T94" fmla="*/ 137 w 649"/>
                  <a:gd name="T95" fmla="*/ 397 h 926"/>
                  <a:gd name="T96" fmla="*/ 114 w 649"/>
                  <a:gd name="T97" fmla="*/ 345 h 926"/>
                  <a:gd name="T98" fmla="*/ 101 w 649"/>
                  <a:gd name="T99" fmla="*/ 321 h 926"/>
                  <a:gd name="T100" fmla="*/ 92 w 649"/>
                  <a:gd name="T101" fmla="*/ 298 h 926"/>
                  <a:gd name="T102" fmla="*/ 82 w 649"/>
                  <a:gd name="T103" fmla="*/ 278 h 926"/>
                  <a:gd name="T104" fmla="*/ 76 w 649"/>
                  <a:gd name="T105" fmla="*/ 257 h 926"/>
                  <a:gd name="T106" fmla="*/ 62 w 649"/>
                  <a:gd name="T107" fmla="*/ 218 h 926"/>
                  <a:gd name="T108" fmla="*/ 56 w 649"/>
                  <a:gd name="T109" fmla="*/ 189 h 926"/>
                  <a:gd name="T110" fmla="*/ 53 w 649"/>
                  <a:gd name="T111" fmla="*/ 167 h 926"/>
                  <a:gd name="T112" fmla="*/ 48 w 649"/>
                  <a:gd name="T113" fmla="*/ 144 h 926"/>
                  <a:gd name="T114" fmla="*/ 44 w 649"/>
                  <a:gd name="T115" fmla="*/ 121 h 926"/>
                  <a:gd name="T116" fmla="*/ 43 w 649"/>
                  <a:gd name="T117" fmla="*/ 101 h 926"/>
                  <a:gd name="T118" fmla="*/ 41 w 649"/>
                  <a:gd name="T119" fmla="*/ 77 h 926"/>
                  <a:gd name="T120" fmla="*/ 41 w 649"/>
                  <a:gd name="T121" fmla="*/ 51 h 926"/>
                  <a:gd name="T122" fmla="*/ 41 w 649"/>
                  <a:gd name="T123" fmla="*/ 25 h 926"/>
                  <a:gd name="T124" fmla="*/ 45 w 649"/>
                  <a:gd name="T125" fmla="*/ 0 h 92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49"/>
                  <a:gd name="T190" fmla="*/ 0 h 926"/>
                  <a:gd name="T191" fmla="*/ 649 w 649"/>
                  <a:gd name="T192" fmla="*/ 926 h 92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49" h="926">
                    <a:moveTo>
                      <a:pt x="45" y="0"/>
                    </a:moveTo>
                    <a:lnTo>
                      <a:pt x="30" y="36"/>
                    </a:lnTo>
                    <a:lnTo>
                      <a:pt x="22" y="66"/>
                    </a:lnTo>
                    <a:lnTo>
                      <a:pt x="16" y="93"/>
                    </a:lnTo>
                    <a:lnTo>
                      <a:pt x="9" y="123"/>
                    </a:lnTo>
                    <a:lnTo>
                      <a:pt x="2" y="166"/>
                    </a:lnTo>
                    <a:lnTo>
                      <a:pt x="0" y="207"/>
                    </a:lnTo>
                    <a:lnTo>
                      <a:pt x="2" y="253"/>
                    </a:lnTo>
                    <a:lnTo>
                      <a:pt x="6" y="297"/>
                    </a:lnTo>
                    <a:lnTo>
                      <a:pt x="13" y="338"/>
                    </a:lnTo>
                    <a:lnTo>
                      <a:pt x="23" y="390"/>
                    </a:lnTo>
                    <a:lnTo>
                      <a:pt x="35" y="426"/>
                    </a:lnTo>
                    <a:lnTo>
                      <a:pt x="52" y="474"/>
                    </a:lnTo>
                    <a:lnTo>
                      <a:pt x="71" y="528"/>
                    </a:lnTo>
                    <a:lnTo>
                      <a:pt x="93" y="577"/>
                    </a:lnTo>
                    <a:lnTo>
                      <a:pt x="113" y="613"/>
                    </a:lnTo>
                    <a:lnTo>
                      <a:pt x="146" y="659"/>
                    </a:lnTo>
                    <a:lnTo>
                      <a:pt x="175" y="695"/>
                    </a:lnTo>
                    <a:lnTo>
                      <a:pt x="209" y="729"/>
                    </a:lnTo>
                    <a:lnTo>
                      <a:pt x="248" y="762"/>
                    </a:lnTo>
                    <a:lnTo>
                      <a:pt x="273" y="778"/>
                    </a:lnTo>
                    <a:lnTo>
                      <a:pt x="306" y="795"/>
                    </a:lnTo>
                    <a:lnTo>
                      <a:pt x="333" y="806"/>
                    </a:lnTo>
                    <a:lnTo>
                      <a:pt x="359" y="817"/>
                    </a:lnTo>
                    <a:lnTo>
                      <a:pt x="383" y="823"/>
                    </a:lnTo>
                    <a:lnTo>
                      <a:pt x="294" y="925"/>
                    </a:lnTo>
                    <a:lnTo>
                      <a:pt x="347" y="907"/>
                    </a:lnTo>
                    <a:lnTo>
                      <a:pt x="398" y="892"/>
                    </a:lnTo>
                    <a:lnTo>
                      <a:pt x="466" y="873"/>
                    </a:lnTo>
                    <a:lnTo>
                      <a:pt x="530" y="863"/>
                    </a:lnTo>
                    <a:lnTo>
                      <a:pt x="585" y="857"/>
                    </a:lnTo>
                    <a:lnTo>
                      <a:pt x="648" y="859"/>
                    </a:lnTo>
                    <a:lnTo>
                      <a:pt x="624" y="818"/>
                    </a:lnTo>
                    <a:lnTo>
                      <a:pt x="600" y="774"/>
                    </a:lnTo>
                    <a:lnTo>
                      <a:pt x="581" y="723"/>
                    </a:lnTo>
                    <a:lnTo>
                      <a:pt x="572" y="674"/>
                    </a:lnTo>
                    <a:lnTo>
                      <a:pt x="567" y="646"/>
                    </a:lnTo>
                    <a:lnTo>
                      <a:pt x="571" y="604"/>
                    </a:lnTo>
                    <a:lnTo>
                      <a:pt x="482" y="706"/>
                    </a:lnTo>
                    <a:lnTo>
                      <a:pt x="435" y="689"/>
                    </a:lnTo>
                    <a:lnTo>
                      <a:pt x="395" y="672"/>
                    </a:lnTo>
                    <a:lnTo>
                      <a:pt x="355" y="644"/>
                    </a:lnTo>
                    <a:lnTo>
                      <a:pt x="316" y="615"/>
                    </a:lnTo>
                    <a:lnTo>
                      <a:pt x="277" y="578"/>
                    </a:lnTo>
                    <a:lnTo>
                      <a:pt x="243" y="543"/>
                    </a:lnTo>
                    <a:lnTo>
                      <a:pt x="198" y="490"/>
                    </a:lnTo>
                    <a:lnTo>
                      <a:pt x="164" y="443"/>
                    </a:lnTo>
                    <a:lnTo>
                      <a:pt x="137" y="397"/>
                    </a:lnTo>
                    <a:lnTo>
                      <a:pt x="114" y="345"/>
                    </a:lnTo>
                    <a:lnTo>
                      <a:pt x="101" y="321"/>
                    </a:lnTo>
                    <a:lnTo>
                      <a:pt x="92" y="298"/>
                    </a:lnTo>
                    <a:lnTo>
                      <a:pt x="82" y="278"/>
                    </a:lnTo>
                    <a:lnTo>
                      <a:pt x="76" y="257"/>
                    </a:lnTo>
                    <a:lnTo>
                      <a:pt x="62" y="218"/>
                    </a:lnTo>
                    <a:lnTo>
                      <a:pt x="56" y="189"/>
                    </a:lnTo>
                    <a:lnTo>
                      <a:pt x="53" y="167"/>
                    </a:lnTo>
                    <a:lnTo>
                      <a:pt x="48" y="144"/>
                    </a:lnTo>
                    <a:lnTo>
                      <a:pt x="44" y="121"/>
                    </a:lnTo>
                    <a:lnTo>
                      <a:pt x="43" y="101"/>
                    </a:lnTo>
                    <a:lnTo>
                      <a:pt x="41" y="77"/>
                    </a:lnTo>
                    <a:lnTo>
                      <a:pt x="41" y="51"/>
                    </a:lnTo>
                    <a:lnTo>
                      <a:pt x="41" y="25"/>
                    </a:lnTo>
                    <a:lnTo>
                      <a:pt x="45" y="0"/>
                    </a:lnTo>
                  </a:path>
                </a:pathLst>
              </a:custGeom>
              <a:gradFill rotWithShape="0">
                <a:gsLst>
                  <a:gs pos="0">
                    <a:srgbClr val="A3F25F"/>
                  </a:gs>
                  <a:gs pos="100000">
                    <a:srgbClr val="92D955"/>
                  </a:gs>
                </a:gsLst>
                <a:lin ang="5400000" scaled="1"/>
              </a:gra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" name="Group 15"/>
            <p:cNvGrpSpPr>
              <a:grpSpLocks/>
            </p:cNvGrpSpPr>
            <p:nvPr/>
          </p:nvGrpSpPr>
          <p:grpSpPr bwMode="auto">
            <a:xfrm rot="1498884">
              <a:off x="4944" y="2970"/>
              <a:ext cx="277" cy="660"/>
              <a:chOff x="3435" y="1272"/>
              <a:chExt cx="827" cy="1211"/>
            </a:xfrm>
          </p:grpSpPr>
          <p:sp>
            <p:nvSpPr>
              <p:cNvPr id="14" name="Freeform 16"/>
              <p:cNvSpPr>
                <a:spLocks/>
              </p:cNvSpPr>
              <p:nvPr/>
            </p:nvSpPr>
            <p:spPr bwMode="auto">
              <a:xfrm>
                <a:off x="3435" y="1272"/>
                <a:ext cx="650" cy="955"/>
              </a:xfrm>
              <a:custGeom>
                <a:avLst/>
                <a:gdLst>
                  <a:gd name="T0" fmla="*/ 627 w 650"/>
                  <a:gd name="T1" fmla="*/ 36 h 955"/>
                  <a:gd name="T2" fmla="*/ 641 w 650"/>
                  <a:gd name="T3" fmla="*/ 100 h 955"/>
                  <a:gd name="T4" fmla="*/ 649 w 650"/>
                  <a:gd name="T5" fmla="*/ 180 h 955"/>
                  <a:gd name="T6" fmla="*/ 644 w 650"/>
                  <a:gd name="T7" fmla="*/ 257 h 955"/>
                  <a:gd name="T8" fmla="*/ 633 w 650"/>
                  <a:gd name="T9" fmla="*/ 343 h 955"/>
                  <a:gd name="T10" fmla="*/ 614 w 650"/>
                  <a:gd name="T11" fmla="*/ 432 h 955"/>
                  <a:gd name="T12" fmla="*/ 578 w 650"/>
                  <a:gd name="T13" fmla="*/ 535 h 955"/>
                  <a:gd name="T14" fmla="*/ 537 w 650"/>
                  <a:gd name="T15" fmla="*/ 623 h 955"/>
                  <a:gd name="T16" fmla="*/ 475 w 650"/>
                  <a:gd name="T17" fmla="*/ 703 h 955"/>
                  <a:gd name="T18" fmla="*/ 401 w 650"/>
                  <a:gd name="T19" fmla="*/ 772 h 955"/>
                  <a:gd name="T20" fmla="*/ 344 w 650"/>
                  <a:gd name="T21" fmla="*/ 804 h 955"/>
                  <a:gd name="T22" fmla="*/ 290 w 650"/>
                  <a:gd name="T23" fmla="*/ 826 h 955"/>
                  <a:gd name="T24" fmla="*/ 374 w 650"/>
                  <a:gd name="T25" fmla="*/ 954 h 955"/>
                  <a:gd name="T26" fmla="*/ 263 w 650"/>
                  <a:gd name="T27" fmla="*/ 918 h 955"/>
                  <a:gd name="T28" fmla="*/ 134 w 650"/>
                  <a:gd name="T29" fmla="*/ 887 h 955"/>
                  <a:gd name="T30" fmla="*/ 23 w 650"/>
                  <a:gd name="T31" fmla="*/ 894 h 955"/>
                  <a:gd name="T32" fmla="*/ 24 w 650"/>
                  <a:gd name="T33" fmla="*/ 826 h 955"/>
                  <a:gd name="T34" fmla="*/ 66 w 650"/>
                  <a:gd name="T35" fmla="*/ 727 h 955"/>
                  <a:gd name="T36" fmla="*/ 79 w 650"/>
                  <a:gd name="T37" fmla="*/ 650 h 955"/>
                  <a:gd name="T38" fmla="*/ 165 w 650"/>
                  <a:gd name="T39" fmla="*/ 713 h 955"/>
                  <a:gd name="T40" fmla="*/ 252 w 650"/>
                  <a:gd name="T41" fmla="*/ 678 h 955"/>
                  <a:gd name="T42" fmla="*/ 331 w 650"/>
                  <a:gd name="T43" fmla="*/ 622 h 955"/>
                  <a:gd name="T44" fmla="*/ 405 w 650"/>
                  <a:gd name="T45" fmla="*/ 550 h 955"/>
                  <a:gd name="T46" fmla="*/ 481 w 650"/>
                  <a:gd name="T47" fmla="*/ 448 h 955"/>
                  <a:gd name="T48" fmla="*/ 532 w 650"/>
                  <a:gd name="T49" fmla="*/ 350 h 955"/>
                  <a:gd name="T50" fmla="*/ 555 w 650"/>
                  <a:gd name="T51" fmla="*/ 302 h 955"/>
                  <a:gd name="T52" fmla="*/ 569 w 650"/>
                  <a:gd name="T53" fmla="*/ 260 h 955"/>
                  <a:gd name="T54" fmla="*/ 586 w 650"/>
                  <a:gd name="T55" fmla="*/ 193 h 955"/>
                  <a:gd name="T56" fmla="*/ 596 w 650"/>
                  <a:gd name="T57" fmla="*/ 146 h 955"/>
                  <a:gd name="T58" fmla="*/ 600 w 650"/>
                  <a:gd name="T59" fmla="*/ 103 h 955"/>
                  <a:gd name="T60" fmla="*/ 601 w 650"/>
                  <a:gd name="T61" fmla="*/ 52 h 955"/>
                  <a:gd name="T62" fmla="*/ 596 w 650"/>
                  <a:gd name="T63" fmla="*/ 0 h 95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50"/>
                  <a:gd name="T97" fmla="*/ 0 h 955"/>
                  <a:gd name="T98" fmla="*/ 650 w 650"/>
                  <a:gd name="T99" fmla="*/ 955 h 95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50" h="955">
                    <a:moveTo>
                      <a:pt x="596" y="0"/>
                    </a:moveTo>
                    <a:lnTo>
                      <a:pt x="627" y="36"/>
                    </a:lnTo>
                    <a:lnTo>
                      <a:pt x="635" y="72"/>
                    </a:lnTo>
                    <a:lnTo>
                      <a:pt x="641" y="100"/>
                    </a:lnTo>
                    <a:lnTo>
                      <a:pt x="647" y="137"/>
                    </a:lnTo>
                    <a:lnTo>
                      <a:pt x="649" y="180"/>
                    </a:lnTo>
                    <a:lnTo>
                      <a:pt x="645" y="212"/>
                    </a:lnTo>
                    <a:lnTo>
                      <a:pt x="644" y="257"/>
                    </a:lnTo>
                    <a:lnTo>
                      <a:pt x="639" y="302"/>
                    </a:lnTo>
                    <a:lnTo>
                      <a:pt x="633" y="343"/>
                    </a:lnTo>
                    <a:lnTo>
                      <a:pt x="623" y="395"/>
                    </a:lnTo>
                    <a:lnTo>
                      <a:pt x="614" y="432"/>
                    </a:lnTo>
                    <a:lnTo>
                      <a:pt x="596" y="481"/>
                    </a:lnTo>
                    <a:lnTo>
                      <a:pt x="578" y="535"/>
                    </a:lnTo>
                    <a:lnTo>
                      <a:pt x="554" y="585"/>
                    </a:lnTo>
                    <a:lnTo>
                      <a:pt x="537" y="623"/>
                    </a:lnTo>
                    <a:lnTo>
                      <a:pt x="504" y="668"/>
                    </a:lnTo>
                    <a:lnTo>
                      <a:pt x="475" y="703"/>
                    </a:lnTo>
                    <a:lnTo>
                      <a:pt x="441" y="738"/>
                    </a:lnTo>
                    <a:lnTo>
                      <a:pt x="401" y="772"/>
                    </a:lnTo>
                    <a:lnTo>
                      <a:pt x="375" y="787"/>
                    </a:lnTo>
                    <a:lnTo>
                      <a:pt x="344" y="804"/>
                    </a:lnTo>
                    <a:lnTo>
                      <a:pt x="317" y="816"/>
                    </a:lnTo>
                    <a:lnTo>
                      <a:pt x="290" y="826"/>
                    </a:lnTo>
                    <a:lnTo>
                      <a:pt x="267" y="832"/>
                    </a:lnTo>
                    <a:lnTo>
                      <a:pt x="374" y="954"/>
                    </a:lnTo>
                    <a:lnTo>
                      <a:pt x="323" y="938"/>
                    </a:lnTo>
                    <a:lnTo>
                      <a:pt x="263" y="918"/>
                    </a:lnTo>
                    <a:lnTo>
                      <a:pt x="199" y="901"/>
                    </a:lnTo>
                    <a:lnTo>
                      <a:pt x="134" y="887"/>
                    </a:lnTo>
                    <a:lnTo>
                      <a:pt x="89" y="885"/>
                    </a:lnTo>
                    <a:lnTo>
                      <a:pt x="23" y="894"/>
                    </a:lnTo>
                    <a:lnTo>
                      <a:pt x="0" y="867"/>
                    </a:lnTo>
                    <a:lnTo>
                      <a:pt x="24" y="826"/>
                    </a:lnTo>
                    <a:lnTo>
                      <a:pt x="49" y="782"/>
                    </a:lnTo>
                    <a:lnTo>
                      <a:pt x="66" y="727"/>
                    </a:lnTo>
                    <a:lnTo>
                      <a:pt x="76" y="680"/>
                    </a:lnTo>
                    <a:lnTo>
                      <a:pt x="79" y="650"/>
                    </a:lnTo>
                    <a:lnTo>
                      <a:pt x="75" y="609"/>
                    </a:lnTo>
                    <a:lnTo>
                      <a:pt x="165" y="713"/>
                    </a:lnTo>
                    <a:lnTo>
                      <a:pt x="212" y="697"/>
                    </a:lnTo>
                    <a:lnTo>
                      <a:pt x="252" y="678"/>
                    </a:lnTo>
                    <a:lnTo>
                      <a:pt x="293" y="651"/>
                    </a:lnTo>
                    <a:lnTo>
                      <a:pt x="331" y="622"/>
                    </a:lnTo>
                    <a:lnTo>
                      <a:pt x="371" y="584"/>
                    </a:lnTo>
                    <a:lnTo>
                      <a:pt x="405" y="550"/>
                    </a:lnTo>
                    <a:lnTo>
                      <a:pt x="450" y="496"/>
                    </a:lnTo>
                    <a:lnTo>
                      <a:pt x="481" y="448"/>
                    </a:lnTo>
                    <a:lnTo>
                      <a:pt x="507" y="402"/>
                    </a:lnTo>
                    <a:lnTo>
                      <a:pt x="532" y="350"/>
                    </a:lnTo>
                    <a:lnTo>
                      <a:pt x="544" y="325"/>
                    </a:lnTo>
                    <a:lnTo>
                      <a:pt x="555" y="302"/>
                    </a:lnTo>
                    <a:lnTo>
                      <a:pt x="562" y="281"/>
                    </a:lnTo>
                    <a:lnTo>
                      <a:pt x="569" y="260"/>
                    </a:lnTo>
                    <a:lnTo>
                      <a:pt x="583" y="221"/>
                    </a:lnTo>
                    <a:lnTo>
                      <a:pt x="586" y="193"/>
                    </a:lnTo>
                    <a:lnTo>
                      <a:pt x="592" y="169"/>
                    </a:lnTo>
                    <a:lnTo>
                      <a:pt x="596" y="146"/>
                    </a:lnTo>
                    <a:lnTo>
                      <a:pt x="600" y="122"/>
                    </a:lnTo>
                    <a:lnTo>
                      <a:pt x="600" y="103"/>
                    </a:lnTo>
                    <a:lnTo>
                      <a:pt x="602" y="79"/>
                    </a:lnTo>
                    <a:lnTo>
                      <a:pt x="601" y="52"/>
                    </a:lnTo>
                    <a:lnTo>
                      <a:pt x="600" y="26"/>
                    </a:lnTo>
                    <a:lnTo>
                      <a:pt x="596" y="0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3619" y="1559"/>
                <a:ext cx="643" cy="924"/>
              </a:xfrm>
              <a:custGeom>
                <a:avLst/>
                <a:gdLst>
                  <a:gd name="T0" fmla="*/ 603 w 649"/>
                  <a:gd name="T1" fmla="*/ 0 h 927"/>
                  <a:gd name="T2" fmla="*/ 618 w 649"/>
                  <a:gd name="T3" fmla="*/ 36 h 927"/>
                  <a:gd name="T4" fmla="*/ 626 w 649"/>
                  <a:gd name="T5" fmla="*/ 66 h 927"/>
                  <a:gd name="T6" fmla="*/ 632 w 649"/>
                  <a:gd name="T7" fmla="*/ 93 h 927"/>
                  <a:gd name="T8" fmla="*/ 639 w 649"/>
                  <a:gd name="T9" fmla="*/ 123 h 927"/>
                  <a:gd name="T10" fmla="*/ 646 w 649"/>
                  <a:gd name="T11" fmla="*/ 166 h 927"/>
                  <a:gd name="T12" fmla="*/ 648 w 649"/>
                  <a:gd name="T13" fmla="*/ 208 h 927"/>
                  <a:gd name="T14" fmla="*/ 646 w 649"/>
                  <a:gd name="T15" fmla="*/ 254 h 927"/>
                  <a:gd name="T16" fmla="*/ 642 w 649"/>
                  <a:gd name="T17" fmla="*/ 297 h 927"/>
                  <a:gd name="T18" fmla="*/ 635 w 649"/>
                  <a:gd name="T19" fmla="*/ 339 h 927"/>
                  <a:gd name="T20" fmla="*/ 625 w 649"/>
                  <a:gd name="T21" fmla="*/ 391 h 927"/>
                  <a:gd name="T22" fmla="*/ 613 w 649"/>
                  <a:gd name="T23" fmla="*/ 427 h 927"/>
                  <a:gd name="T24" fmla="*/ 596 w 649"/>
                  <a:gd name="T25" fmla="*/ 474 h 927"/>
                  <a:gd name="T26" fmla="*/ 577 w 649"/>
                  <a:gd name="T27" fmla="*/ 528 h 927"/>
                  <a:gd name="T28" fmla="*/ 555 w 649"/>
                  <a:gd name="T29" fmla="*/ 578 h 927"/>
                  <a:gd name="T30" fmla="*/ 535 w 649"/>
                  <a:gd name="T31" fmla="*/ 614 h 927"/>
                  <a:gd name="T32" fmla="*/ 502 w 649"/>
                  <a:gd name="T33" fmla="*/ 660 h 927"/>
                  <a:gd name="T34" fmla="*/ 473 w 649"/>
                  <a:gd name="T35" fmla="*/ 696 h 927"/>
                  <a:gd name="T36" fmla="*/ 439 w 649"/>
                  <a:gd name="T37" fmla="*/ 730 h 927"/>
                  <a:gd name="T38" fmla="*/ 400 w 649"/>
                  <a:gd name="T39" fmla="*/ 763 h 927"/>
                  <a:gd name="T40" fmla="*/ 375 w 649"/>
                  <a:gd name="T41" fmla="*/ 779 h 927"/>
                  <a:gd name="T42" fmla="*/ 342 w 649"/>
                  <a:gd name="T43" fmla="*/ 796 h 927"/>
                  <a:gd name="T44" fmla="*/ 315 w 649"/>
                  <a:gd name="T45" fmla="*/ 807 h 927"/>
                  <a:gd name="T46" fmla="*/ 289 w 649"/>
                  <a:gd name="T47" fmla="*/ 818 h 927"/>
                  <a:gd name="T48" fmla="*/ 265 w 649"/>
                  <a:gd name="T49" fmla="*/ 824 h 927"/>
                  <a:gd name="T50" fmla="*/ 354 w 649"/>
                  <a:gd name="T51" fmla="*/ 926 h 927"/>
                  <a:gd name="T52" fmla="*/ 301 w 649"/>
                  <a:gd name="T53" fmla="*/ 908 h 927"/>
                  <a:gd name="T54" fmla="*/ 250 w 649"/>
                  <a:gd name="T55" fmla="*/ 893 h 927"/>
                  <a:gd name="T56" fmla="*/ 182 w 649"/>
                  <a:gd name="T57" fmla="*/ 874 h 927"/>
                  <a:gd name="T58" fmla="*/ 118 w 649"/>
                  <a:gd name="T59" fmla="*/ 864 h 927"/>
                  <a:gd name="T60" fmla="*/ 63 w 649"/>
                  <a:gd name="T61" fmla="*/ 858 h 927"/>
                  <a:gd name="T62" fmla="*/ 0 w 649"/>
                  <a:gd name="T63" fmla="*/ 860 h 927"/>
                  <a:gd name="T64" fmla="*/ 24 w 649"/>
                  <a:gd name="T65" fmla="*/ 819 h 927"/>
                  <a:gd name="T66" fmla="*/ 48 w 649"/>
                  <a:gd name="T67" fmla="*/ 775 h 927"/>
                  <a:gd name="T68" fmla="*/ 67 w 649"/>
                  <a:gd name="T69" fmla="*/ 724 h 927"/>
                  <a:gd name="T70" fmla="*/ 76 w 649"/>
                  <a:gd name="T71" fmla="*/ 675 h 927"/>
                  <a:gd name="T72" fmla="*/ 81 w 649"/>
                  <a:gd name="T73" fmla="*/ 647 h 927"/>
                  <a:gd name="T74" fmla="*/ 77 w 649"/>
                  <a:gd name="T75" fmla="*/ 605 h 927"/>
                  <a:gd name="T76" fmla="*/ 166 w 649"/>
                  <a:gd name="T77" fmla="*/ 707 h 927"/>
                  <a:gd name="T78" fmla="*/ 213 w 649"/>
                  <a:gd name="T79" fmla="*/ 690 h 927"/>
                  <a:gd name="T80" fmla="*/ 253 w 649"/>
                  <a:gd name="T81" fmla="*/ 672 h 927"/>
                  <a:gd name="T82" fmla="*/ 293 w 649"/>
                  <a:gd name="T83" fmla="*/ 645 h 927"/>
                  <a:gd name="T84" fmla="*/ 332 w 649"/>
                  <a:gd name="T85" fmla="*/ 616 h 927"/>
                  <a:gd name="T86" fmla="*/ 371 w 649"/>
                  <a:gd name="T87" fmla="*/ 579 h 927"/>
                  <a:gd name="T88" fmla="*/ 405 w 649"/>
                  <a:gd name="T89" fmla="*/ 544 h 927"/>
                  <a:gd name="T90" fmla="*/ 450 w 649"/>
                  <a:gd name="T91" fmla="*/ 491 h 927"/>
                  <a:gd name="T92" fmla="*/ 484 w 649"/>
                  <a:gd name="T93" fmla="*/ 443 h 927"/>
                  <a:gd name="T94" fmla="*/ 511 w 649"/>
                  <a:gd name="T95" fmla="*/ 398 h 927"/>
                  <a:gd name="T96" fmla="*/ 534 w 649"/>
                  <a:gd name="T97" fmla="*/ 346 h 927"/>
                  <a:gd name="T98" fmla="*/ 547 w 649"/>
                  <a:gd name="T99" fmla="*/ 321 h 927"/>
                  <a:gd name="T100" fmla="*/ 556 w 649"/>
                  <a:gd name="T101" fmla="*/ 298 h 927"/>
                  <a:gd name="T102" fmla="*/ 566 w 649"/>
                  <a:gd name="T103" fmla="*/ 278 h 927"/>
                  <a:gd name="T104" fmla="*/ 572 w 649"/>
                  <a:gd name="T105" fmla="*/ 257 h 927"/>
                  <a:gd name="T106" fmla="*/ 586 w 649"/>
                  <a:gd name="T107" fmla="*/ 218 h 927"/>
                  <a:gd name="T108" fmla="*/ 592 w 649"/>
                  <a:gd name="T109" fmla="*/ 189 h 927"/>
                  <a:gd name="T110" fmla="*/ 595 w 649"/>
                  <a:gd name="T111" fmla="*/ 168 h 927"/>
                  <a:gd name="T112" fmla="*/ 600 w 649"/>
                  <a:gd name="T113" fmla="*/ 144 h 927"/>
                  <a:gd name="T114" fmla="*/ 604 w 649"/>
                  <a:gd name="T115" fmla="*/ 121 h 927"/>
                  <a:gd name="T116" fmla="*/ 605 w 649"/>
                  <a:gd name="T117" fmla="*/ 101 h 927"/>
                  <a:gd name="T118" fmla="*/ 607 w 649"/>
                  <a:gd name="T119" fmla="*/ 77 h 927"/>
                  <a:gd name="T120" fmla="*/ 607 w 649"/>
                  <a:gd name="T121" fmla="*/ 51 h 927"/>
                  <a:gd name="T122" fmla="*/ 607 w 649"/>
                  <a:gd name="T123" fmla="*/ 25 h 927"/>
                  <a:gd name="T124" fmla="*/ 603 w 649"/>
                  <a:gd name="T125" fmla="*/ 0 h 92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49"/>
                  <a:gd name="T190" fmla="*/ 0 h 927"/>
                  <a:gd name="T191" fmla="*/ 649 w 649"/>
                  <a:gd name="T192" fmla="*/ 927 h 92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49" h="927">
                    <a:moveTo>
                      <a:pt x="603" y="0"/>
                    </a:moveTo>
                    <a:lnTo>
                      <a:pt x="618" y="36"/>
                    </a:lnTo>
                    <a:lnTo>
                      <a:pt x="626" y="66"/>
                    </a:lnTo>
                    <a:lnTo>
                      <a:pt x="632" y="93"/>
                    </a:lnTo>
                    <a:lnTo>
                      <a:pt x="639" y="123"/>
                    </a:lnTo>
                    <a:lnTo>
                      <a:pt x="646" y="166"/>
                    </a:lnTo>
                    <a:lnTo>
                      <a:pt x="648" y="208"/>
                    </a:lnTo>
                    <a:lnTo>
                      <a:pt x="646" y="254"/>
                    </a:lnTo>
                    <a:lnTo>
                      <a:pt x="642" y="297"/>
                    </a:lnTo>
                    <a:lnTo>
                      <a:pt x="635" y="339"/>
                    </a:lnTo>
                    <a:lnTo>
                      <a:pt x="625" y="391"/>
                    </a:lnTo>
                    <a:lnTo>
                      <a:pt x="613" y="427"/>
                    </a:lnTo>
                    <a:lnTo>
                      <a:pt x="596" y="474"/>
                    </a:lnTo>
                    <a:lnTo>
                      <a:pt x="577" y="528"/>
                    </a:lnTo>
                    <a:lnTo>
                      <a:pt x="555" y="578"/>
                    </a:lnTo>
                    <a:lnTo>
                      <a:pt x="535" y="614"/>
                    </a:lnTo>
                    <a:lnTo>
                      <a:pt x="502" y="660"/>
                    </a:lnTo>
                    <a:lnTo>
                      <a:pt x="473" y="696"/>
                    </a:lnTo>
                    <a:lnTo>
                      <a:pt x="439" y="730"/>
                    </a:lnTo>
                    <a:lnTo>
                      <a:pt x="400" y="763"/>
                    </a:lnTo>
                    <a:lnTo>
                      <a:pt x="375" y="779"/>
                    </a:lnTo>
                    <a:lnTo>
                      <a:pt x="342" y="796"/>
                    </a:lnTo>
                    <a:lnTo>
                      <a:pt x="315" y="807"/>
                    </a:lnTo>
                    <a:lnTo>
                      <a:pt x="289" y="818"/>
                    </a:lnTo>
                    <a:lnTo>
                      <a:pt x="265" y="824"/>
                    </a:lnTo>
                    <a:lnTo>
                      <a:pt x="354" y="926"/>
                    </a:lnTo>
                    <a:lnTo>
                      <a:pt x="301" y="908"/>
                    </a:lnTo>
                    <a:lnTo>
                      <a:pt x="250" y="893"/>
                    </a:lnTo>
                    <a:lnTo>
                      <a:pt x="182" y="874"/>
                    </a:lnTo>
                    <a:lnTo>
                      <a:pt x="118" y="864"/>
                    </a:lnTo>
                    <a:lnTo>
                      <a:pt x="63" y="858"/>
                    </a:lnTo>
                    <a:lnTo>
                      <a:pt x="0" y="860"/>
                    </a:lnTo>
                    <a:lnTo>
                      <a:pt x="24" y="819"/>
                    </a:lnTo>
                    <a:lnTo>
                      <a:pt x="48" y="775"/>
                    </a:lnTo>
                    <a:lnTo>
                      <a:pt x="67" y="724"/>
                    </a:lnTo>
                    <a:lnTo>
                      <a:pt x="76" y="675"/>
                    </a:lnTo>
                    <a:lnTo>
                      <a:pt x="81" y="647"/>
                    </a:lnTo>
                    <a:lnTo>
                      <a:pt x="77" y="605"/>
                    </a:lnTo>
                    <a:lnTo>
                      <a:pt x="166" y="707"/>
                    </a:lnTo>
                    <a:lnTo>
                      <a:pt x="213" y="690"/>
                    </a:lnTo>
                    <a:lnTo>
                      <a:pt x="253" y="672"/>
                    </a:lnTo>
                    <a:lnTo>
                      <a:pt x="293" y="645"/>
                    </a:lnTo>
                    <a:lnTo>
                      <a:pt x="332" y="616"/>
                    </a:lnTo>
                    <a:lnTo>
                      <a:pt x="371" y="579"/>
                    </a:lnTo>
                    <a:lnTo>
                      <a:pt x="405" y="544"/>
                    </a:lnTo>
                    <a:lnTo>
                      <a:pt x="450" y="491"/>
                    </a:lnTo>
                    <a:lnTo>
                      <a:pt x="484" y="443"/>
                    </a:lnTo>
                    <a:lnTo>
                      <a:pt x="511" y="398"/>
                    </a:lnTo>
                    <a:lnTo>
                      <a:pt x="534" y="346"/>
                    </a:lnTo>
                    <a:lnTo>
                      <a:pt x="547" y="321"/>
                    </a:lnTo>
                    <a:lnTo>
                      <a:pt x="556" y="298"/>
                    </a:lnTo>
                    <a:lnTo>
                      <a:pt x="566" y="278"/>
                    </a:lnTo>
                    <a:lnTo>
                      <a:pt x="572" y="257"/>
                    </a:lnTo>
                    <a:lnTo>
                      <a:pt x="586" y="218"/>
                    </a:lnTo>
                    <a:lnTo>
                      <a:pt x="592" y="189"/>
                    </a:lnTo>
                    <a:lnTo>
                      <a:pt x="595" y="168"/>
                    </a:lnTo>
                    <a:lnTo>
                      <a:pt x="600" y="144"/>
                    </a:lnTo>
                    <a:lnTo>
                      <a:pt x="604" y="121"/>
                    </a:lnTo>
                    <a:lnTo>
                      <a:pt x="605" y="101"/>
                    </a:lnTo>
                    <a:lnTo>
                      <a:pt x="607" y="77"/>
                    </a:lnTo>
                    <a:lnTo>
                      <a:pt x="607" y="51"/>
                    </a:lnTo>
                    <a:lnTo>
                      <a:pt x="607" y="25"/>
                    </a:lnTo>
                    <a:lnTo>
                      <a:pt x="603" y="0"/>
                    </a:lnTo>
                  </a:path>
                </a:pathLst>
              </a:custGeom>
              <a:gradFill rotWithShape="0">
                <a:gsLst>
                  <a:gs pos="0">
                    <a:srgbClr val="A3F25F"/>
                  </a:gs>
                  <a:gs pos="100000">
                    <a:srgbClr val="92D955"/>
                  </a:gs>
                </a:gsLst>
                <a:lin ang="5400000" scaled="1"/>
              </a:gra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2705" y="3382"/>
              <a:ext cx="2283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latinLnBrk="0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ko-KR" sz="200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Total Solution on</a:t>
              </a:r>
            </a:p>
            <a:p>
              <a:pPr eaLnBrk="0" fontAlgn="base" latinLnBrk="0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ko-KR" sz="200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RF, Wireless Communications </a:t>
              </a:r>
            </a:p>
          </p:txBody>
        </p:sp>
        <p:sp>
          <p:nvSpPr>
            <p:cNvPr id="13" name="AutoShape 19"/>
            <p:cNvSpPr>
              <a:spLocks noChangeArrowheads="1"/>
            </p:cNvSpPr>
            <p:nvPr/>
          </p:nvSpPr>
          <p:spPr bwMode="auto">
            <a:xfrm>
              <a:off x="3432" y="2570"/>
              <a:ext cx="588" cy="731"/>
            </a:xfrm>
            <a:prstGeom prst="downArrow">
              <a:avLst>
                <a:gd name="adj1" fmla="val 50000"/>
                <a:gd name="adj2" fmla="val 23598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37939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Cloud computing</a:t>
            </a:r>
            <a:endParaRPr lang="ko-KR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848"/>
            <a:ext cx="664551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15616" y="1340768"/>
            <a:ext cx="5236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b="1" dirty="0" smtClean="0"/>
              <a:t>SKA memo 134 (Newman and Tseng)</a:t>
            </a:r>
          </a:p>
          <a:p>
            <a:r>
              <a:rPr lang="en-US" altLang="ko-KR" dirty="0" smtClean="0"/>
              <a:t>Oxford U., </a:t>
            </a:r>
            <a:r>
              <a:rPr lang="en-US" altLang="ko-KR" dirty="0" err="1" smtClean="0"/>
              <a:t>eMediaTrack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PCB제조업체 순위.jpg"/>
          <p:cNvPicPr>
            <a:picLocks noChangeAspect="1"/>
          </p:cNvPicPr>
          <p:nvPr/>
        </p:nvPicPr>
        <p:blipFill>
          <a:blip r:embed="rId2" cstate="print"/>
          <a:srcRect b="16293"/>
          <a:stretch>
            <a:fillRect/>
          </a:stretch>
        </p:blipFill>
        <p:spPr>
          <a:xfrm>
            <a:off x="0" y="980405"/>
            <a:ext cx="4753736" cy="5634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0032" y="1614768"/>
            <a:ext cx="428396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/>
            <a:r>
              <a:rPr lang="en-US" altLang="ko-KR" sz="2000" dirty="0" smtClean="0">
                <a:latin typeface="HY수평선M" pitchFamily="18" charset="-127"/>
                <a:ea typeface="HY수평선M" pitchFamily="18" charset="-127"/>
              </a:rPr>
              <a:t>33 out of 40 top manufacturers are from EA region</a:t>
            </a:r>
          </a:p>
          <a:p>
            <a:pPr marL="36000"/>
            <a:endParaRPr lang="en-US" altLang="ko-KR" sz="2000" dirty="0" smtClean="0">
              <a:latin typeface="HY수평선M" pitchFamily="18" charset="-127"/>
              <a:ea typeface="HY수평선M" pitchFamily="18" charset="-127"/>
            </a:endParaRPr>
          </a:p>
          <a:p>
            <a:pPr marL="457200" indent="-457200"/>
            <a:r>
              <a:rPr lang="en-US" altLang="ko-KR" sz="2000" dirty="0" smtClean="0">
                <a:latin typeface="HY수평선M" pitchFamily="18" charset="-127"/>
                <a:ea typeface="HY수평선M" pitchFamily="18" charset="-127"/>
              </a:rPr>
              <a:t>Including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000" dirty="0" smtClean="0">
                <a:latin typeface="HY수평선M" pitchFamily="18" charset="-127"/>
                <a:ea typeface="HY수평선M" pitchFamily="18" charset="-127"/>
              </a:rPr>
              <a:t>Samsung</a:t>
            </a:r>
            <a:r>
              <a:rPr lang="ko-KR" altLang="en-US" sz="2000" dirty="0" smtClean="0">
                <a:latin typeface="HY수평선M" pitchFamily="18" charset="-127"/>
                <a:ea typeface="HY수평선M" pitchFamily="18" charset="-127"/>
              </a:rPr>
              <a:t> </a:t>
            </a:r>
            <a:r>
              <a:rPr lang="en-US" altLang="ko-KR" sz="2000" dirty="0" smtClean="0">
                <a:latin typeface="HY수평선M" pitchFamily="18" charset="-127"/>
                <a:ea typeface="HY수평선M" pitchFamily="18" charset="-127"/>
              </a:rPr>
              <a:t>E-M (HDI</a:t>
            </a:r>
            <a:r>
              <a:rPr lang="ko-KR" altLang="en-US" sz="2000" dirty="0" smtClean="0">
                <a:latin typeface="HY수평선M" pitchFamily="18" charset="-127"/>
                <a:ea typeface="HY수평선M" pitchFamily="18" charset="-127"/>
              </a:rPr>
              <a:t>사업부</a:t>
            </a:r>
            <a:r>
              <a:rPr lang="en-US" altLang="ko-KR" sz="2000" dirty="0" smtClean="0">
                <a:latin typeface="HY수평선M" pitchFamily="18" charset="-127"/>
                <a:ea typeface="HY수평선M" pitchFamily="18" charset="-127"/>
              </a:rPr>
              <a:t>)</a:t>
            </a:r>
            <a:endParaRPr lang="en-US" altLang="ko-KR" sz="2000" dirty="0" smtClean="0">
              <a:latin typeface="HY수평선M" pitchFamily="18" charset="-127"/>
              <a:ea typeface="HY수평선M" pitchFamily="18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000" dirty="0" smtClean="0">
                <a:latin typeface="HY수평선M" pitchFamily="18" charset="-127"/>
                <a:ea typeface="HY수평선M" pitchFamily="18" charset="-127"/>
              </a:rPr>
              <a:t>LG Micron (</a:t>
            </a:r>
            <a:r>
              <a:rPr lang="ko-KR" altLang="en-US" sz="2000" dirty="0" err="1" smtClean="0">
                <a:latin typeface="HY수평선M" pitchFamily="18" charset="-127"/>
                <a:ea typeface="HY수평선M" pitchFamily="18" charset="-127"/>
              </a:rPr>
              <a:t>이노텍</a:t>
            </a:r>
            <a:r>
              <a:rPr lang="en-US" altLang="ko-KR" sz="2000" dirty="0" smtClean="0">
                <a:latin typeface="HY수평선M" pitchFamily="18" charset="-127"/>
                <a:ea typeface="HY수평선M" pitchFamily="18" charset="-127"/>
              </a:rPr>
              <a:t>)</a:t>
            </a:r>
            <a:endParaRPr lang="en-US" altLang="ko-KR" sz="2000" dirty="0" smtClean="0">
              <a:latin typeface="HY수평선M" pitchFamily="18" charset="-127"/>
              <a:ea typeface="HY수평선M" pitchFamily="18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000" dirty="0" err="1" smtClean="0">
                <a:latin typeface="HY수평선M" pitchFamily="18" charset="-127"/>
                <a:ea typeface="HY수평선M" pitchFamily="18" charset="-127"/>
              </a:rPr>
              <a:t>Daeduk</a:t>
            </a:r>
            <a:r>
              <a:rPr lang="en-US" altLang="ko-KR" sz="2000" dirty="0" smtClean="0">
                <a:latin typeface="HY수평선M" pitchFamily="18" charset="-127"/>
                <a:ea typeface="HY수평선M" pitchFamily="18" charset="-127"/>
              </a:rPr>
              <a:t> Group (</a:t>
            </a:r>
            <a:r>
              <a:rPr lang="ko-KR" altLang="en-US" sz="2000" dirty="0" smtClean="0">
                <a:latin typeface="HY수평선M" pitchFamily="18" charset="-127"/>
                <a:ea typeface="HY수평선M" pitchFamily="18" charset="-127"/>
              </a:rPr>
              <a:t>대덕그룹</a:t>
            </a:r>
            <a:r>
              <a:rPr lang="en-US" altLang="ko-KR" sz="2000" dirty="0" smtClean="0">
                <a:latin typeface="HY수평선M" pitchFamily="18" charset="-127"/>
                <a:ea typeface="HY수평선M" pitchFamily="18" charset="-127"/>
              </a:rPr>
              <a:t>)</a:t>
            </a:r>
            <a:endParaRPr lang="en-US" altLang="ko-KR" sz="2000" dirty="0" smtClean="0">
              <a:latin typeface="HY수평선M" pitchFamily="18" charset="-127"/>
              <a:ea typeface="HY수평선M" pitchFamily="18" charset="-127"/>
            </a:endParaRPr>
          </a:p>
          <a:p>
            <a:pPr marL="914400" lvl="1" indent="-457200"/>
            <a:r>
              <a:rPr lang="en-US" altLang="ko-KR" sz="2000" dirty="0" smtClean="0">
                <a:latin typeface="HY수평선M" pitchFamily="18" charset="-127"/>
                <a:ea typeface="HY수평선M" pitchFamily="18" charset="-127"/>
              </a:rPr>
              <a:t>  - </a:t>
            </a:r>
            <a:r>
              <a:rPr lang="ko-KR" altLang="en-US" sz="2000" dirty="0" smtClean="0">
                <a:latin typeface="HY수평선M" pitchFamily="18" charset="-127"/>
                <a:ea typeface="HY수평선M" pitchFamily="18" charset="-127"/>
              </a:rPr>
              <a:t>대덕전자</a:t>
            </a:r>
            <a:endParaRPr lang="en-US" altLang="ko-KR" sz="2000" dirty="0" smtClean="0">
              <a:latin typeface="HY수평선M" pitchFamily="18" charset="-127"/>
              <a:ea typeface="HY수평선M" pitchFamily="18" charset="-127"/>
            </a:endParaRPr>
          </a:p>
          <a:p>
            <a:pPr marL="914400" lvl="1" indent="-457200"/>
            <a:r>
              <a:rPr lang="en-US" altLang="ko-KR" sz="2000" dirty="0" smtClean="0">
                <a:latin typeface="HY수평선M" pitchFamily="18" charset="-127"/>
                <a:ea typeface="HY수평선M" pitchFamily="18" charset="-127"/>
              </a:rPr>
              <a:t>  - </a:t>
            </a:r>
            <a:r>
              <a:rPr lang="ko-KR" altLang="en-US" sz="2000" dirty="0" smtClean="0">
                <a:latin typeface="HY수평선M" pitchFamily="18" charset="-127"/>
                <a:ea typeface="HY수평선M" pitchFamily="18" charset="-127"/>
              </a:rPr>
              <a:t>대덕</a:t>
            </a:r>
            <a:r>
              <a:rPr lang="en-US" altLang="ko-KR" sz="2000" dirty="0" smtClean="0">
                <a:latin typeface="HY수평선M" pitchFamily="18" charset="-127"/>
                <a:ea typeface="HY수평선M" pitchFamily="18" charset="-127"/>
              </a:rPr>
              <a:t>GDS</a:t>
            </a:r>
          </a:p>
          <a:p>
            <a:pPr marL="914400" lvl="1" indent="-457200"/>
            <a:r>
              <a:rPr lang="en-US" altLang="ko-KR" sz="2000" dirty="0" smtClean="0">
                <a:latin typeface="HY수평선M" pitchFamily="18" charset="-127"/>
                <a:ea typeface="HY수평선M" pitchFamily="18" charset="-127"/>
              </a:rPr>
              <a:t>  - </a:t>
            </a:r>
            <a:r>
              <a:rPr lang="ko-KR" altLang="en-US" sz="2000" dirty="0" err="1" smtClean="0">
                <a:latin typeface="HY수평선M" pitchFamily="18" charset="-127"/>
                <a:ea typeface="HY수평선M" pitchFamily="18" charset="-127"/>
              </a:rPr>
              <a:t>이수페타시스</a:t>
            </a:r>
            <a:endParaRPr lang="en-US" altLang="ko-KR" sz="2000" dirty="0" smtClean="0">
              <a:latin typeface="HY수평선M" pitchFamily="18" charset="-127"/>
              <a:ea typeface="HY수평선M" pitchFamily="18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000" dirty="0" smtClean="0">
                <a:latin typeface="HY수평선M" pitchFamily="18" charset="-127"/>
                <a:ea typeface="HY수평선M" pitchFamily="18" charset="-127"/>
              </a:rPr>
              <a:t>Young </a:t>
            </a:r>
            <a:r>
              <a:rPr lang="en-US" altLang="ko-KR" sz="2000" dirty="0" err="1" smtClean="0">
                <a:latin typeface="HY수평선M" pitchFamily="18" charset="-127"/>
                <a:ea typeface="HY수평선M" pitchFamily="18" charset="-127"/>
              </a:rPr>
              <a:t>Poong</a:t>
            </a:r>
            <a:r>
              <a:rPr lang="en-US" altLang="ko-KR" sz="2000" dirty="0" smtClean="0">
                <a:latin typeface="HY수평선M" pitchFamily="18" charset="-127"/>
                <a:ea typeface="HY수평선M" pitchFamily="18" charset="-127"/>
              </a:rPr>
              <a:t> Group </a:t>
            </a:r>
            <a:r>
              <a:rPr lang="en-US" altLang="ko-KR" dirty="0" smtClean="0">
                <a:latin typeface="HY수평선M" pitchFamily="18" charset="-127"/>
                <a:ea typeface="HY수평선M" pitchFamily="18" charset="-127"/>
              </a:rPr>
              <a:t>(</a:t>
            </a:r>
            <a:r>
              <a:rPr lang="ko-KR" altLang="en-US" dirty="0" err="1" smtClean="0">
                <a:latin typeface="HY수평선M" pitchFamily="18" charset="-127"/>
                <a:ea typeface="HY수평선M" pitchFamily="18" charset="-127"/>
              </a:rPr>
              <a:t>영풍그룹</a:t>
            </a:r>
            <a:r>
              <a:rPr lang="en-US" altLang="ko-KR" dirty="0" smtClean="0">
                <a:latin typeface="HY수평선M" pitchFamily="18" charset="-127"/>
                <a:ea typeface="HY수평선M" pitchFamily="18" charset="-127"/>
              </a:rPr>
              <a:t>)</a:t>
            </a:r>
            <a:endParaRPr lang="en-US" altLang="ko-KR" dirty="0" smtClean="0">
              <a:latin typeface="HY수평선M" pitchFamily="18" charset="-127"/>
              <a:ea typeface="HY수평선M" pitchFamily="18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000" dirty="0" err="1" smtClean="0">
                <a:latin typeface="HY수평선M" pitchFamily="18" charset="-127"/>
                <a:ea typeface="HY수평선M" pitchFamily="18" charset="-127"/>
              </a:rPr>
              <a:t>Simtech</a:t>
            </a:r>
            <a:r>
              <a:rPr lang="en-US" altLang="ko-KR" sz="2000" dirty="0" smtClean="0">
                <a:latin typeface="HY수평선M" pitchFamily="18" charset="-127"/>
                <a:ea typeface="HY수평선M" pitchFamily="18" charset="-127"/>
              </a:rPr>
              <a:t> (</a:t>
            </a:r>
            <a:r>
              <a:rPr lang="ko-KR" altLang="en-US" sz="2000" dirty="0" err="1" smtClean="0">
                <a:latin typeface="HY수평선M" pitchFamily="18" charset="-127"/>
                <a:ea typeface="HY수평선M" pitchFamily="18" charset="-127"/>
              </a:rPr>
              <a:t>심텍</a:t>
            </a:r>
            <a:r>
              <a:rPr lang="en-US" altLang="ko-KR" sz="2000" dirty="0" smtClean="0">
                <a:latin typeface="HY수평선M" pitchFamily="18" charset="-127"/>
                <a:ea typeface="HY수평선M" pitchFamily="18" charset="-127"/>
              </a:rPr>
              <a:t>)</a:t>
            </a:r>
            <a:endParaRPr lang="en-US" altLang="ko-KR" sz="2000" dirty="0" smtClean="0">
              <a:latin typeface="HY수평선M" pitchFamily="18" charset="-127"/>
              <a:ea typeface="HY수평선M" pitchFamily="18" charset="-127"/>
            </a:endParaRPr>
          </a:p>
          <a:p>
            <a:endParaRPr lang="en-US" altLang="ko-KR" sz="2000" dirty="0" smtClean="0">
              <a:latin typeface="HY수평선M" pitchFamily="18" charset="-127"/>
              <a:ea typeface="HY수평선M" pitchFamily="18" charset="-127"/>
            </a:endParaRPr>
          </a:p>
          <a:p>
            <a:pPr algn="r"/>
            <a:r>
              <a:rPr lang="en-US" altLang="ko-KR" sz="1400" dirty="0" smtClean="0">
                <a:latin typeface="HY수평선M" pitchFamily="18" charset="-127"/>
                <a:ea typeface="HY수평선M" pitchFamily="18" charset="-127"/>
              </a:rPr>
              <a:t>&lt;NT Information (Japan), 2008&gt;</a:t>
            </a:r>
            <a:endParaRPr lang="ko-KR" altLang="en-US" sz="1400" dirty="0"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60648"/>
            <a:ext cx="8028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Printed Circuit Board manufacturers’  ranking</a:t>
            </a:r>
            <a:endParaRPr lang="ko-KR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182455" y="0"/>
            <a:ext cx="961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J. </a:t>
            </a:r>
            <a:r>
              <a:rPr lang="en-US" altLang="ko-KR" dirty="0" err="1" smtClean="0"/>
              <a:t>Yeom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-윤고딕120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-윤고딕120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562</Words>
  <Application>Microsoft Office PowerPoint</Application>
  <PresentationFormat>화면 슬라이드 쇼(4:3)</PresentationFormat>
  <Paragraphs>145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16</vt:i4>
      </vt:variant>
    </vt:vector>
  </HeadingPairs>
  <TitlesOfParts>
    <vt:vector size="19" baseType="lpstr">
      <vt:lpstr>Office 테마</vt:lpstr>
      <vt:lpstr>기본 디자인</vt:lpstr>
      <vt:lpstr>1_Office 테마</vt:lpstr>
      <vt:lpstr>SKA Korea  Industry Working Group</vt:lpstr>
      <vt:lpstr>Looking for possible industry partners in Korea</vt:lpstr>
      <vt:lpstr>IWG kick-off meeting</vt:lpstr>
      <vt:lpstr>슬라이드 4</vt:lpstr>
      <vt:lpstr>슬라이드 5</vt:lpstr>
      <vt:lpstr>슬라이드 6</vt:lpstr>
      <vt:lpstr>Antenna construction</vt:lpstr>
      <vt:lpstr>Cloud computing</vt:lpstr>
      <vt:lpstr>슬라이드 9</vt:lpstr>
      <vt:lpstr>Looking for possible industry partners</vt:lpstr>
      <vt:lpstr>슬라이드 11</vt:lpstr>
      <vt:lpstr>Backup slides</vt:lpstr>
      <vt:lpstr>High Gain Antenna (since 1970)</vt:lpstr>
      <vt:lpstr>슬라이드 14</vt:lpstr>
      <vt:lpstr>슬라이드 15</vt:lpstr>
      <vt:lpstr>슬라이드 16</vt:lpstr>
    </vt:vector>
  </TitlesOfParts>
  <Company>R&amp;D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Industry participations</dc:title>
  <dc:creator>Microsoft Corporation</dc:creator>
  <cp:lastModifiedBy>bwsohn</cp:lastModifiedBy>
  <cp:revision>37</cp:revision>
  <dcterms:created xsi:type="dcterms:W3CDTF">2006-10-05T04:04:58Z</dcterms:created>
  <dcterms:modified xsi:type="dcterms:W3CDTF">2011-11-30T05:58:34Z</dcterms:modified>
</cp:coreProperties>
</file>