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304" r:id="rId3"/>
    <p:sldId id="345" r:id="rId4"/>
    <p:sldId id="305" r:id="rId5"/>
    <p:sldId id="263" r:id="rId6"/>
    <p:sldId id="265" r:id="rId7"/>
    <p:sldId id="268" r:id="rId8"/>
    <p:sldId id="259" r:id="rId9"/>
    <p:sldId id="274" r:id="rId10"/>
    <p:sldId id="313" r:id="rId11"/>
    <p:sldId id="282" r:id="rId12"/>
    <p:sldId id="283" r:id="rId13"/>
    <p:sldId id="278" r:id="rId14"/>
    <p:sldId id="346" r:id="rId15"/>
    <p:sldId id="311" r:id="rId16"/>
    <p:sldId id="341" r:id="rId17"/>
    <p:sldId id="343" r:id="rId18"/>
    <p:sldId id="279" r:id="rId19"/>
    <p:sldId id="285" r:id="rId20"/>
    <p:sldId id="314" r:id="rId21"/>
    <p:sldId id="324" r:id="rId22"/>
    <p:sldId id="325" r:id="rId23"/>
    <p:sldId id="326" r:id="rId24"/>
    <p:sldId id="328" r:id="rId25"/>
    <p:sldId id="329" r:id="rId26"/>
    <p:sldId id="330" r:id="rId27"/>
    <p:sldId id="317" r:id="rId28"/>
    <p:sldId id="320" r:id="rId29"/>
    <p:sldId id="34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2" frameSlides="1"/>
  <p:clrMru>
    <a:srgbClr val="898989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>
        <p:scale>
          <a:sx n="125" d="100"/>
          <a:sy n="125" d="100"/>
        </p:scale>
        <p:origin x="-736" y="-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01F0E-8C2D-7541-8A22-377CE826853E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57AE8-651A-634F-94F0-0AC0B89EDA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AA00B-C76B-6543-A068-35894C42C667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69A18-AD32-6F4A-95F4-B51206F9EE5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These questions are taken straight from the European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Astronet</a:t>
            </a:r>
            <a:r>
              <a:rPr lang="en-US" baseline="0" dirty="0" smtClean="0"/>
              <a:t> report.  The point to make is that the SKA Science Case is well aligned with major national and regional strategic planning.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0A561-365F-7A43-A691-A7306B58DDA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Basic overview</a:t>
            </a:r>
            <a:r>
              <a:rPr lang="en-US" baseline="0" dirty="0" smtClean="0"/>
              <a:t> of the possible H I signals from the Dark Ages through the </a:t>
            </a:r>
            <a:r>
              <a:rPr lang="en-US" baseline="0" dirty="0" err="1" smtClean="0"/>
              <a:t>EoR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9A18-AD32-6F4A-95F4-B51206F9EE5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Left panel illustrates</a:t>
            </a:r>
            <a:r>
              <a:rPr lang="en-US" baseline="0" dirty="0" smtClean="0"/>
              <a:t> what is being done now on SKA science; right panel illustrations long term goal.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9A18-AD32-6F4A-95F4-B51206F9EE5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These questions are taken straight from the European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Astronet</a:t>
            </a:r>
            <a:r>
              <a:rPr lang="en-US" baseline="0" dirty="0" smtClean="0"/>
              <a:t> report.  The point to make is that the SKA Science Case is well aligned with major national and regional strategic planning.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0A561-365F-7A43-A691-A7306B58DDA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B474B3-C29C-401D-9FBB-EE8BB19F9AE0}" type="slidenum">
              <a:rPr lang="en-GB"/>
              <a:pPr/>
              <a:t>13</a:t>
            </a:fld>
            <a:endParaRPr lang="en-GB"/>
          </a:p>
        </p:txBody>
      </p:sp>
      <p:sp>
        <p:nvSpPr>
          <p:cNvPr id="17410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lIns="91432" tIns="45716" rIns="91432" bIns="45716" anchor="b"/>
          <a:lstStyle/>
          <a:p>
            <a:pPr algn="r" defTabSz="455573"/>
            <a:fld id="{9915DCB8-5DE4-4E7C-A476-DD8C1DDA68C7}" type="slidenum">
              <a:rPr lang="en-US" sz="1200">
                <a:latin typeface="Calibri" pitchFamily="-65" charset="0"/>
                <a:ea typeface="ＭＳ Ｐゴシック" pitchFamily="-65" charset="-128"/>
              </a:rPr>
              <a:pPr algn="r" defTabSz="455573"/>
              <a:t>13</a:t>
            </a:fld>
            <a:endParaRPr lang="en-US" sz="1200" dirty="0">
              <a:latin typeface="Calibri" pitchFamily="-65" charset="0"/>
              <a:ea typeface="ＭＳ Ｐゴシック" pitchFamily="-65" charset="-128"/>
            </a:endParaRPr>
          </a:p>
        </p:txBody>
      </p:sp>
      <p:sp>
        <p:nvSpPr>
          <p:cNvPr id="1751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658" tIns="44829" rIns="89658" bIns="44829"/>
          <a:lstStyle/>
          <a:p>
            <a:pPr defTabSz="455573"/>
            <a:r>
              <a:rPr lang="en-US" dirty="0"/>
              <a:t>Add some motivation for looking for cosmic web at start of slide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B474B3-C29C-401D-9FBB-EE8BB19F9AE0}" type="slidenum">
              <a:rPr lang="en-GB"/>
              <a:pPr/>
              <a:t>14</a:t>
            </a:fld>
            <a:endParaRPr lang="en-GB"/>
          </a:p>
        </p:txBody>
      </p:sp>
      <p:sp>
        <p:nvSpPr>
          <p:cNvPr id="17410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lIns="91432" tIns="45716" rIns="91432" bIns="45716" anchor="b"/>
          <a:lstStyle/>
          <a:p>
            <a:pPr algn="r" defTabSz="455573"/>
            <a:fld id="{9915DCB8-5DE4-4E7C-A476-DD8C1DDA68C7}" type="slidenum">
              <a:rPr lang="en-US" sz="1200">
                <a:latin typeface="Calibri" pitchFamily="-65" charset="0"/>
                <a:ea typeface="ＭＳ Ｐゴシック" pitchFamily="-65" charset="-128"/>
              </a:rPr>
              <a:pPr algn="r" defTabSz="455573"/>
              <a:t>14</a:t>
            </a:fld>
            <a:endParaRPr lang="en-US" sz="1200" dirty="0">
              <a:latin typeface="Calibri" pitchFamily="-65" charset="0"/>
              <a:ea typeface="ＭＳ Ｐゴシック" pitchFamily="-65" charset="-128"/>
            </a:endParaRPr>
          </a:p>
        </p:txBody>
      </p:sp>
      <p:sp>
        <p:nvSpPr>
          <p:cNvPr id="1751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658" tIns="44829" rIns="89658" bIns="44829"/>
          <a:lstStyle/>
          <a:p>
            <a:pPr defTabSz="455573"/>
            <a:r>
              <a:rPr lang="en-US" dirty="0"/>
              <a:t>Add some motivation for looking for cosmic web at start of slide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 EB storage = 2M hard drives</a:t>
            </a:r>
          </a:p>
          <a:p>
            <a:r>
              <a:rPr lang="en-US" dirty="0" smtClean="0"/>
              <a:t>$100 /drive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MTBF = 1000 hr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 careful about redundancy or where the failures might occur </a:t>
            </a:r>
          </a:p>
          <a:p>
            <a:endParaRPr lang="en-US" baseline="0" dirty="0" smtClean="0"/>
          </a:p>
          <a:p>
            <a:r>
              <a:rPr lang="en-US" baseline="0" dirty="0" smtClean="0"/>
              <a:t>36,000 drives is about the maximum that is currently done in industry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FA333-9A04-8C4A-8EB4-C53E59FD6AA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3311" y="2310565"/>
            <a:ext cx="7772400" cy="1470025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9111" y="406634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8438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3510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6934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620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1529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600200"/>
            <a:ext cx="41529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6248400"/>
            <a:ext cx="1371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7773834-D7E4-45EE-854D-219DD71A8CC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620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600200"/>
            <a:ext cx="41529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1529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6248400"/>
            <a:ext cx="1371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12B9178-3C2E-455C-B150-CF6DF0BFB21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6789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3378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3499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2140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67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2565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1600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8A20-8AA2-2B44-B255-5649A28F6DD9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740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KA PP-Inside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-23816"/>
            <a:ext cx="9162994" cy="69091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144" y="76484"/>
            <a:ext cx="64869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E8A20-8AA2-2B44-B255-5649A28F6DD9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A1DD8-149D-CF43-B359-97973CA54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894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89898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89898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89898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89898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89898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1" Type="http://schemas.openxmlformats.org/officeDocument/2006/relationships/video" Target="file://localhost/Volumes/FLASH%20DRIVE/SKA/Lazio-Science/PulsarBinary.mpg" TargetMode="External"/><Relationship Id="rId2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video" Target="file://localhost/Volumes/FLASH%20DRIVE/SKA/Lazio-Science/PulsarTimingArray_GW.mpg" TargetMode="External"/><Relationship Id="rId2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gif"/><Relationship Id="rId3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gif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Relationship Id="rId3" Type="http://schemas.openxmlformats.org/officeDocument/2006/relationships/image" Target="../media/image50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49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jpeg"/><Relationship Id="rId12" Type="http://schemas.openxmlformats.org/officeDocument/2006/relationships/image" Target="../media/image66.jpeg"/><Relationship Id="rId13" Type="http://schemas.openxmlformats.org/officeDocument/2006/relationships/image" Target="../media/image67.jpeg"/><Relationship Id="rId14" Type="http://schemas.openxmlformats.org/officeDocument/2006/relationships/image" Target="../media/image68.jpeg"/><Relationship Id="rId15" Type="http://schemas.openxmlformats.org/officeDocument/2006/relationships/image" Target="../media/image69.jpeg"/><Relationship Id="rId16" Type="http://schemas.openxmlformats.org/officeDocument/2006/relationships/image" Target="../media/image70.jpeg"/><Relationship Id="rId17" Type="http://schemas.openxmlformats.org/officeDocument/2006/relationships/image" Target="../media/image71.jpeg"/><Relationship Id="rId18" Type="http://schemas.openxmlformats.org/officeDocument/2006/relationships/image" Target="../media/image49.png"/><Relationship Id="rId19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61.jpeg"/><Relationship Id="rId8" Type="http://schemas.openxmlformats.org/officeDocument/2006/relationships/image" Target="../media/image62.jpeg"/><Relationship Id="rId9" Type="http://schemas.openxmlformats.org/officeDocument/2006/relationships/image" Target="../media/image63.png"/><Relationship Id="rId10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tiff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video" Target="file://localhost/Volumes/FLASH%20DRIVE/SKA/Lazio-Science/Gnedin_REI5.mpg" TargetMode="External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A PP-Fro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2759" cy="69069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5999" y="1713945"/>
            <a:ext cx="5261303" cy="4413602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sz="3000" b="1" dirty="0" smtClean="0">
                <a:solidFill>
                  <a:schemeClr val="bg1"/>
                </a:solidFill>
                <a:latin typeface="Arial"/>
              </a:rPr>
              <a:t>Science with The Square </a:t>
            </a:r>
            <a:r>
              <a:rPr lang="en-US" sz="3000" b="1" dirty="0" err="1" smtClean="0">
                <a:solidFill>
                  <a:schemeClr val="bg1"/>
                </a:solidFill>
                <a:latin typeface="Arial"/>
              </a:rPr>
              <a:t>Kilometre</a:t>
            </a:r>
            <a:r>
              <a:rPr lang="en-US" sz="3000" b="1" dirty="0" smtClean="0">
                <a:solidFill>
                  <a:schemeClr val="bg1"/>
                </a:solidFill>
                <a:latin typeface="Arial"/>
              </a:rPr>
              <a:t> </a:t>
            </a:r>
            <a:r>
              <a:rPr lang="en-US" sz="3000" b="1" dirty="0" smtClean="0"/>
              <a:t>Array</a:t>
            </a:r>
            <a:br>
              <a:rPr lang="en-US" sz="3000" b="1" dirty="0" smtClean="0"/>
            </a:br>
            <a:r>
              <a:rPr lang="en-US" sz="2667" dirty="0" smtClean="0">
                <a:solidFill>
                  <a:schemeClr val="bg1"/>
                </a:solidFill>
                <a:latin typeface="Arial"/>
              </a:rPr>
              <a:t/>
            </a:r>
            <a:br>
              <a:rPr lang="en-US" sz="2667" dirty="0" smtClean="0">
                <a:solidFill>
                  <a:schemeClr val="bg1"/>
                </a:solidFill>
                <a:latin typeface="Arial"/>
              </a:rPr>
            </a:br>
            <a:r>
              <a:rPr lang="en-US" sz="3000" dirty="0" smtClean="0">
                <a:solidFill>
                  <a:schemeClr val="bg1"/>
                </a:solidFill>
              </a:rPr>
              <a:t>Joseph Lazio</a:t>
            </a:r>
            <a:br>
              <a:rPr lang="en-US" sz="3000" dirty="0" smtClean="0">
                <a:solidFill>
                  <a:schemeClr val="bg1"/>
                </a:solidFill>
              </a:rPr>
            </a:br>
            <a:r>
              <a:rPr lang="en-US" sz="2667" dirty="0" smtClean="0"/>
              <a:t>Project Scientist, SKA Program Development Office </a:t>
            </a:r>
            <a:br>
              <a:rPr lang="en-US" sz="2667" dirty="0" smtClean="0"/>
            </a:br>
            <a:r>
              <a:rPr lang="en-US" sz="2222" dirty="0" smtClean="0"/>
              <a:t>&amp;</a:t>
            </a:r>
            <a:r>
              <a:rPr lang="en-US" sz="2667" dirty="0" smtClean="0"/>
              <a:t/>
            </a:r>
            <a:br>
              <a:rPr lang="en-US" sz="2667" dirty="0" smtClean="0"/>
            </a:br>
            <a:r>
              <a:rPr lang="en-US" sz="2667" dirty="0" smtClean="0"/>
              <a:t>Jet Propulsion Laboratory, California Institute of Technology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84643" y="6589391"/>
            <a:ext cx="594532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© 2011 California Institute of Technology.  Government sponsorship acknowledged.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189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45238" y="384"/>
            <a:ext cx="5945331" cy="1061074"/>
          </a:xfrm>
          <a:noFill/>
        </p:spPr>
        <p:txBody>
          <a:bodyPr lIns="54000" rIns="54000"/>
          <a:lstStyle/>
          <a:p>
            <a:r>
              <a:rPr lang="en-US" sz="4000" dirty="0">
                <a:solidFill>
                  <a:schemeClr val="bg1"/>
                </a:solidFill>
              </a:rPr>
              <a:t>21</a:t>
            </a:r>
            <a:r>
              <a:rPr lang="en-US" sz="4000" baseline="30000" dirty="0">
                <a:solidFill>
                  <a:schemeClr val="bg1"/>
                </a:solidFill>
              </a:rPr>
              <a:t>st</a:t>
            </a:r>
            <a:r>
              <a:rPr lang="en-US" sz="4000" dirty="0">
                <a:solidFill>
                  <a:schemeClr val="bg1"/>
                </a:solidFill>
              </a:rPr>
              <a:t> Century Astrophysics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057784"/>
            <a:ext cx="4267200" cy="4329906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algn="ctr">
              <a:buFontTx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Cosmology &amp; Fundamental Physics</a:t>
            </a:r>
          </a:p>
          <a:p>
            <a:r>
              <a:rPr lang="en-US" sz="2400" dirty="0">
                <a:solidFill>
                  <a:srgbClr val="898989"/>
                </a:solidFill>
              </a:rPr>
              <a:t>Gravity</a:t>
            </a:r>
          </a:p>
          <a:p>
            <a:pPr lvl="1"/>
            <a:r>
              <a:rPr lang="en-US" sz="2000" dirty="0">
                <a:solidFill>
                  <a:srgbClr val="898989"/>
                </a:solidFill>
              </a:rPr>
              <a:t>Can we observe strong gravity in action?</a:t>
            </a:r>
          </a:p>
          <a:p>
            <a:pPr lvl="1"/>
            <a:r>
              <a:rPr lang="en-US" sz="2000" dirty="0">
                <a:solidFill>
                  <a:srgbClr val="898989"/>
                </a:solidFill>
              </a:rPr>
              <a:t>What is dark matter and dark energy? (dark energy and </a:t>
            </a:r>
            <a:r>
              <a:rPr lang="en-US" sz="2000" dirty="0" err="1">
                <a:solidFill>
                  <a:srgbClr val="898989"/>
                </a:solidFill>
              </a:rPr>
              <a:t>BAOs</a:t>
            </a:r>
            <a:r>
              <a:rPr lang="en-US" sz="2000" dirty="0">
                <a:solidFill>
                  <a:srgbClr val="898989"/>
                </a:solidFill>
              </a:rPr>
              <a:t> with H </a:t>
            </a:r>
            <a:r>
              <a:rPr lang="en-US" sz="1800" dirty="0">
                <a:solidFill>
                  <a:srgbClr val="898989"/>
                </a:solidFill>
              </a:rPr>
              <a:t>I</a:t>
            </a:r>
            <a:r>
              <a:rPr lang="en-US" sz="2000" dirty="0">
                <a:solidFill>
                  <a:srgbClr val="898989"/>
                </a:solidFill>
              </a:rPr>
              <a:t> galaxies)</a:t>
            </a:r>
          </a:p>
          <a:p>
            <a:r>
              <a:rPr lang="en-US" sz="2400" dirty="0">
                <a:solidFill>
                  <a:srgbClr val="898989"/>
                </a:solidFill>
              </a:rPr>
              <a:t>Magnetism</a:t>
            </a:r>
          </a:p>
          <a:p>
            <a:r>
              <a:rPr lang="en-US" sz="2400" dirty="0">
                <a:solidFill>
                  <a:srgbClr val="898989"/>
                </a:solidFill>
              </a:rPr>
              <a:t>Strong force</a:t>
            </a:r>
          </a:p>
          <a:p>
            <a:pPr lvl="1">
              <a:buFontTx/>
              <a:buNone/>
            </a:pPr>
            <a:r>
              <a:rPr lang="en-US" sz="2000" dirty="0">
                <a:solidFill>
                  <a:srgbClr val="898989"/>
                </a:solidFill>
              </a:rPr>
              <a:t>Nuclear equation of state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057784"/>
            <a:ext cx="4343400" cy="4329906"/>
          </a:xfrm>
          <a:solidFill>
            <a:schemeClr val="bg1">
              <a:lumMod val="50000"/>
              <a:alpha val="46000"/>
            </a:schemeClr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101600" indent="-101600" algn="ctr"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Galaxies Across Cosmic Time, The Galactic Neighborhood, Stellar and Planetary Formation</a:t>
            </a:r>
            <a:endParaRPr lang="en-US" sz="2400" dirty="0" smtClean="0"/>
          </a:p>
          <a:p>
            <a:pPr marL="101600" indent="-101600">
              <a:lnSpc>
                <a:spcPct val="90000"/>
              </a:lnSpc>
            </a:pPr>
            <a:r>
              <a:rPr lang="en-US" sz="2000" dirty="0">
                <a:solidFill>
                  <a:srgbClr val="898989"/>
                </a:solidFill>
              </a:rPr>
              <a:t>Galaxies and the Universe</a:t>
            </a:r>
          </a:p>
          <a:p>
            <a:pPr marL="482600" lvl="1" indent="-190500">
              <a:lnSpc>
                <a:spcPct val="90000"/>
              </a:lnSpc>
            </a:pPr>
            <a:r>
              <a:rPr lang="en-US" sz="1600" dirty="0">
                <a:solidFill>
                  <a:srgbClr val="898989"/>
                </a:solidFill>
              </a:rPr>
              <a:t>How did the Universe emerge from its Dark Ages?</a:t>
            </a:r>
          </a:p>
          <a:p>
            <a:pPr marL="482600" lvl="1" indent="-190500">
              <a:lnSpc>
                <a:spcPct val="90000"/>
              </a:lnSpc>
            </a:pPr>
            <a:r>
              <a:rPr lang="en-US" sz="1600" dirty="0">
                <a:solidFill>
                  <a:srgbClr val="898989"/>
                </a:solidFill>
              </a:rPr>
              <a:t>How did the structure of the cosmic web evolve?</a:t>
            </a:r>
          </a:p>
          <a:p>
            <a:pPr marL="482600" lvl="1" indent="-190500">
              <a:lnSpc>
                <a:spcPct val="90000"/>
              </a:lnSpc>
            </a:pPr>
            <a:r>
              <a:rPr lang="en-US" sz="1600" dirty="0">
                <a:solidFill>
                  <a:srgbClr val="898989"/>
                </a:solidFill>
              </a:rPr>
              <a:t>Where are most of the metals throughout cosmic time?</a:t>
            </a:r>
            <a:endParaRPr lang="en-US" sz="1800" dirty="0">
              <a:solidFill>
                <a:srgbClr val="898989"/>
              </a:solidFill>
            </a:endParaRPr>
          </a:p>
          <a:p>
            <a:pPr marL="482600" lvl="1" indent="-190500">
              <a:lnSpc>
                <a:spcPct val="90000"/>
              </a:lnSpc>
            </a:pPr>
            <a:r>
              <a:rPr lang="en-US" sz="1600" dirty="0">
                <a:solidFill>
                  <a:srgbClr val="898989"/>
                </a:solidFill>
              </a:rPr>
              <a:t>How were galaxies assembled?</a:t>
            </a:r>
            <a:endParaRPr lang="en-US" sz="1800" dirty="0">
              <a:solidFill>
                <a:srgbClr val="898989"/>
              </a:solidFill>
            </a:endParaRPr>
          </a:p>
          <a:p>
            <a:pPr marL="101600" indent="-101600">
              <a:lnSpc>
                <a:spcPct val="90000"/>
              </a:lnSpc>
            </a:pPr>
            <a:r>
              <a:rPr lang="en-US" sz="2000" dirty="0">
                <a:solidFill>
                  <a:srgbClr val="898989"/>
                </a:solidFill>
              </a:rPr>
              <a:t>Stars, Planets, and Life</a:t>
            </a:r>
          </a:p>
          <a:p>
            <a:pPr marL="482600" lvl="1" indent="-190500">
              <a:lnSpc>
                <a:spcPct val="90000"/>
              </a:lnSpc>
            </a:pPr>
            <a:r>
              <a:rPr lang="en-US" sz="1600" dirty="0">
                <a:solidFill>
                  <a:srgbClr val="898989"/>
                </a:solidFill>
              </a:rPr>
              <a:t>How do planetary systems form and evolve?</a:t>
            </a:r>
            <a:endParaRPr lang="en-US" sz="1800" dirty="0">
              <a:solidFill>
                <a:srgbClr val="898989"/>
              </a:solidFill>
            </a:endParaRPr>
          </a:p>
          <a:p>
            <a:pPr marL="482600" lvl="1" indent="-190500">
              <a:lnSpc>
                <a:spcPct val="90000"/>
              </a:lnSpc>
            </a:pPr>
            <a:r>
              <a:rPr lang="en-US" sz="1600" dirty="0">
                <a:solidFill>
                  <a:srgbClr val="898989"/>
                </a:solidFill>
              </a:rPr>
              <a:t>What is the life-cycle of the interstellar medium and stars?</a:t>
            </a:r>
            <a:r>
              <a:rPr lang="en-US" sz="1400" dirty="0">
                <a:solidFill>
                  <a:srgbClr val="898989"/>
                </a:solidFill>
              </a:rPr>
              <a:t> (</a:t>
            </a:r>
            <a:r>
              <a:rPr lang="en-US" sz="1400" dirty="0" err="1">
                <a:solidFill>
                  <a:srgbClr val="898989"/>
                </a:solidFill>
              </a:rPr>
              <a:t>b</a:t>
            </a:r>
            <a:r>
              <a:rPr lang="en-US" sz="1600" dirty="0" err="1">
                <a:solidFill>
                  <a:srgbClr val="898989"/>
                </a:solidFill>
              </a:rPr>
              <a:t>iomolecules</a:t>
            </a:r>
            <a:r>
              <a:rPr lang="en-US" sz="1600" dirty="0">
                <a:solidFill>
                  <a:srgbClr val="898989"/>
                </a:solidFill>
              </a:rPr>
              <a:t>)</a:t>
            </a:r>
            <a:endParaRPr lang="en-US" sz="1800" dirty="0">
              <a:solidFill>
                <a:srgbClr val="898989"/>
              </a:solidFill>
            </a:endParaRPr>
          </a:p>
          <a:p>
            <a:pPr marL="482600" lvl="1" indent="-190500">
              <a:lnSpc>
                <a:spcPct val="90000"/>
              </a:lnSpc>
            </a:pPr>
            <a:r>
              <a:rPr lang="en-US" sz="1600" dirty="0">
                <a:solidFill>
                  <a:srgbClr val="898989"/>
                </a:solidFill>
              </a:rPr>
              <a:t>Is there evidence for life on </a:t>
            </a:r>
            <a:r>
              <a:rPr lang="en-US" sz="1600" dirty="0" err="1">
                <a:solidFill>
                  <a:srgbClr val="898989"/>
                </a:solidFill>
              </a:rPr>
              <a:t>exoplanets</a:t>
            </a:r>
            <a:r>
              <a:rPr lang="en-US" sz="1600" dirty="0">
                <a:solidFill>
                  <a:srgbClr val="898989"/>
                </a:solidFill>
              </a:rPr>
              <a:t>? </a:t>
            </a:r>
            <a:r>
              <a:rPr lang="en-US" sz="1400" dirty="0">
                <a:solidFill>
                  <a:srgbClr val="898989"/>
                </a:solidFill>
              </a:rPr>
              <a:t>(</a:t>
            </a:r>
            <a:r>
              <a:rPr lang="en-US" sz="1600" dirty="0">
                <a:solidFill>
                  <a:srgbClr val="898989"/>
                </a:solidFill>
              </a:rPr>
              <a:t>SETI</a:t>
            </a:r>
            <a:r>
              <a:rPr lang="en-US" sz="1400" dirty="0">
                <a:solidFill>
                  <a:srgbClr val="898989"/>
                </a:solidFill>
              </a:rPr>
              <a:t>)</a:t>
            </a:r>
            <a:endParaRPr lang="en-US" sz="1600" dirty="0">
              <a:solidFill>
                <a:srgbClr val="898989"/>
              </a:solidFill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1059202" y="1265049"/>
            <a:ext cx="5802949" cy="6312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10800" bIns="10800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898989"/>
                </a:solidFill>
              </a:rPr>
              <a:t>20</a:t>
            </a:r>
            <a:r>
              <a:rPr lang="en-US" b="1" baseline="30000" dirty="0">
                <a:solidFill>
                  <a:srgbClr val="898989"/>
                </a:solidFill>
              </a:rPr>
              <a:t>th</a:t>
            </a:r>
            <a:r>
              <a:rPr lang="en-US" b="1" dirty="0">
                <a:solidFill>
                  <a:srgbClr val="898989"/>
                </a:solidFill>
              </a:rPr>
              <a:t> Century</a:t>
            </a:r>
            <a:r>
              <a:rPr lang="en-US" dirty="0">
                <a:solidFill>
                  <a:srgbClr val="898989"/>
                </a:solidFill>
              </a:rPr>
              <a:t>: We discovered our place in the </a:t>
            </a:r>
            <a:r>
              <a:rPr lang="en-US" dirty="0" smtClean="0">
                <a:solidFill>
                  <a:srgbClr val="898989"/>
                </a:solidFill>
              </a:rPr>
              <a:t>Universe.</a:t>
            </a:r>
          </a:p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898989"/>
                </a:solidFill>
              </a:rPr>
              <a:t>21</a:t>
            </a:r>
            <a:r>
              <a:rPr lang="en-US" b="1" baseline="30000" dirty="0">
                <a:solidFill>
                  <a:srgbClr val="898989"/>
                </a:solidFill>
              </a:rPr>
              <a:t>st</a:t>
            </a:r>
            <a:r>
              <a:rPr lang="en-US" b="1" dirty="0">
                <a:solidFill>
                  <a:srgbClr val="898989"/>
                </a:solidFill>
              </a:rPr>
              <a:t> Century</a:t>
            </a:r>
            <a:r>
              <a:rPr lang="en-US" dirty="0">
                <a:solidFill>
                  <a:srgbClr val="898989"/>
                </a:solidFill>
              </a:rPr>
              <a:t>: </a:t>
            </a:r>
            <a:r>
              <a:rPr lang="en-US" dirty="0">
                <a:solidFill>
                  <a:schemeClr val="tx2"/>
                </a:solidFill>
              </a:rPr>
              <a:t>We understand the Universe we </a:t>
            </a:r>
            <a:r>
              <a:rPr lang="en-US" dirty="0" smtClean="0">
                <a:solidFill>
                  <a:schemeClr val="tx2"/>
                </a:solidFill>
              </a:rPr>
              <a:t>inhabit.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5239" cy="1350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458"/>
            <a:ext cx="6765824" cy="117969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Did Einstein Have the Last Word on Gravity?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184" y="4401947"/>
            <a:ext cx="4895715" cy="2458053"/>
          </a:xfrm>
        </p:spPr>
        <p:txBody>
          <a:bodyPr>
            <a:normAutofit lnSpcReduction="10000"/>
          </a:bodyPr>
          <a:lstStyle/>
          <a:p>
            <a:pPr marL="190500" indent="-190500">
              <a:lnSpc>
                <a:spcPct val="90000"/>
              </a:lnSpc>
              <a:buNone/>
            </a:pPr>
            <a:r>
              <a:rPr lang="en-US" sz="2400" dirty="0" smtClean="0"/>
              <a:t>Relativistic </a:t>
            </a:r>
            <a:r>
              <a:rPr lang="en-US" sz="2400" dirty="0"/>
              <a:t>binaries probe</a:t>
            </a:r>
          </a:p>
          <a:p>
            <a:pPr marL="514350" lvl="1" indent="-230188">
              <a:lnSpc>
                <a:spcPct val="90000"/>
              </a:lnSpc>
              <a:buFont typeface="Times" charset="0"/>
              <a:buAutoNum type="arabicPeriod"/>
            </a:pPr>
            <a:r>
              <a:rPr lang="en-US" sz="2000" dirty="0"/>
              <a:t>Equivalence principle</a:t>
            </a:r>
          </a:p>
          <a:p>
            <a:pPr marL="514350" lvl="1" indent="-230188">
              <a:lnSpc>
                <a:spcPct val="90000"/>
              </a:lnSpc>
              <a:buFont typeface="Times" charset="0"/>
              <a:buAutoNum type="arabicPeriod"/>
            </a:pPr>
            <a:r>
              <a:rPr lang="en-US" sz="2000" dirty="0"/>
              <a:t>Strong-field tests of gravity</a:t>
            </a:r>
            <a:endParaRPr lang="en-US" sz="2000" dirty="0" smtClean="0"/>
          </a:p>
          <a:p>
            <a:pPr marL="190500" indent="-190500">
              <a:lnSpc>
                <a:spcPct val="90000"/>
              </a:lnSpc>
              <a:buFont typeface="Times" charset="0"/>
              <a:buChar char="•"/>
            </a:pPr>
            <a:r>
              <a:rPr lang="en-US" sz="2400" dirty="0" smtClean="0"/>
              <a:t>Neutron </a:t>
            </a:r>
            <a:r>
              <a:rPr lang="en-US" sz="2400" dirty="0"/>
              <a:t>star-neutron star</a:t>
            </a:r>
            <a:r>
              <a:rPr lang="en-US" sz="2400" dirty="0" smtClean="0"/>
              <a:t> and neutron star-white dwarf binaries </a:t>
            </a:r>
            <a:r>
              <a:rPr lang="en-US" sz="2400" dirty="0"/>
              <a:t>known</a:t>
            </a:r>
          </a:p>
          <a:p>
            <a:pPr marL="190500" indent="-190500">
              <a:lnSpc>
                <a:spcPct val="90000"/>
              </a:lnSpc>
              <a:buFont typeface="Times" charset="0"/>
              <a:buChar char="?"/>
            </a:pPr>
            <a:r>
              <a:rPr lang="en-US" sz="2400" dirty="0"/>
              <a:t>Black hole-neutron star binaries?</a:t>
            </a:r>
          </a:p>
        </p:txBody>
      </p:sp>
      <p:pic>
        <p:nvPicPr>
          <p:cNvPr id="80900" name="Picture 4" descr="GRtest.jpeg                                                    000D4844Macintosh HD                   C1331550: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-18000" contrast="6000"/>
          </a:blip>
          <a:srcRect/>
          <a:stretch>
            <a:fillRect/>
          </a:stretch>
        </p:blipFill>
        <p:spPr>
          <a:xfrm>
            <a:off x="4914900" y="2138363"/>
            <a:ext cx="4229100" cy="4262437"/>
          </a:xfrm>
        </p:spPr>
      </p:pic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4914900" y="6409726"/>
            <a:ext cx="4179543" cy="3365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600" dirty="0">
                <a:solidFill>
                  <a:srgbClr val="898989"/>
                </a:solidFill>
                <a:latin typeface="Helvetica" charset="0"/>
              </a:rPr>
              <a:t>Kramer et al.</a:t>
            </a:r>
            <a:endParaRPr lang="en-US" sz="1800" dirty="0">
              <a:solidFill>
                <a:srgbClr val="898989"/>
              </a:solidFill>
              <a:latin typeface="Times" charset="0"/>
            </a:endParaRP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6906134" y="1734838"/>
            <a:ext cx="2209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>
                <a:solidFill>
                  <a:srgbClr val="898989"/>
                </a:solidFill>
              </a:rPr>
              <a:t>PSR J0737</a:t>
            </a:r>
            <a:r>
              <a:rPr lang="en-US" sz="2000" dirty="0">
                <a:solidFill>
                  <a:srgbClr val="898989"/>
                </a:solidFill>
                <a:sym typeface="Symbol" pitchFamily="18" charset="2"/>
              </a:rPr>
              <a:t>3039</a:t>
            </a:r>
            <a:endParaRPr lang="en-US" dirty="0">
              <a:solidFill>
                <a:srgbClr val="898989"/>
              </a:solidFill>
            </a:endParaRPr>
          </a:p>
        </p:txBody>
      </p:sp>
      <p:pic>
        <p:nvPicPr>
          <p:cNvPr id="80905" name="Picture 9" descr="grav_waves.jpg                                                 001A1C09Macintosh HD                   BE173C5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60917" y="2051824"/>
            <a:ext cx="1862138" cy="23622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264648" y="1384071"/>
            <a:ext cx="4019153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90500" indent="-190500" algn="ctr">
              <a:lnSpc>
                <a:spcPct val="90000"/>
              </a:lnSpc>
              <a:buFontTx/>
              <a:buNone/>
            </a:pPr>
            <a:r>
              <a:rPr lang="en-US" sz="2400" dirty="0" err="1" smtClean="0">
                <a:solidFill>
                  <a:schemeClr val="tx2"/>
                </a:solidFill>
              </a:rPr>
              <a:t>G</a:t>
            </a:r>
            <a:r>
              <a:rPr lang="en-US" sz="2400" baseline="-25000" dirty="0" err="1" smtClean="0">
                <a:solidFill>
                  <a:schemeClr val="tx2"/>
                </a:solidFill>
                <a:latin typeface="Symbol" pitchFamily="18" charset="2"/>
              </a:rPr>
              <a:t>mn</a:t>
            </a:r>
            <a:r>
              <a:rPr lang="en-US" sz="2400" dirty="0" smtClean="0">
                <a:solidFill>
                  <a:schemeClr val="tx2"/>
                </a:solidFill>
              </a:rPr>
              <a:t> + </a:t>
            </a:r>
            <a:r>
              <a:rPr lang="en-US" sz="2400" dirty="0" err="1" smtClean="0">
                <a:solidFill>
                  <a:schemeClr val="tx2"/>
                </a:solidFill>
                <a:latin typeface="Symbol" pitchFamily="18" charset="2"/>
              </a:rPr>
              <a:t>L</a:t>
            </a:r>
            <a:r>
              <a:rPr lang="en-US" sz="2400" i="1" dirty="0" err="1" smtClean="0">
                <a:solidFill>
                  <a:schemeClr val="tx2"/>
                </a:solidFill>
              </a:rPr>
              <a:t>g</a:t>
            </a:r>
            <a:r>
              <a:rPr lang="en-US" sz="2400" baseline="-25000" dirty="0" err="1" smtClean="0">
                <a:solidFill>
                  <a:schemeClr val="tx2"/>
                </a:solidFill>
                <a:latin typeface="Symbol" pitchFamily="18" charset="2"/>
              </a:rPr>
              <a:t>mn</a:t>
            </a:r>
            <a:r>
              <a:rPr lang="en-US" sz="2400" dirty="0" smtClean="0">
                <a:solidFill>
                  <a:schemeClr val="tx2"/>
                </a:solidFill>
              </a:rPr>
              <a:t> = 8</a:t>
            </a:r>
            <a:r>
              <a:rPr lang="en-US" sz="2400" dirty="0" smtClean="0">
                <a:solidFill>
                  <a:schemeClr val="tx2"/>
                </a:solidFill>
                <a:latin typeface="Symbol" pitchFamily="18" charset="2"/>
              </a:rPr>
              <a:t>p</a:t>
            </a:r>
            <a:r>
              <a:rPr lang="en-US" sz="2400" i="1" dirty="0" smtClean="0">
                <a:solidFill>
                  <a:schemeClr val="tx2"/>
                </a:solidFill>
              </a:rPr>
              <a:t>G</a:t>
            </a:r>
            <a:r>
              <a:rPr lang="en-US" sz="2400" dirty="0" smtClean="0">
                <a:solidFill>
                  <a:schemeClr val="tx2"/>
                </a:solidFill>
              </a:rPr>
              <a:t>T</a:t>
            </a:r>
            <a:r>
              <a:rPr lang="en-US" sz="2400" baseline="-25000" dirty="0" smtClean="0">
                <a:solidFill>
                  <a:schemeClr val="tx2"/>
                </a:solidFill>
                <a:latin typeface="Symbol" pitchFamily="18" charset="2"/>
              </a:rPr>
              <a:t>mn</a:t>
            </a:r>
            <a:r>
              <a:rPr lang="en-US" sz="2400" dirty="0" smtClean="0">
                <a:solidFill>
                  <a:schemeClr val="tx2"/>
                </a:solidFill>
              </a:rPr>
              <a:t>/</a:t>
            </a:r>
            <a:r>
              <a:rPr lang="en-US" sz="2400" i="1" dirty="0" smtClean="0">
                <a:solidFill>
                  <a:schemeClr val="tx2"/>
                </a:solidFill>
              </a:rPr>
              <a:t>c</a:t>
            </a:r>
            <a:r>
              <a:rPr lang="en-US" sz="2400" baseline="30000" dirty="0" smtClean="0">
                <a:solidFill>
                  <a:schemeClr val="tx2"/>
                </a:solidFill>
              </a:rPr>
              <a:t>4</a:t>
            </a:r>
            <a:endParaRPr lang="en-US" sz="2400" baseline="30000" dirty="0">
              <a:solidFill>
                <a:schemeClr val="tx2"/>
              </a:solidFill>
            </a:endParaRPr>
          </a:p>
        </p:txBody>
      </p:sp>
      <p:pic>
        <p:nvPicPr>
          <p:cNvPr id="11" name="PulsarBinary.mpg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6605" y="2014148"/>
            <a:ext cx="2346229" cy="1715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4033"/>
            <a:ext cx="7620000" cy="121148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SKA: Gravitational Wave Detector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4495800"/>
            <a:ext cx="4495800" cy="1828800"/>
          </a:xfrm>
        </p:spPr>
        <p:txBody>
          <a:bodyPr>
            <a:normAutofit fontScale="92500" lnSpcReduction="10000"/>
          </a:bodyPr>
          <a:lstStyle/>
          <a:p>
            <a:pPr marL="193675" indent="-193675">
              <a:lnSpc>
                <a:spcPct val="90000"/>
              </a:lnSpc>
              <a:buFontTx/>
              <a:buNone/>
            </a:pPr>
            <a:r>
              <a:rPr lang="en-US" sz="2400" dirty="0"/>
              <a:t>Test masses on lever arm</a:t>
            </a:r>
          </a:p>
          <a:p>
            <a:pPr marL="193675" indent="-193675">
              <a:lnSpc>
                <a:spcPct val="90000"/>
              </a:lnSpc>
              <a:spcBef>
                <a:spcPct val="10000"/>
              </a:spcBef>
            </a:pPr>
            <a:r>
              <a:rPr lang="en-US" sz="2400" dirty="0">
                <a:solidFill>
                  <a:schemeClr val="tx2"/>
                </a:solidFill>
              </a:rPr>
              <a:t>Pulsar Timing Array</a:t>
            </a:r>
            <a:r>
              <a:rPr lang="en-US" sz="2400" dirty="0"/>
              <a:t> =                        freely-falling </a:t>
            </a:r>
            <a:r>
              <a:rPr lang="en-US" sz="2400" b="1" dirty="0">
                <a:solidFill>
                  <a:schemeClr val="folHlink"/>
                </a:solidFill>
              </a:rPr>
              <a:t>millisecond</a:t>
            </a:r>
            <a:r>
              <a:rPr lang="en-US" sz="2400" dirty="0"/>
              <a:t> pulsars</a:t>
            </a:r>
          </a:p>
          <a:p>
            <a:pPr marL="193675" indent="-193675">
              <a:lnSpc>
                <a:spcPct val="90000"/>
              </a:lnSpc>
              <a:spcBef>
                <a:spcPct val="10000"/>
              </a:spcBef>
            </a:pPr>
            <a:r>
              <a:rPr lang="en-US" sz="2400" dirty="0"/>
              <a:t>LIGO = suspended mirrors</a:t>
            </a:r>
          </a:p>
          <a:p>
            <a:pPr marL="193675" indent="-193675">
              <a:lnSpc>
                <a:spcPct val="90000"/>
              </a:lnSpc>
              <a:spcBef>
                <a:spcPct val="10000"/>
              </a:spcBef>
            </a:pPr>
            <a:r>
              <a:rPr lang="en-US" sz="2400" dirty="0"/>
              <a:t>LISA = freely-falling masses in spacecraft</a:t>
            </a:r>
          </a:p>
        </p:txBody>
      </p:sp>
      <p:pic>
        <p:nvPicPr>
          <p:cNvPr id="12" name="PulsarTimingArray_GW.mpg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3249" y="1383597"/>
            <a:ext cx="4064000" cy="2971800"/>
          </a:xfrm>
          <a:prstGeom prst="rect">
            <a:avLst/>
          </a:prstGeom>
        </p:spPr>
      </p:pic>
      <p:pic>
        <p:nvPicPr>
          <p:cNvPr id="5" name="Picture 4" descr="Screen shot 2011-07-03 at 5.28.23 PM.png"/>
          <p:cNvPicPr>
            <a:picLocks noChangeAspect="1"/>
          </p:cNvPicPr>
          <p:nvPr/>
        </p:nvPicPr>
        <p:blipFill>
          <a:blip r:embed="rId4"/>
          <a:srcRect l="24670" t="35092" r="34491" b="19456"/>
          <a:stretch>
            <a:fillRect/>
          </a:stretch>
        </p:blipFill>
        <p:spPr>
          <a:xfrm>
            <a:off x="4672678" y="1639570"/>
            <a:ext cx="4414454" cy="307065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7450" y="3061168"/>
            <a:ext cx="1232153" cy="206723"/>
          </a:xfrm>
          <a:prstGeom prst="roundRect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255548" y="3705624"/>
            <a:ext cx="1440652" cy="236932"/>
          </a:xfrm>
          <a:prstGeom prst="roundRect">
            <a:avLst/>
          </a:prstGeom>
          <a:noFill/>
          <a:ln w="19050" cap="flat" cmpd="sng" algn="ctr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67458" y="4795513"/>
            <a:ext cx="42556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98989"/>
                </a:solidFill>
              </a:rPr>
              <a:t>Pulsar timing arrays starting to provide results from ensemble of pulsars</a:t>
            </a:r>
          </a:p>
          <a:p>
            <a:pPr marL="169863" indent="-169863">
              <a:buFont typeface="Arial"/>
              <a:buChar char="•"/>
            </a:pPr>
            <a:r>
              <a:rPr lang="en-US" dirty="0" smtClean="0">
                <a:solidFill>
                  <a:srgbClr val="898989"/>
                </a:solidFill>
              </a:rPr>
              <a:t>EPTA (van </a:t>
            </a:r>
            <a:r>
              <a:rPr lang="en-US" dirty="0" err="1" smtClean="0">
                <a:solidFill>
                  <a:srgbClr val="898989"/>
                </a:solidFill>
              </a:rPr>
              <a:t>Haastern</a:t>
            </a:r>
            <a:r>
              <a:rPr lang="en-US" dirty="0" smtClean="0">
                <a:solidFill>
                  <a:srgbClr val="898989"/>
                </a:solidFill>
              </a:rPr>
              <a:t> et al., </a:t>
            </a:r>
            <a:r>
              <a:rPr lang="en-US" i="1" dirty="0" smtClean="0">
                <a:solidFill>
                  <a:schemeClr val="tx2"/>
                </a:solidFill>
              </a:rPr>
              <a:t>above</a:t>
            </a:r>
            <a:r>
              <a:rPr lang="en-US" dirty="0" smtClean="0">
                <a:solidFill>
                  <a:srgbClr val="898989"/>
                </a:solidFill>
              </a:rPr>
              <a:t>)</a:t>
            </a:r>
          </a:p>
          <a:p>
            <a:pPr marL="169863" indent="-169863">
              <a:buFont typeface="Arial"/>
              <a:buChar char="•"/>
            </a:pPr>
            <a:r>
              <a:rPr lang="en-US" dirty="0" smtClean="0">
                <a:solidFill>
                  <a:srgbClr val="898989"/>
                </a:solidFill>
              </a:rPr>
              <a:t>PPTA (Yardley et al.)</a:t>
            </a:r>
          </a:p>
          <a:p>
            <a:pPr marL="169863" indent="-169863">
              <a:buFont typeface="Arial"/>
              <a:buChar char="•"/>
            </a:pPr>
            <a:r>
              <a:rPr lang="en-US" i="1" dirty="0" err="1" smtClean="0">
                <a:solidFill>
                  <a:srgbClr val="898989"/>
                </a:solidFill>
              </a:rPr>
              <a:t>NANOGrav</a:t>
            </a:r>
            <a:r>
              <a:rPr lang="en-US" i="1" dirty="0" smtClean="0">
                <a:solidFill>
                  <a:srgbClr val="898989"/>
                </a:solidFill>
              </a:rPr>
              <a:t> (Demorest et al.)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78475" y="6386335"/>
            <a:ext cx="1795203" cy="2192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117476" y="6676"/>
            <a:ext cx="6790208" cy="117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5613"/>
            <a:r>
              <a:rPr lang="en-AU" sz="4400" dirty="0" smtClean="0">
                <a:solidFill>
                  <a:schemeClr val="bg1"/>
                </a:solidFill>
                <a:latin typeface="Helvetica" charset="0"/>
                <a:ea typeface="ＭＳ Ｐゴシック" pitchFamily="-65" charset="-128"/>
              </a:rPr>
              <a:t>Origin &amp; Evolution of Cosmic Magnetic</a:t>
            </a:r>
            <a:endParaRPr lang="en-US" sz="4400" dirty="0">
              <a:solidFill>
                <a:schemeClr val="bg1"/>
              </a:solidFill>
              <a:latin typeface="Helvetica" charset="0"/>
              <a:ea typeface="ＭＳ Ｐゴシック" pitchFamily="-65" charset="-128"/>
            </a:endParaRPr>
          </a:p>
        </p:txBody>
      </p:sp>
      <p:sp useBgFill="1">
        <p:nvSpPr>
          <p:cNvPr id="24" name="Rectangle 23"/>
          <p:cNvSpPr/>
          <p:nvPr/>
        </p:nvSpPr>
        <p:spPr>
          <a:xfrm>
            <a:off x="5257800" y="5224463"/>
            <a:ext cx="320675" cy="322262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5613"/>
            <a:endParaRPr lang="en-US" sz="1800">
              <a:solidFill>
                <a:schemeClr val="tx1"/>
              </a:solidFill>
              <a:latin typeface="Times New Roman" pitchFamily="18" charset="0"/>
              <a:ea typeface="ＭＳ Ｐゴシック" pitchFamily="-65" charset="-128"/>
            </a:endParaRPr>
          </a:p>
        </p:txBody>
      </p:sp>
      <p:sp>
        <p:nvSpPr>
          <p:cNvPr id="14" name="Text Box 41"/>
          <p:cNvSpPr txBox="1">
            <a:spLocks noChangeArrowheads="1"/>
          </p:cNvSpPr>
          <p:nvPr/>
        </p:nvSpPr>
        <p:spPr bwMode="auto">
          <a:xfrm>
            <a:off x="117475" y="1476658"/>
            <a:ext cx="8874125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90500" indent="-190500" defTabSz="455613">
              <a:buClr>
                <a:srgbClr val="898989"/>
              </a:buClr>
              <a:buFont typeface="Times" charset="0"/>
              <a:buChar char="•"/>
            </a:pPr>
            <a:r>
              <a:rPr lang="en-US" sz="2400" dirty="0" smtClean="0">
                <a:solidFill>
                  <a:srgbClr val="898989"/>
                </a:solidFill>
                <a:ea typeface="ＭＳ Ｐゴシック" pitchFamily="-65" charset="-128"/>
              </a:rPr>
              <a:t>Magnetic fields are fundamental, but poorly constrained</a:t>
            </a:r>
          </a:p>
          <a:p>
            <a:pPr marL="647700" lvl="1" indent="-190500" defTabSz="455613">
              <a:buClr>
                <a:srgbClr val="898989"/>
              </a:buClr>
              <a:buFont typeface="Times" charset="0"/>
              <a:buChar char="–"/>
            </a:pPr>
            <a:r>
              <a:rPr lang="en-US" sz="2000" dirty="0" smtClean="0">
                <a:solidFill>
                  <a:srgbClr val="898989"/>
                </a:solidFill>
                <a:ea typeface="ＭＳ Ｐゴシック" pitchFamily="-65" charset="-128"/>
              </a:rPr>
              <a:t>Affects galaxy, cluster evolution?</a:t>
            </a:r>
          </a:p>
          <a:p>
            <a:pPr marL="647700" lvl="1" indent="-190500" defTabSz="455613">
              <a:buClr>
                <a:srgbClr val="898989"/>
              </a:buClr>
              <a:buFont typeface="Times" charset="0"/>
              <a:buChar char="–"/>
            </a:pPr>
            <a:r>
              <a:rPr lang="en-US" sz="2000" dirty="0" smtClean="0">
                <a:solidFill>
                  <a:srgbClr val="898989"/>
                </a:solidFill>
                <a:ea typeface="ＭＳ Ｐゴシック" pitchFamily="-65" charset="-128"/>
              </a:rPr>
              <a:t>Affects propagation of cosmic </a:t>
            </a:r>
            <a:r>
              <a:rPr lang="en-US" sz="2000" dirty="0">
                <a:solidFill>
                  <a:srgbClr val="898989"/>
                </a:solidFill>
                <a:ea typeface="ＭＳ Ｐゴシック" pitchFamily="-65" charset="-128"/>
              </a:rPr>
              <a:t>rays</a:t>
            </a:r>
            <a:r>
              <a:rPr lang="en-US" sz="2000" dirty="0" smtClean="0">
                <a:solidFill>
                  <a:srgbClr val="898989"/>
                </a:solidFill>
                <a:ea typeface="ＭＳ Ｐゴシック" pitchFamily="-65" charset="-128"/>
              </a:rPr>
              <a:t> in ISM and IGM</a:t>
            </a:r>
          </a:p>
          <a:p>
            <a:pPr marL="190500" indent="-190500" defTabSz="455613">
              <a:buClr>
                <a:srgbClr val="898989"/>
              </a:buClr>
              <a:buFont typeface="Times" charset="0"/>
              <a:buChar char="•"/>
            </a:pPr>
            <a:r>
              <a:rPr lang="en-US" sz="2400" dirty="0" smtClean="0">
                <a:solidFill>
                  <a:srgbClr val="898989"/>
                </a:solidFill>
                <a:ea typeface="ＭＳ Ｐゴシック" pitchFamily="-65" charset="-128"/>
              </a:rPr>
              <a:t>All-sky rotation measure surveys provide </a:t>
            </a:r>
            <a:r>
              <a:rPr lang="en-US" sz="2400" b="1" dirty="0" smtClean="0">
                <a:solidFill>
                  <a:srgbClr val="898989"/>
                </a:solidFill>
                <a:ea typeface="ＭＳ Ｐゴシック" pitchFamily="-65" charset="-128"/>
              </a:rPr>
              <a:t>B</a:t>
            </a:r>
            <a:r>
              <a:rPr lang="en-US" sz="2400" dirty="0" smtClean="0">
                <a:solidFill>
                  <a:srgbClr val="898989"/>
                </a:solidFill>
                <a:ea typeface="ＭＳ Ｐゴシック" pitchFamily="-65" charset="-128"/>
              </a:rPr>
              <a:t> fields along lines of sight</a:t>
            </a:r>
          </a:p>
          <a:p>
            <a:pPr marL="190500" indent="-190500" defTabSz="455613">
              <a:buClr>
                <a:srgbClr val="898989"/>
              </a:buClr>
              <a:buFont typeface="Times" charset="0"/>
              <a:buChar char="•"/>
            </a:pPr>
            <a:r>
              <a:rPr lang="en-US" sz="2400" dirty="0" smtClean="0">
                <a:solidFill>
                  <a:srgbClr val="898989"/>
                </a:solidFill>
                <a:ea typeface="ＭＳ Ｐゴシック" pitchFamily="-65" charset="-128"/>
              </a:rPr>
              <a:t>Continuum in I, Q, and U!</a:t>
            </a: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>
            <a:alphaModFix/>
            <a:lum bright="15000" contrast="2000"/>
          </a:blip>
          <a:srcRect t="8926" b="7817"/>
          <a:stretch>
            <a:fillRect/>
          </a:stretch>
        </p:blipFill>
        <p:spPr bwMode="auto">
          <a:xfrm>
            <a:off x="0" y="3810482"/>
            <a:ext cx="6007100" cy="30470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4"/>
          <a:srcRect l="908" r="58105"/>
          <a:stretch>
            <a:fillRect/>
          </a:stretch>
        </p:blipFill>
        <p:spPr bwMode="auto">
          <a:xfrm>
            <a:off x="6273800" y="3810482"/>
            <a:ext cx="2565400" cy="29713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78475" y="6386335"/>
            <a:ext cx="1795203" cy="2192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117476" y="6676"/>
            <a:ext cx="6790208" cy="117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5613"/>
            <a:r>
              <a:rPr lang="en-AU" sz="4400" dirty="0" smtClean="0">
                <a:solidFill>
                  <a:schemeClr val="bg1"/>
                </a:solidFill>
                <a:latin typeface="Helvetica" charset="0"/>
                <a:ea typeface="ＭＳ Ｐゴシック" pitchFamily="-65" charset="-128"/>
              </a:rPr>
              <a:t>Origin &amp; Evolution of Cosmic Magnetic</a:t>
            </a:r>
            <a:endParaRPr lang="en-US" sz="4400" dirty="0">
              <a:solidFill>
                <a:schemeClr val="bg1"/>
              </a:solidFill>
              <a:latin typeface="Helvetica" charset="0"/>
              <a:ea typeface="ＭＳ Ｐゴシック" pitchFamily="-65" charset="-128"/>
            </a:endParaRPr>
          </a:p>
        </p:txBody>
      </p:sp>
      <p:sp useBgFill="1">
        <p:nvSpPr>
          <p:cNvPr id="24" name="Rectangle 23"/>
          <p:cNvSpPr/>
          <p:nvPr/>
        </p:nvSpPr>
        <p:spPr>
          <a:xfrm>
            <a:off x="5257800" y="5224463"/>
            <a:ext cx="320675" cy="322262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5613"/>
            <a:endParaRPr lang="en-US" sz="1800">
              <a:solidFill>
                <a:schemeClr val="tx1"/>
              </a:solidFill>
              <a:latin typeface="Times New Roman" pitchFamily="18" charset="0"/>
              <a:ea typeface="ＭＳ Ｐゴシック" pitchFamily="-65" charset="-128"/>
            </a:endParaRPr>
          </a:p>
        </p:txBody>
      </p:sp>
      <p:sp>
        <p:nvSpPr>
          <p:cNvPr id="14" name="Text Box 41"/>
          <p:cNvSpPr txBox="1">
            <a:spLocks noChangeArrowheads="1"/>
          </p:cNvSpPr>
          <p:nvPr/>
        </p:nvSpPr>
        <p:spPr bwMode="auto">
          <a:xfrm>
            <a:off x="117475" y="1476658"/>
            <a:ext cx="887412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90500" indent="-190500" defTabSz="455613">
              <a:buClr>
                <a:srgbClr val="898989"/>
              </a:buClr>
              <a:buFont typeface="Times" charset="0"/>
              <a:buChar char="•"/>
            </a:pPr>
            <a:r>
              <a:rPr lang="en-US" sz="2400" dirty="0" smtClean="0">
                <a:solidFill>
                  <a:srgbClr val="898989"/>
                </a:solidFill>
                <a:ea typeface="ＭＳ Ｐゴシック" pitchFamily="-65" charset="-128"/>
              </a:rPr>
              <a:t>Magnetic fields are fundamental, but poorly constrained</a:t>
            </a:r>
          </a:p>
          <a:p>
            <a:pPr marL="647700" lvl="1" indent="-190500" defTabSz="455613">
              <a:buClr>
                <a:srgbClr val="898989"/>
              </a:buClr>
              <a:buFont typeface="Times" charset="0"/>
              <a:buChar char="–"/>
            </a:pPr>
            <a:r>
              <a:rPr lang="en-US" sz="2000" dirty="0" smtClean="0">
                <a:solidFill>
                  <a:srgbClr val="898989"/>
                </a:solidFill>
                <a:ea typeface="ＭＳ Ｐゴシック" pitchFamily="-65" charset="-128"/>
              </a:rPr>
              <a:t>Affects galaxy, cluster evolution?</a:t>
            </a:r>
          </a:p>
          <a:p>
            <a:pPr marL="647700" lvl="1" indent="-190500" defTabSz="455613">
              <a:buClr>
                <a:srgbClr val="898989"/>
              </a:buClr>
              <a:buFont typeface="Times" charset="0"/>
              <a:buChar char="–"/>
            </a:pPr>
            <a:r>
              <a:rPr lang="en-US" sz="2000" dirty="0" smtClean="0">
                <a:solidFill>
                  <a:srgbClr val="898989"/>
                </a:solidFill>
                <a:ea typeface="ＭＳ Ｐゴシック" pitchFamily="-65" charset="-128"/>
              </a:rPr>
              <a:t>Affects propagation of cosmic </a:t>
            </a:r>
            <a:r>
              <a:rPr lang="en-US" sz="2000" dirty="0">
                <a:solidFill>
                  <a:srgbClr val="898989"/>
                </a:solidFill>
                <a:ea typeface="ＭＳ Ｐゴシック" pitchFamily="-65" charset="-128"/>
              </a:rPr>
              <a:t>rays</a:t>
            </a:r>
            <a:r>
              <a:rPr lang="en-US" sz="2000" dirty="0" smtClean="0">
                <a:solidFill>
                  <a:srgbClr val="898989"/>
                </a:solidFill>
                <a:ea typeface="ＭＳ Ｐゴシック" pitchFamily="-65" charset="-128"/>
              </a:rPr>
              <a:t> in ISM and IGM</a:t>
            </a:r>
          </a:p>
          <a:p>
            <a:pPr marL="190500" indent="-190500" defTabSz="455613">
              <a:buClr>
                <a:srgbClr val="898989"/>
              </a:buClr>
              <a:buFont typeface="Times" charset="0"/>
              <a:buChar char="•"/>
            </a:pPr>
            <a:r>
              <a:rPr lang="en-US" sz="2400" dirty="0" smtClean="0">
                <a:solidFill>
                  <a:srgbClr val="898989"/>
                </a:solidFill>
                <a:ea typeface="ＭＳ Ｐゴシック" pitchFamily="-65" charset="-128"/>
              </a:rPr>
              <a:t>All-sky rotation measure surveys provide </a:t>
            </a:r>
            <a:r>
              <a:rPr lang="en-US" sz="2400" b="1" dirty="0" smtClean="0">
                <a:solidFill>
                  <a:srgbClr val="898989"/>
                </a:solidFill>
                <a:ea typeface="ＭＳ Ｐゴシック" pitchFamily="-65" charset="-128"/>
              </a:rPr>
              <a:t>B</a:t>
            </a:r>
            <a:r>
              <a:rPr lang="en-US" sz="2400" dirty="0" smtClean="0">
                <a:solidFill>
                  <a:srgbClr val="898989"/>
                </a:solidFill>
                <a:ea typeface="ＭＳ Ｐゴシック" pitchFamily="-65" charset="-128"/>
              </a:rPr>
              <a:t> fields along lines of sight</a:t>
            </a:r>
          </a:p>
        </p:txBody>
      </p:sp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3"/>
          <a:srcRect l="908" r="58105"/>
          <a:stretch>
            <a:fillRect/>
          </a:stretch>
        </p:blipFill>
        <p:spPr bwMode="auto">
          <a:xfrm>
            <a:off x="6273800" y="3810482"/>
            <a:ext cx="2565400" cy="29713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10352" r="7143" b="3179"/>
          <a:stretch>
            <a:fillRect/>
          </a:stretch>
        </p:blipFill>
        <p:spPr>
          <a:xfrm>
            <a:off x="161132" y="3712914"/>
            <a:ext cx="5474212" cy="30538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192" y="6074572"/>
            <a:ext cx="1040790" cy="523220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/>
            <a:r>
              <a:rPr lang="en-US" sz="1400" dirty="0" smtClean="0">
                <a:solidFill>
                  <a:srgbClr val="898989"/>
                </a:solidFill>
              </a:rPr>
              <a:t>(</a:t>
            </a:r>
            <a:r>
              <a:rPr lang="en-US" sz="1400" dirty="0" err="1" smtClean="0">
                <a:solidFill>
                  <a:srgbClr val="898989"/>
                </a:solidFill>
              </a:rPr>
              <a:t>Oppermann</a:t>
            </a:r>
            <a:r>
              <a:rPr lang="en-US" sz="1400" dirty="0" smtClean="0">
                <a:solidFill>
                  <a:srgbClr val="898989"/>
                </a:solidFill>
              </a:rPr>
              <a:t> et al. 2011)</a:t>
            </a:r>
            <a:endParaRPr lang="en-US" sz="14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44" y="40960"/>
            <a:ext cx="648692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Magnetic Fields and Cosmic 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46" y="1486476"/>
            <a:ext cx="4414298" cy="5185532"/>
          </a:xfrm>
        </p:spPr>
        <p:txBody>
          <a:bodyPr>
            <a:normAutofit fontScale="77500" lnSpcReduction="20000"/>
          </a:bodyPr>
          <a:lstStyle/>
          <a:p>
            <a:pPr marL="169863" indent="-169863">
              <a:spcBef>
                <a:spcPts val="1200"/>
              </a:spcBef>
            </a:pPr>
            <a:r>
              <a:rPr lang="en-US" dirty="0" smtClean="0"/>
              <a:t>Are ultra-high energy cosmic rays (</a:t>
            </a:r>
            <a:r>
              <a:rPr lang="en-US" dirty="0" err="1" smtClean="0"/>
              <a:t>UHECRs</a:t>
            </a:r>
            <a:r>
              <a:rPr lang="en-US" dirty="0" smtClean="0"/>
              <a:t>) produced in nearby AGN?</a:t>
            </a:r>
          </a:p>
          <a:p>
            <a:pPr marL="168275" indent="-168275">
              <a:spcBef>
                <a:spcPts val="1200"/>
              </a:spcBef>
            </a:pPr>
            <a:r>
              <a:rPr lang="en-US" dirty="0" smtClean="0"/>
              <a:t>Galactic magnetic field influences cosmic ray propagation</a:t>
            </a:r>
          </a:p>
          <a:p>
            <a:pPr marL="284163" indent="-284163">
              <a:spcBef>
                <a:spcPts val="1200"/>
              </a:spcBef>
              <a:buClr>
                <a:schemeClr val="accent2"/>
              </a:buClr>
              <a:buFont typeface="Wingdings" charset="2"/>
              <a:buChar char="Ø"/>
            </a:pPr>
            <a:r>
              <a:rPr lang="en-US" dirty="0" smtClean="0"/>
              <a:t>Different models of Galactic field imply different arrival directions</a:t>
            </a:r>
          </a:p>
          <a:p>
            <a:pPr marL="568325" lvl="1" indent="-222250"/>
            <a:r>
              <a:rPr lang="en-US" dirty="0" err="1" smtClean="0"/>
              <a:t>Axi</a:t>
            </a:r>
            <a:r>
              <a:rPr lang="en-US" dirty="0" smtClean="0"/>
              <a:t>-symmetric vs. bi-symmetric?</a:t>
            </a:r>
          </a:p>
          <a:p>
            <a:pPr marL="568325" lvl="1" indent="-222250"/>
            <a:r>
              <a:rPr lang="en-US" dirty="0" smtClean="0"/>
              <a:t>Field directions above and below the Galactic plane</a:t>
            </a:r>
          </a:p>
          <a:p>
            <a:pPr marL="568325" lvl="1" indent="-222250"/>
            <a:r>
              <a:rPr lang="en-US" dirty="0" smtClean="0"/>
              <a:t>Effect of turbulence?</a:t>
            </a:r>
          </a:p>
          <a:p>
            <a:pPr marL="568325" lvl="1" indent="-222250"/>
            <a:r>
              <a:rPr lang="en-US" dirty="0" smtClean="0"/>
              <a:t>…?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1200"/>
          <a:stretch>
            <a:fillRect/>
          </a:stretch>
        </p:blipFill>
        <p:spPr>
          <a:xfrm>
            <a:off x="4485344" y="1871782"/>
            <a:ext cx="4680231" cy="350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2070" y="5493189"/>
            <a:ext cx="2217681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898989"/>
                </a:solidFill>
              </a:rPr>
              <a:t>Takami</a:t>
            </a:r>
            <a:r>
              <a:rPr lang="en-US" sz="1400" dirty="0" smtClean="0">
                <a:solidFill>
                  <a:srgbClr val="898989"/>
                </a:solidFill>
              </a:rPr>
              <a:t>, arXiv:1104.0278</a:t>
            </a:r>
            <a:endParaRPr lang="en-US" sz="14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44" y="48053"/>
            <a:ext cx="6486926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Cosmology and Gravity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883" y="2084617"/>
            <a:ext cx="4449205" cy="4473664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 smtClean="0"/>
              <a:t>Origin and Fate of the Universe</a:t>
            </a:r>
          </a:p>
          <a:p>
            <a:pPr marL="227013" indent="-227013"/>
            <a:r>
              <a:rPr lang="en-US" dirty="0" smtClean="0"/>
              <a:t>Era of “precision cosmology”</a:t>
            </a:r>
          </a:p>
          <a:p>
            <a:pPr lvl="1">
              <a:buNone/>
            </a:pPr>
            <a:r>
              <a:rPr lang="en-US" dirty="0" smtClean="0"/>
              <a:t>… or precision ignorance</a:t>
            </a:r>
            <a:endParaRPr lang="en-US" sz="2000" dirty="0" smtClean="0"/>
          </a:p>
          <a:p>
            <a:pPr marL="227013" indent="-227013"/>
            <a:r>
              <a:rPr lang="en-US" dirty="0" smtClean="0"/>
              <a:t>Need to sample a substantial volume of the Universe</a:t>
            </a:r>
          </a:p>
          <a:p>
            <a:pPr marL="174625" indent="-174625"/>
            <a:r>
              <a:rPr lang="en-US" dirty="0" smtClean="0"/>
              <a:t>Volume ~ D</a:t>
            </a:r>
            <a:r>
              <a:rPr lang="en-US" baseline="30000" dirty="0" smtClean="0"/>
              <a:t>2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D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</a:p>
          <a:p>
            <a:pPr marL="633413" lvl="1" indent="-233363"/>
            <a:r>
              <a:rPr lang="en-US" dirty="0" smtClean="0">
                <a:cs typeface="Symbol" charset="2"/>
              </a:rPr>
              <a:t>D – distance;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dirty="0" smtClean="0">
                <a:cs typeface="Symbol" charset="2"/>
              </a:rPr>
              <a:t> – solid angle</a:t>
            </a:r>
            <a:endParaRPr lang="en-US" sz="1762" dirty="0" smtClean="0">
              <a:cs typeface="Symbol" charset="2"/>
            </a:endParaRPr>
          </a:p>
          <a:p>
            <a:pPr marL="633413" lvl="1" indent="-233363"/>
            <a:r>
              <a:rPr lang="en-US" dirty="0" smtClean="0">
                <a:cs typeface="Symbol" charset="2"/>
              </a:rPr>
              <a:t>Surveying to larger D is difficult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cs typeface="Symbol" charset="2"/>
              </a:rPr>
              <a:t> need larger telescopes</a:t>
            </a:r>
          </a:p>
          <a:p>
            <a:pPr marL="1033463" lvl="2" indent="-233363">
              <a:buNone/>
            </a:pPr>
            <a:r>
              <a:rPr lang="en-US" dirty="0" smtClean="0">
                <a:cs typeface="Symbol" charset="2"/>
              </a:rPr>
              <a:t>“square </a:t>
            </a:r>
            <a:r>
              <a:rPr lang="en-US" dirty="0" err="1" smtClean="0">
                <a:cs typeface="Symbol" charset="2"/>
              </a:rPr>
              <a:t>kilometre</a:t>
            </a:r>
            <a:r>
              <a:rPr lang="en-US" dirty="0" smtClean="0">
                <a:cs typeface="Symbol" charset="2"/>
              </a:rPr>
              <a:t>” of SKA</a:t>
            </a:r>
            <a:endParaRPr lang="en-US" sz="1762" dirty="0" smtClean="0">
              <a:cs typeface="Symbol" charset="2"/>
            </a:endParaRPr>
          </a:p>
          <a:p>
            <a:pPr marL="633413" lvl="1" indent="-233363"/>
            <a:r>
              <a:rPr lang="en-US" dirty="0" smtClean="0">
                <a:cs typeface="Symbol" charset="2"/>
              </a:rPr>
              <a:t>Surveying larger sky areas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dirty="0" smtClean="0">
                <a:cs typeface="Symbol" charset="2"/>
              </a:rPr>
              <a:t> “just” requires more observing time</a:t>
            </a:r>
          </a:p>
        </p:txBody>
      </p:sp>
      <p:pic>
        <p:nvPicPr>
          <p:cNvPr id="5" name="Picture 8" descr="dark energy p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t="-1025" b="-1045"/>
          <a:stretch>
            <a:fillRect/>
          </a:stretch>
        </p:blipFill>
        <p:spPr bwMode="auto">
          <a:xfrm>
            <a:off x="4648200" y="2390088"/>
            <a:ext cx="4446682" cy="306362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48200" y="5434318"/>
            <a:ext cx="44466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>
                <a:solidFill>
                  <a:srgbClr val="898989"/>
                </a:solidFill>
              </a:rPr>
              <a:t>Composition of the Universe</a:t>
            </a:r>
            <a:endParaRPr lang="en-US" dirty="0">
              <a:solidFill>
                <a:srgbClr val="89898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26393" y="1402638"/>
            <a:ext cx="4175505" cy="48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indent="-190500" algn="ctr">
              <a:lnSpc>
                <a:spcPct val="90000"/>
              </a:lnSpc>
              <a:buFontTx/>
              <a:buNone/>
            </a:pPr>
            <a:r>
              <a:rPr lang="en-US" sz="2800" dirty="0" err="1" smtClean="0">
                <a:solidFill>
                  <a:schemeClr val="tx2"/>
                </a:solidFill>
              </a:rPr>
              <a:t>G</a:t>
            </a:r>
            <a:r>
              <a:rPr lang="en-US" sz="2800" baseline="-25000" dirty="0" err="1" smtClean="0">
                <a:solidFill>
                  <a:schemeClr val="tx2"/>
                </a:solidFill>
                <a:latin typeface="Symbol" pitchFamily="18" charset="2"/>
              </a:rPr>
              <a:t>mn</a:t>
            </a:r>
            <a:r>
              <a:rPr lang="en-US" sz="2800" dirty="0" smtClean="0">
                <a:solidFill>
                  <a:schemeClr val="tx2"/>
                </a:solidFill>
              </a:rPr>
              <a:t> + </a:t>
            </a:r>
            <a:r>
              <a:rPr lang="en-US" sz="2800" dirty="0" err="1" smtClean="0">
                <a:solidFill>
                  <a:schemeClr val="tx2"/>
                </a:solidFill>
                <a:latin typeface="Symbol" pitchFamily="18" charset="2"/>
              </a:rPr>
              <a:t>L</a:t>
            </a:r>
            <a:r>
              <a:rPr lang="en-US" sz="2800" i="1" dirty="0" err="1" smtClean="0">
                <a:solidFill>
                  <a:schemeClr val="tx2"/>
                </a:solidFill>
              </a:rPr>
              <a:t>g</a:t>
            </a:r>
            <a:r>
              <a:rPr lang="en-US" sz="2800" baseline="-25000" dirty="0" err="1" smtClean="0">
                <a:solidFill>
                  <a:schemeClr val="tx2"/>
                </a:solidFill>
                <a:latin typeface="Symbol" pitchFamily="18" charset="2"/>
              </a:rPr>
              <a:t>mn</a:t>
            </a:r>
            <a:r>
              <a:rPr lang="en-US" sz="2800" dirty="0" smtClean="0">
                <a:solidFill>
                  <a:schemeClr val="tx2"/>
                </a:solidFill>
              </a:rPr>
              <a:t> = 8</a:t>
            </a:r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p</a:t>
            </a:r>
            <a:r>
              <a:rPr lang="en-US" sz="2800" i="1" dirty="0" smtClean="0">
                <a:solidFill>
                  <a:schemeClr val="tx2"/>
                </a:solidFill>
              </a:rPr>
              <a:t>G</a:t>
            </a:r>
            <a:r>
              <a:rPr lang="en-US" sz="2800" dirty="0" smtClean="0">
                <a:solidFill>
                  <a:schemeClr val="tx2"/>
                </a:solidFill>
              </a:rPr>
              <a:t>T</a:t>
            </a:r>
            <a:r>
              <a:rPr lang="en-US" sz="2800" baseline="-25000" dirty="0" smtClean="0">
                <a:solidFill>
                  <a:schemeClr val="tx2"/>
                </a:solidFill>
                <a:latin typeface="Symbol" pitchFamily="18" charset="2"/>
              </a:rPr>
              <a:t>mn</a:t>
            </a:r>
            <a:r>
              <a:rPr lang="en-US" sz="2800" dirty="0" smtClean="0">
                <a:solidFill>
                  <a:schemeClr val="tx2"/>
                </a:solidFill>
              </a:rPr>
              <a:t>/</a:t>
            </a:r>
            <a:r>
              <a:rPr lang="en-US" sz="2800" i="1" dirty="0" smtClean="0">
                <a:solidFill>
                  <a:schemeClr val="tx2"/>
                </a:solidFill>
              </a:rPr>
              <a:t>c</a:t>
            </a:r>
            <a:r>
              <a:rPr lang="en-US" sz="2800" baseline="30000" dirty="0" smtClean="0">
                <a:solidFill>
                  <a:schemeClr val="tx2"/>
                </a:solidFill>
              </a:rPr>
              <a:t>4</a:t>
            </a:r>
            <a:endParaRPr lang="en-US" sz="2800" baseline="30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69" y="29099"/>
            <a:ext cx="6769101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Cosmology and Sky Surveys</a:t>
            </a:r>
            <a:endParaRPr lang="en-US" dirty="0"/>
          </a:p>
        </p:txBody>
      </p:sp>
      <p:pic>
        <p:nvPicPr>
          <p:cNvPr id="9" name="Content Placeholder 8" descr="SKADS-skies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052" t="9644" r="1666" b="9711"/>
          <a:stretch>
            <a:fillRect/>
          </a:stretch>
        </p:blipFill>
        <p:spPr>
          <a:xfrm>
            <a:off x="102969" y="1361376"/>
            <a:ext cx="4469031" cy="5320034"/>
          </a:xfrm>
          <a:solidFill>
            <a:schemeClr val="bg1">
              <a:alpha val="75000"/>
            </a:schemeClr>
          </a:solidFill>
        </p:spPr>
      </p:pic>
      <p:sp>
        <p:nvSpPr>
          <p:cNvPr id="5" name="Text Placeholder 4"/>
          <p:cNvSpPr>
            <a:spLocks noGrp="1"/>
          </p:cNvSpPr>
          <p:nvPr>
            <p:ph sz="half" idx="2"/>
          </p:nvPr>
        </p:nvSpPr>
        <p:spPr>
          <a:xfrm>
            <a:off x="4638278" y="1510911"/>
            <a:ext cx="4485878" cy="4789024"/>
          </a:xfrm>
          <a:solidFill>
            <a:schemeClr val="bg1">
              <a:alpha val="75000"/>
            </a:schemeClr>
          </a:solidFill>
        </p:spPr>
        <p:txBody>
          <a:bodyPr>
            <a:normAutofit fontScale="92500" lnSpcReduction="10000"/>
          </a:bodyPr>
          <a:lstStyle/>
          <a:p>
            <a:pPr marL="168275" indent="-168275"/>
            <a:r>
              <a:rPr lang="en-US" sz="2400" dirty="0" smtClean="0"/>
              <a:t>Image the sky, locating galaxies</a:t>
            </a:r>
          </a:p>
          <a:p>
            <a:pPr marL="457200" lvl="1" indent="-169863">
              <a:buNone/>
            </a:pPr>
            <a:r>
              <a:rPr lang="en-US" sz="2000" dirty="0" smtClean="0"/>
              <a:t>Analysis of locations compared with cosmological models to constrain parameters</a:t>
            </a:r>
            <a:endParaRPr lang="en-US" sz="1297" dirty="0" smtClean="0"/>
          </a:p>
          <a:p>
            <a:pPr marL="168275" indent="-168275">
              <a:spcBef>
                <a:spcPts val="1128"/>
              </a:spcBef>
            </a:pPr>
            <a:r>
              <a:rPr lang="en-US" sz="2400" dirty="0" smtClean="0"/>
              <a:t>Two broad classes of surveys</a:t>
            </a:r>
          </a:p>
          <a:p>
            <a:pPr marL="515938" lvl="1" indent="-228600"/>
            <a:r>
              <a:rPr lang="en-US" sz="2000" dirty="0" smtClean="0"/>
              <a:t>Continuum: e.g., NVSS, FIRST, </a:t>
            </a:r>
            <a:r>
              <a:rPr lang="en-US" sz="2000" i="1" dirty="0" smtClean="0"/>
              <a:t>ASKAP/EMU, WSRT/APERTIF/WODAN</a:t>
            </a:r>
          </a:p>
          <a:p>
            <a:pPr marL="515938" lvl="1" indent="-228600"/>
            <a:r>
              <a:rPr lang="en-US" sz="2000" dirty="0" smtClean="0"/>
              <a:t>Spectroscopic: SDSS, Arecibo ALFALFA, </a:t>
            </a:r>
            <a:r>
              <a:rPr lang="en-US" sz="2000" i="1" dirty="0" smtClean="0"/>
              <a:t>ASKAP/WALLABY,  SKA H </a:t>
            </a:r>
            <a:r>
              <a:rPr lang="en-US" sz="2000" i="1" cap="small" dirty="0" err="1" smtClean="0"/>
              <a:t>i</a:t>
            </a:r>
            <a:r>
              <a:rPr lang="en-US" sz="2000" i="1" dirty="0" smtClean="0"/>
              <a:t> survey</a:t>
            </a:r>
          </a:p>
          <a:p>
            <a:pPr marL="915988" lvl="2">
              <a:buNone/>
            </a:pPr>
            <a:r>
              <a:rPr lang="en-US" sz="1600" dirty="0" smtClean="0"/>
              <a:t>Spectroscopic surveys locate in </a:t>
            </a:r>
            <a:r>
              <a:rPr lang="en-US" sz="1600" b="1" dirty="0" smtClean="0">
                <a:solidFill>
                  <a:schemeClr val="tx2"/>
                </a:solidFill>
              </a:rPr>
              <a:t>3-D space!</a:t>
            </a:r>
            <a:r>
              <a:rPr lang="en-US" sz="1600" dirty="0" smtClean="0"/>
              <a:t> very powerful</a:t>
            </a:r>
            <a:endParaRPr lang="en-US" sz="1297" dirty="0" smtClean="0"/>
          </a:p>
          <a:p>
            <a:pPr marL="168275" indent="-168275">
              <a:spcBef>
                <a:spcPts val="1128"/>
              </a:spcBef>
            </a:pPr>
            <a:r>
              <a:rPr lang="en-US" sz="2378" dirty="0" smtClean="0"/>
              <a:t>Ultimate goal: spectroscopic survey of 1 billion galaxies</a:t>
            </a:r>
            <a:endParaRPr lang="en-US" sz="2378" dirty="0"/>
          </a:p>
        </p:txBody>
      </p:sp>
      <p:sp>
        <p:nvSpPr>
          <p:cNvPr id="10" name="TextBox 9"/>
          <p:cNvSpPr txBox="1"/>
          <p:nvPr/>
        </p:nvSpPr>
        <p:spPr>
          <a:xfrm>
            <a:off x="20467" y="6493240"/>
            <a:ext cx="235079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dirty="0" smtClean="0">
                <a:solidFill>
                  <a:srgbClr val="898989"/>
                </a:solidFill>
              </a:rPr>
              <a:t>SKADS Simulated Sky</a:t>
            </a:r>
            <a:endParaRPr lang="en-US" dirty="0">
              <a:solidFill>
                <a:srgbClr val="898989"/>
              </a:solidFill>
            </a:endParaRPr>
          </a:p>
        </p:txBody>
      </p:sp>
      <p:pic>
        <p:nvPicPr>
          <p:cNvPr id="12" name="Picture 4" descr="BAO.jpg                                                        000D4844Macintosh HD                   C133155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423972" y="5090626"/>
            <a:ext cx="2151943" cy="1596211"/>
          </a:xfrm>
          <a:prstGeom prst="rect">
            <a:avLst/>
          </a:prstGeom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862762" y="5091579"/>
            <a:ext cx="691354" cy="276999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dirty="0" smtClean="0">
                <a:solidFill>
                  <a:srgbClr val="898989"/>
                </a:solidFill>
                <a:latin typeface="Helvetica" charset="0"/>
              </a:rPr>
              <a:t>SDSS</a:t>
            </a:r>
            <a:endParaRPr lang="en-US" dirty="0">
              <a:solidFill>
                <a:srgbClr val="898989"/>
              </a:solidFill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6786312" cy="9906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Cosmology and Gravity</a:t>
            </a:r>
            <a:endParaRPr lang="en-US" dirty="0"/>
          </a:p>
        </p:txBody>
      </p:sp>
      <p:pic>
        <p:nvPicPr>
          <p:cNvPr id="6" name="Content Placeholder 5" descr="Chang_weaklensing-detection.g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704" b="-543"/>
          <a:stretch>
            <a:fillRect/>
          </a:stretch>
        </p:blipFill>
        <p:spPr>
          <a:xfrm>
            <a:off x="85490" y="2185854"/>
            <a:ext cx="4537428" cy="4419600"/>
          </a:xfrm>
        </p:spPr>
      </p:pic>
      <p:pic>
        <p:nvPicPr>
          <p:cNvPr id="7" name="Content Placeholder 6" descr="Chang_weaklensing-cosmology.gif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14" b="-214"/>
          <a:stretch>
            <a:fillRect/>
          </a:stretch>
        </p:blipFill>
        <p:spPr>
          <a:xfrm>
            <a:off x="4933480" y="1466370"/>
            <a:ext cx="4152900" cy="4495800"/>
          </a:xfrm>
        </p:spPr>
      </p:pic>
      <p:sp>
        <p:nvSpPr>
          <p:cNvPr id="9" name="TextBox 8"/>
          <p:cNvSpPr txBox="1"/>
          <p:nvPr/>
        </p:nvSpPr>
        <p:spPr>
          <a:xfrm>
            <a:off x="85490" y="1394885"/>
            <a:ext cx="453742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>
                <a:solidFill>
                  <a:srgbClr val="898989"/>
                </a:solidFill>
              </a:rPr>
              <a:t>Detection of weak </a:t>
            </a:r>
            <a:r>
              <a:rPr lang="en-US" dirty="0" err="1" smtClean="0">
                <a:solidFill>
                  <a:srgbClr val="898989"/>
                </a:solidFill>
              </a:rPr>
              <a:t>lensing</a:t>
            </a:r>
            <a:r>
              <a:rPr lang="en-US" dirty="0" smtClean="0">
                <a:solidFill>
                  <a:srgbClr val="898989"/>
                </a:solidFill>
              </a:rPr>
              <a:t> (E modes) from FIRST (Chang et al.)</a:t>
            </a:r>
            <a:endParaRPr lang="en-US" dirty="0">
              <a:solidFill>
                <a:srgbClr val="89898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0" y="6134153"/>
            <a:ext cx="41148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>
                <a:solidFill>
                  <a:srgbClr val="898989"/>
                </a:solidFill>
              </a:rPr>
              <a:t>Radio observations should have fewer (different) </a:t>
            </a:r>
            <a:r>
              <a:rPr lang="en-US" dirty="0" err="1" smtClean="0">
                <a:solidFill>
                  <a:srgbClr val="898989"/>
                </a:solidFill>
              </a:rPr>
              <a:t>systematics</a:t>
            </a:r>
            <a:endParaRPr lang="en-US" dirty="0">
              <a:solidFill>
                <a:srgbClr val="898989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864970" y="1734342"/>
            <a:ext cx="4211932" cy="4268172"/>
            <a:chOff x="4864970" y="1734342"/>
            <a:chExt cx="4211932" cy="4268172"/>
          </a:xfrm>
        </p:grpSpPr>
        <p:sp>
          <p:nvSpPr>
            <p:cNvPr id="11" name="TextBox 10"/>
            <p:cNvSpPr txBox="1"/>
            <p:nvPr/>
          </p:nvSpPr>
          <p:spPr>
            <a:xfrm>
              <a:off x="4864970" y="3170817"/>
              <a:ext cx="276999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vert="vert270" wrap="square" lIns="0" tIns="0" rIns="0" bIns="0" rtlCol="0" anchor="ctr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898989"/>
                  </a:solidFill>
                  <a:latin typeface="Symbol" charset="2"/>
                  <a:cs typeface="Symbol" charset="2"/>
                </a:rPr>
                <a:t>s</a:t>
              </a:r>
              <a:r>
                <a:rPr lang="en-US" baseline="-25000" dirty="0" smtClean="0">
                  <a:solidFill>
                    <a:srgbClr val="898989"/>
                  </a:solidFill>
                </a:rPr>
                <a:t>8</a:t>
              </a:r>
              <a:endParaRPr lang="en-US" baseline="-25000" dirty="0">
                <a:solidFill>
                  <a:srgbClr val="898989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06994" y="5725515"/>
              <a:ext cx="369332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0" rIns="0" bIns="0" rtlCol="0" anchor="ctr">
              <a:spAutoFit/>
            </a:bodyPr>
            <a:lstStyle/>
            <a:p>
              <a:pPr algn="ctr"/>
              <a:r>
                <a:rPr lang="en-US" i="1" dirty="0" err="1" smtClean="0">
                  <a:solidFill>
                    <a:srgbClr val="898989"/>
                  </a:solidFill>
                  <a:latin typeface="+mn-lt"/>
                  <a:cs typeface="Symbol" charset="2"/>
                </a:rPr>
                <a:t>z</a:t>
              </a:r>
              <a:r>
                <a:rPr lang="en-US" baseline="-25000" dirty="0" err="1" smtClean="0">
                  <a:solidFill>
                    <a:srgbClr val="898989"/>
                  </a:solidFill>
                </a:rPr>
                <a:t>m</a:t>
              </a:r>
              <a:endParaRPr lang="en-US" baseline="-25000" dirty="0">
                <a:solidFill>
                  <a:srgbClr val="898989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71702" y="3352416"/>
              <a:ext cx="3505200" cy="457200"/>
            </a:xfrm>
            <a:prstGeom prst="rect">
              <a:avLst/>
            </a:prstGeom>
            <a:solidFill>
              <a:schemeClr val="accent1">
                <a:alpha val="4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629873" y="2230756"/>
              <a:ext cx="834073" cy="144638"/>
            </a:xfrm>
            <a:prstGeom prst="roundRect">
              <a:avLst/>
            </a:prstGeom>
            <a:noFill/>
            <a:ln w="1270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rot="10800000" flipV="1">
              <a:off x="7165447" y="1734342"/>
              <a:ext cx="464427" cy="170591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0800000" flipV="1">
              <a:off x="6862513" y="2019420"/>
              <a:ext cx="796549" cy="355974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6670320" cy="1089506"/>
          </a:xfrm>
        </p:spPr>
        <p:txBody>
          <a:bodyPr>
            <a:normAutofit/>
          </a:bodyPr>
          <a:lstStyle/>
          <a:p>
            <a:r>
              <a:rPr lang="en-US" sz="4000" dirty="0"/>
              <a:t>21</a:t>
            </a:r>
            <a:r>
              <a:rPr lang="en-US" sz="4000" baseline="30000" dirty="0"/>
              <a:t>st</a:t>
            </a:r>
            <a:r>
              <a:rPr lang="en-US" sz="4000" dirty="0"/>
              <a:t> Century Astrophysics</a:t>
            </a:r>
            <a:endParaRPr lang="en-US" dirty="0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447800"/>
            <a:ext cx="4114800" cy="2362200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>
                <a:solidFill>
                  <a:schemeClr val="tx2"/>
                </a:solidFill>
              </a:rPr>
              <a:t>Fundamental Forces and Particles</a:t>
            </a:r>
          </a:p>
          <a:p>
            <a:pPr>
              <a:lnSpc>
                <a:spcPct val="90000"/>
              </a:lnSpc>
            </a:pPr>
            <a:r>
              <a:rPr lang="en-US"/>
              <a:t>Gravity</a:t>
            </a:r>
          </a:p>
          <a:p>
            <a:pPr>
              <a:lnSpc>
                <a:spcPct val="90000"/>
              </a:lnSpc>
            </a:pPr>
            <a:r>
              <a:rPr lang="en-US"/>
              <a:t>Magnetism</a:t>
            </a:r>
          </a:p>
          <a:p>
            <a:pPr>
              <a:lnSpc>
                <a:spcPct val="90000"/>
              </a:lnSpc>
            </a:pPr>
            <a:r>
              <a:rPr lang="en-US"/>
              <a:t>Strong force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28600" y="3810000"/>
            <a:ext cx="4114800" cy="1981200"/>
          </a:xfrm>
          <a:noFill/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algn="ctr">
              <a:buFontTx/>
              <a:buNone/>
            </a:pPr>
            <a:r>
              <a:rPr lang="en-US">
                <a:solidFill>
                  <a:schemeClr val="tx2"/>
                </a:solidFill>
              </a:rPr>
              <a:t>Origins</a:t>
            </a:r>
            <a:endParaRPr lang="en-US"/>
          </a:p>
          <a:p>
            <a:r>
              <a:rPr lang="en-US"/>
              <a:t>Galaxies and the Universe</a:t>
            </a:r>
          </a:p>
          <a:p>
            <a:r>
              <a:rPr lang="en-US"/>
              <a:t>Stars, Planets, and Life</a:t>
            </a:r>
            <a:endParaRPr lang="en-US" sz="2400"/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4800599" y="1476375"/>
            <a:ext cx="4156207" cy="4339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2"/>
                </a:solidFill>
              </a:rPr>
              <a:t>“The Universe is patiently waiting for our wits to grow sharper.”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898989"/>
                </a:solidFill>
              </a:rPr>
              <a:t>Photon </a:t>
            </a:r>
            <a:r>
              <a:rPr lang="en-US" sz="2400" dirty="0" smtClean="0">
                <a:solidFill>
                  <a:srgbClr val="898989"/>
                </a:solidFill>
              </a:rPr>
              <a:t>frequency /wavelength / energy</a:t>
            </a:r>
            <a:endParaRPr lang="en-US" sz="2400" dirty="0">
              <a:solidFill>
                <a:srgbClr val="898989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898989"/>
                </a:solidFill>
              </a:rPr>
              <a:t>Time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898989"/>
                </a:solidFill>
              </a:rPr>
              <a:t>Polarization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898989"/>
                </a:solidFill>
              </a:rPr>
              <a:t>Sensitivity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898989"/>
                </a:solidFill>
              </a:rPr>
              <a:t>Field of View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898989"/>
                </a:solidFill>
              </a:rPr>
              <a:t>Angular Resolution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991068" y="6367350"/>
            <a:ext cx="3472433" cy="2752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254" y="9860"/>
            <a:ext cx="6533946" cy="1127415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Square </a:t>
            </a:r>
            <a:r>
              <a:rPr lang="en-US" dirty="0" err="1">
                <a:solidFill>
                  <a:schemeClr val="bg1"/>
                </a:solidFill>
              </a:rPr>
              <a:t>Kilometre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Array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447800"/>
            <a:ext cx="4495800" cy="4419600"/>
          </a:xfrm>
          <a:noFill/>
          <a:ln/>
        </p:spPr>
        <p:txBody>
          <a:bodyPr>
            <a:normAutofit fontScale="92500" lnSpcReduction="10000"/>
          </a:bodyPr>
          <a:lstStyle/>
          <a:p>
            <a:pPr marL="195263" indent="-195263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The Global Radio Wavelength Observatory</a:t>
            </a:r>
          </a:p>
          <a:p>
            <a:pPr marL="195263" indent="-195263"/>
            <a:r>
              <a:rPr lang="en-US" sz="2400" dirty="0" smtClean="0">
                <a:solidFill>
                  <a:srgbClr val="898989"/>
                </a:solidFill>
              </a:rPr>
              <a:t>Originally</a:t>
            </a:r>
            <a:r>
              <a:rPr lang="en-US" sz="2400" dirty="0">
                <a:solidFill>
                  <a:srgbClr val="898989"/>
                </a:solidFill>
              </a:rPr>
              <a:t>: “Hydrogen telescope”</a:t>
            </a:r>
          </a:p>
          <a:p>
            <a:pPr marL="574675" lvl="1" indent="-188913">
              <a:buFontTx/>
              <a:buNone/>
            </a:pPr>
            <a:r>
              <a:rPr lang="en-US" sz="2000" dirty="0">
                <a:solidFill>
                  <a:srgbClr val="898989"/>
                </a:solidFill>
              </a:rPr>
              <a:t>Detect H </a:t>
            </a:r>
            <a:r>
              <a:rPr lang="en-US" sz="1800" dirty="0">
                <a:solidFill>
                  <a:srgbClr val="898989"/>
                </a:solidFill>
              </a:rPr>
              <a:t>I</a:t>
            </a:r>
            <a:r>
              <a:rPr lang="en-US" sz="2000" dirty="0">
                <a:solidFill>
                  <a:srgbClr val="898989"/>
                </a:solidFill>
              </a:rPr>
              <a:t> 21-cm emission from Milky Way-like galaxy at </a:t>
            </a:r>
            <a:r>
              <a:rPr lang="en-US" sz="2000" i="1" dirty="0" err="1">
                <a:solidFill>
                  <a:srgbClr val="898989"/>
                </a:solidFill>
              </a:rPr>
              <a:t>z</a:t>
            </a:r>
            <a:r>
              <a:rPr lang="en-US" sz="2000" dirty="0">
                <a:solidFill>
                  <a:srgbClr val="898989"/>
                </a:solidFill>
              </a:rPr>
              <a:t> ~ 1</a:t>
            </a:r>
          </a:p>
          <a:p>
            <a:pPr marL="574675" lvl="1" indent="-188913">
              <a:buFontTx/>
              <a:buNone/>
            </a:pPr>
            <a:endParaRPr lang="en-US" sz="1800" dirty="0">
              <a:solidFill>
                <a:srgbClr val="898989"/>
              </a:solidFill>
            </a:endParaRPr>
          </a:p>
          <a:p>
            <a:pPr marL="195263" indent="-195263"/>
            <a:r>
              <a:rPr lang="en-US" sz="2400" dirty="0">
                <a:solidFill>
                  <a:srgbClr val="898989"/>
                </a:solidFill>
              </a:rPr>
              <a:t>SKA science much broader</a:t>
            </a:r>
          </a:p>
          <a:p>
            <a:pPr marL="522288" lvl="1" indent="-188913">
              <a:buFont typeface="Symbol" pitchFamily="18" charset="2"/>
              <a:buChar char="Þ"/>
            </a:pPr>
            <a:r>
              <a:rPr lang="en-US" sz="2000" dirty="0">
                <a:solidFill>
                  <a:srgbClr val="898989"/>
                </a:solidFill>
                <a:sym typeface="Symbol" pitchFamily="18" charset="2"/>
              </a:rPr>
              <a:t> M</a:t>
            </a:r>
            <a:r>
              <a:rPr lang="en-US" sz="2000" dirty="0">
                <a:solidFill>
                  <a:srgbClr val="898989"/>
                </a:solidFill>
              </a:rPr>
              <a:t>ulti-wavelength, multi-messenger</a:t>
            </a:r>
          </a:p>
          <a:p>
            <a:pPr marL="195263" indent="-195263"/>
            <a:r>
              <a:rPr lang="en-US" sz="2400" dirty="0">
                <a:solidFill>
                  <a:srgbClr val="898989"/>
                </a:solidFill>
              </a:rPr>
              <a:t>On-going technical </a:t>
            </a:r>
            <a:r>
              <a:rPr lang="en-US" sz="2400" dirty="0" smtClean="0">
                <a:solidFill>
                  <a:srgbClr val="898989"/>
                </a:solidFill>
              </a:rPr>
              <a:t>development</a:t>
            </a:r>
          </a:p>
          <a:p>
            <a:pPr marL="595313" lvl="1" indent="-195263">
              <a:buClr>
                <a:schemeClr val="accent2"/>
              </a:buClr>
              <a:buFont typeface="Wingdings" charset="2"/>
              <a:buChar char="Ø"/>
            </a:pPr>
            <a:r>
              <a:rPr lang="en-US" sz="2000" dirty="0" smtClean="0"/>
              <a:t>Cyber-infrastructure and “big data”</a:t>
            </a:r>
            <a:endParaRPr lang="en-US" sz="1600" dirty="0" smtClean="0">
              <a:solidFill>
                <a:srgbClr val="898989"/>
              </a:solidFill>
            </a:endParaRPr>
          </a:p>
          <a:p>
            <a:pPr marL="195263" indent="-195263"/>
            <a:r>
              <a:rPr lang="en-US" sz="2400" dirty="0">
                <a:solidFill>
                  <a:srgbClr val="898989"/>
                </a:solidFill>
              </a:rPr>
              <a:t>International involvement</a:t>
            </a:r>
          </a:p>
        </p:txBody>
      </p:sp>
      <p:pic>
        <p:nvPicPr>
          <p:cNvPr id="38938" name="Picture 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6362" y="5870202"/>
            <a:ext cx="1295400" cy="10093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38940" name="Picture 28" descr="clear4"/>
          <p:cNvPicPr>
            <a:picLocks noChangeAspect="1" noChangeArrowheads="1"/>
          </p:cNvPicPr>
          <p:nvPr/>
        </p:nvPicPr>
        <p:blipFill>
          <a:blip r:embed="rId3"/>
          <a:srcRect t="2481"/>
          <a:stretch>
            <a:fillRect/>
          </a:stretch>
        </p:blipFill>
        <p:spPr bwMode="auto">
          <a:xfrm>
            <a:off x="5887126" y="5867400"/>
            <a:ext cx="1408628" cy="1047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41" name="Picture 29" descr="BH-pulsar bina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7906" y="5894042"/>
            <a:ext cx="1329225" cy="99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1" descr="NGC6946.jpg                                                    001A1C85Macintosh HD                   BE173C58: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80181" y="5894043"/>
            <a:ext cx="1212914" cy="98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 descr="Gnedin_reionization.png"/>
          <p:cNvPicPr>
            <a:picLocks noChangeAspect="1"/>
          </p:cNvPicPr>
          <p:nvPr/>
        </p:nvPicPr>
        <p:blipFill>
          <a:blip r:embed="rId6" cstate="print"/>
          <a:srcRect l="15012" t="10006" r="13748" b="10006"/>
          <a:stretch>
            <a:fillRect/>
          </a:stretch>
        </p:blipFill>
        <p:spPr>
          <a:xfrm>
            <a:off x="-6301" y="5894043"/>
            <a:ext cx="1176338" cy="990600"/>
          </a:xfrm>
          <a:prstGeom prst="rect">
            <a:avLst/>
          </a:prstGeom>
        </p:spPr>
      </p:pic>
      <p:pic>
        <p:nvPicPr>
          <p:cNvPr id="10" name="Picture 35" descr="vlcsnap-2010-02-21-12h28m50s43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5750" y="1447316"/>
            <a:ext cx="2173324" cy="108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creen shot 2010-11-02 at 3.41.37 PM.png"/>
          <p:cNvPicPr>
            <a:picLocks noChangeAspect="1"/>
          </p:cNvPicPr>
          <p:nvPr/>
        </p:nvPicPr>
        <p:blipFill>
          <a:blip r:embed="rId8"/>
          <a:srcRect l="5000" t="8667" r="35833" b="50000"/>
          <a:stretch>
            <a:fillRect/>
          </a:stretch>
        </p:blipFill>
        <p:spPr>
          <a:xfrm>
            <a:off x="4724400" y="2551356"/>
            <a:ext cx="3124200" cy="1364087"/>
          </a:xfrm>
          <a:prstGeom prst="rect">
            <a:avLst/>
          </a:prstGeom>
        </p:spPr>
      </p:pic>
      <p:pic>
        <p:nvPicPr>
          <p:cNvPr id="14" name="Picture 13" descr="Screen shot 2010-11-02 at 3.41.14 PM.png"/>
          <p:cNvPicPr>
            <a:picLocks noChangeAspect="1"/>
          </p:cNvPicPr>
          <p:nvPr/>
        </p:nvPicPr>
        <p:blipFill>
          <a:blip r:embed="rId9"/>
          <a:srcRect l="4167" t="10000" r="35000" b="50000"/>
          <a:stretch>
            <a:fillRect/>
          </a:stretch>
        </p:blipFill>
        <p:spPr>
          <a:xfrm>
            <a:off x="5181600" y="3974624"/>
            <a:ext cx="3886200" cy="1597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" y="15240"/>
            <a:ext cx="6695440" cy="115316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The </a:t>
            </a:r>
            <a:r>
              <a:rPr lang="en-US" dirty="0"/>
              <a:t>Dynamic Radio Sky</a:t>
            </a:r>
            <a:endParaRPr lang="en-US" sz="4000" dirty="0">
              <a:solidFill>
                <a:schemeClr val="hlink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67000" y="1362806"/>
            <a:ext cx="3429000" cy="4143496"/>
          </a:xfrm>
          <a:noFill/>
          <a:ln/>
        </p:spPr>
        <p:txBody>
          <a:bodyPr>
            <a:noAutofit/>
          </a:bodyPr>
          <a:lstStyle/>
          <a:p>
            <a:pPr marL="185738" indent="-185738">
              <a:lnSpc>
                <a:spcPct val="90000"/>
              </a:lnSpc>
            </a:pPr>
            <a:r>
              <a:rPr lang="en-US" sz="2000" dirty="0" err="1"/>
              <a:t>GRBs</a:t>
            </a:r>
            <a:r>
              <a:rPr lang="en-US" sz="2000" dirty="0"/>
              <a:t> (</a:t>
            </a:r>
            <a:r>
              <a:rPr lang="en-US" sz="2000" dirty="0" err="1">
                <a:latin typeface="Symbol" pitchFamily="18" charset="2"/>
              </a:rPr>
              <a:t>g</a:t>
            </a:r>
            <a:r>
              <a:rPr lang="en-US" sz="2000" dirty="0"/>
              <a:t>-ray loud; </a:t>
            </a:r>
            <a:r>
              <a:rPr lang="en-US" sz="2000" dirty="0" err="1">
                <a:latin typeface="Symbol" pitchFamily="18" charset="2"/>
              </a:rPr>
              <a:t>g</a:t>
            </a:r>
            <a:r>
              <a:rPr lang="en-US" sz="2000" dirty="0"/>
              <a:t>-ray quiet?)</a:t>
            </a:r>
          </a:p>
          <a:p>
            <a:pPr marL="571500" lvl="1" indent="-195263">
              <a:lnSpc>
                <a:spcPct val="90000"/>
              </a:lnSpc>
            </a:pPr>
            <a:r>
              <a:rPr lang="en-US" sz="1800" dirty="0"/>
              <a:t>Afterglows</a:t>
            </a:r>
          </a:p>
          <a:p>
            <a:pPr marL="571500" lvl="1" indent="-195263">
              <a:lnSpc>
                <a:spcPct val="90000"/>
              </a:lnSpc>
            </a:pPr>
            <a:r>
              <a:rPr lang="en-US" sz="1800" dirty="0"/>
              <a:t>Prompt emission?</a:t>
            </a:r>
          </a:p>
          <a:p>
            <a:pPr marL="185738" indent="-185738">
              <a:lnSpc>
                <a:spcPct val="90000"/>
              </a:lnSpc>
            </a:pPr>
            <a:r>
              <a:rPr lang="en-US" sz="2000" dirty="0"/>
              <a:t>Sub-stellar objects</a:t>
            </a:r>
          </a:p>
          <a:p>
            <a:pPr marL="571500" lvl="1" indent="-195263">
              <a:lnSpc>
                <a:spcPct val="90000"/>
              </a:lnSpc>
            </a:pPr>
            <a:r>
              <a:rPr lang="en-US" sz="1800" dirty="0"/>
              <a:t>Brown dwarfs</a:t>
            </a:r>
          </a:p>
          <a:p>
            <a:pPr marL="571500" lvl="1" indent="-195263">
              <a:lnSpc>
                <a:spcPct val="90000"/>
              </a:lnSpc>
            </a:pPr>
            <a:r>
              <a:rPr lang="en-US" sz="1800" dirty="0" err="1"/>
              <a:t>Extrasolar</a:t>
            </a:r>
            <a:r>
              <a:rPr lang="en-US" sz="1800" dirty="0"/>
              <a:t> planets</a:t>
            </a:r>
            <a:r>
              <a:rPr lang="en-US" sz="1800" dirty="0" smtClean="0"/>
              <a:t>?</a:t>
            </a:r>
            <a:endParaRPr lang="en-US" sz="2000" dirty="0" smtClean="0"/>
          </a:p>
          <a:p>
            <a:pPr marL="185738" indent="-185738">
              <a:lnSpc>
                <a:spcPct val="90000"/>
              </a:lnSpc>
            </a:pPr>
            <a:r>
              <a:rPr lang="en-US" sz="2000" dirty="0"/>
              <a:t>Scintillation</a:t>
            </a:r>
            <a:endParaRPr lang="en-US" sz="2000" dirty="0" smtClean="0"/>
          </a:p>
          <a:p>
            <a:pPr marL="185738" indent="-185738">
              <a:lnSpc>
                <a:spcPct val="90000"/>
              </a:lnSpc>
            </a:pPr>
            <a:r>
              <a:rPr lang="en-US" sz="2000" dirty="0" smtClean="0"/>
              <a:t>GW counterparts</a:t>
            </a:r>
          </a:p>
          <a:p>
            <a:pPr marL="185738" indent="-185738">
              <a:lnSpc>
                <a:spcPct val="90000"/>
              </a:lnSpc>
            </a:pPr>
            <a:r>
              <a:rPr lang="en-US" sz="2000" dirty="0" err="1" smtClean="0"/>
              <a:t>UHECRs</a:t>
            </a:r>
            <a:endParaRPr lang="en-US" sz="2000" dirty="0"/>
          </a:p>
          <a:p>
            <a:pPr marL="185738" indent="-185738">
              <a:lnSpc>
                <a:spcPct val="90000"/>
              </a:lnSpc>
            </a:pPr>
            <a:r>
              <a:rPr lang="en-US" sz="2000" dirty="0"/>
              <a:t>ETI</a:t>
            </a:r>
            <a:endParaRPr lang="en-US" sz="2400" dirty="0"/>
          </a:p>
          <a:p>
            <a:pPr marL="185738" indent="-185738">
              <a:lnSpc>
                <a:spcPct val="90000"/>
              </a:lnSpc>
            </a:pPr>
            <a:r>
              <a:rPr lang="en-US" sz="2000" dirty="0"/>
              <a:t>Exploding black holes</a:t>
            </a:r>
          </a:p>
          <a:p>
            <a:pPr marL="185738" indent="-185738">
              <a:lnSpc>
                <a:spcPct val="90000"/>
              </a:lnSpc>
            </a:pPr>
            <a:r>
              <a:rPr lang="en-US" sz="2000" dirty="0"/>
              <a:t>???</a:t>
            </a:r>
          </a:p>
        </p:txBody>
      </p:sp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2"/>
          <a:srcRect t="4224" r="3572"/>
          <a:stretch>
            <a:fillRect/>
          </a:stretch>
        </p:blipFill>
        <p:spPr bwMode="auto">
          <a:xfrm>
            <a:off x="6553200" y="1513840"/>
            <a:ext cx="25146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23"/>
          <p:cNvGrpSpPr/>
          <p:nvPr/>
        </p:nvGrpSpPr>
        <p:grpSpPr>
          <a:xfrm>
            <a:off x="6267374" y="1513840"/>
            <a:ext cx="2800426" cy="2196644"/>
            <a:chOff x="6267374" y="1513840"/>
            <a:chExt cx="2800426" cy="2196644"/>
          </a:xfrm>
        </p:grpSpPr>
        <p:sp>
          <p:nvSpPr>
            <p:cNvPr id="87048" name="Text Box 8"/>
            <p:cNvSpPr txBox="1">
              <a:spLocks noChangeArrowheads="1"/>
            </p:cNvSpPr>
            <p:nvPr/>
          </p:nvSpPr>
          <p:spPr bwMode="auto">
            <a:xfrm>
              <a:off x="6817360" y="3495040"/>
              <a:ext cx="225044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t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>
                  <a:solidFill>
                    <a:srgbClr val="898989"/>
                  </a:solidFill>
                  <a:latin typeface="Arial" charset="0"/>
                </a:rPr>
                <a:t>Time</a:t>
              </a:r>
            </a:p>
          </p:txBody>
        </p:sp>
        <p:grpSp>
          <p:nvGrpSpPr>
            <p:cNvPr id="3" name="Group 22"/>
            <p:cNvGrpSpPr/>
            <p:nvPr/>
          </p:nvGrpSpPr>
          <p:grpSpPr>
            <a:xfrm>
              <a:off x="6267374" y="1513840"/>
              <a:ext cx="206479" cy="2196642"/>
              <a:chOff x="6267374" y="1513840"/>
              <a:chExt cx="206479" cy="2196642"/>
            </a:xfrm>
          </p:grpSpPr>
          <p:sp>
            <p:nvSpPr>
              <p:cNvPr id="87049" name="Text Box 9"/>
              <p:cNvSpPr txBox="1">
                <a:spLocks noChangeArrowheads="1"/>
              </p:cNvSpPr>
              <p:nvPr/>
            </p:nvSpPr>
            <p:spPr bwMode="auto">
              <a:xfrm rot="16200000">
                <a:off x="5759971" y="2996602"/>
                <a:ext cx="1221283" cy="2064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54000" tIns="10800" rIns="54000" bIns="1080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200" b="1" dirty="0" smtClean="0">
                    <a:solidFill>
                      <a:srgbClr val="898989"/>
                    </a:solidFill>
                    <a:latin typeface="Arial" charset="0"/>
                  </a:rPr>
                  <a:t>Frequency</a:t>
                </a:r>
                <a:endParaRPr lang="en-US" sz="1600" b="1" dirty="0">
                  <a:solidFill>
                    <a:srgbClr val="898989"/>
                  </a:solidFill>
                  <a:latin typeface="Arial" charset="0"/>
                </a:endParaRPr>
              </a:p>
            </p:txBody>
          </p:sp>
          <p:sp>
            <p:nvSpPr>
              <p:cNvPr id="87050" name="Text Box 10"/>
              <p:cNvSpPr txBox="1">
                <a:spLocks noChangeArrowheads="1"/>
              </p:cNvSpPr>
              <p:nvPr/>
            </p:nvSpPr>
            <p:spPr bwMode="auto">
              <a:xfrm rot="16200000">
                <a:off x="5882973" y="1898317"/>
                <a:ext cx="975358" cy="206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54000" tIns="10800" rIns="54000" bIns="1080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200" b="1" dirty="0">
                    <a:solidFill>
                      <a:srgbClr val="898989"/>
                    </a:solidFill>
                    <a:latin typeface="Arial" charset="0"/>
                  </a:rPr>
                  <a:t>Amplitude</a:t>
                </a:r>
                <a:endParaRPr lang="en-US" sz="1600" b="1" dirty="0">
                  <a:solidFill>
                    <a:srgbClr val="898989"/>
                  </a:solidFill>
                  <a:latin typeface="Arial" charset="0"/>
                </a:endParaRPr>
              </a:p>
            </p:txBody>
          </p:sp>
        </p:grpSp>
      </p:grpSp>
      <p:pic>
        <p:nvPicPr>
          <p:cNvPr id="87052" name="Picture 12" descr="TVLM_513-46546.jpg                                             0004A2A0Macintosh HD                   C133155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3680" y="5272088"/>
            <a:ext cx="198120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53" name="Picture 13" descr="TVLM_513-46546_anim.gif                                        0004A2A0Macintosh HD                   C1331550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0120" y="44704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054" name="Text Box 14"/>
          <p:cNvSpPr txBox="1">
            <a:spLocks noChangeArrowheads="1"/>
          </p:cNvSpPr>
          <p:nvPr/>
        </p:nvSpPr>
        <p:spPr bwMode="auto">
          <a:xfrm>
            <a:off x="6267374" y="3759200"/>
            <a:ext cx="2800426" cy="48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8000" tIns="10800" rIns="18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898989"/>
                </a:solidFill>
              </a:rPr>
              <a:t>Rotating Radio Transients</a:t>
            </a:r>
            <a:r>
              <a:rPr lang="en-US" sz="1400" dirty="0">
                <a:solidFill>
                  <a:srgbClr val="898989"/>
                </a:solidFill>
              </a:rPr>
              <a:t> (RRATS)</a:t>
            </a:r>
            <a:endParaRPr lang="en-US" sz="1600" dirty="0">
              <a:solidFill>
                <a:srgbClr val="898989"/>
              </a:solidFill>
            </a:endParaRPr>
          </a:p>
        </p:txBody>
      </p:sp>
      <p:sp>
        <p:nvSpPr>
          <p:cNvPr id="87055" name="Text Box 15"/>
          <p:cNvSpPr txBox="1">
            <a:spLocks noChangeArrowheads="1"/>
          </p:cNvSpPr>
          <p:nvPr/>
        </p:nvSpPr>
        <p:spPr bwMode="auto">
          <a:xfrm>
            <a:off x="7310120" y="6322060"/>
            <a:ext cx="1833880" cy="5142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8000" tIns="10800" rIns="18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898989"/>
                </a:solidFill>
              </a:rPr>
              <a:t>Pulsating Brown Dwarfs</a:t>
            </a:r>
          </a:p>
        </p:txBody>
      </p:sp>
      <p:pic>
        <p:nvPicPr>
          <p:cNvPr id="87058" name="Picture 18" descr="GC-90-non-an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33800"/>
            <a:ext cx="250666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371600" y="5638800"/>
            <a:ext cx="2133600" cy="1177925"/>
            <a:chOff x="864" y="3552"/>
            <a:chExt cx="1344" cy="742"/>
          </a:xfrm>
        </p:grpSpPr>
        <p:pic>
          <p:nvPicPr>
            <p:cNvPr id="87060" name="Picture 20" descr="&#10;snr+burst.jpg                                                  000A7975Macintosh HD                   BC93CBFC: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40" y="3570"/>
              <a:ext cx="768" cy="724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87061" name="Line 21"/>
            <p:cNvSpPr>
              <a:spLocks noChangeShapeType="1"/>
            </p:cNvSpPr>
            <p:nvPr/>
          </p:nvSpPr>
          <p:spPr bwMode="auto">
            <a:xfrm flipV="1">
              <a:off x="864" y="3552"/>
              <a:ext cx="576" cy="48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62" name="Line 22"/>
            <p:cNvSpPr>
              <a:spLocks noChangeShapeType="1"/>
            </p:cNvSpPr>
            <p:nvPr/>
          </p:nvSpPr>
          <p:spPr bwMode="auto">
            <a:xfrm>
              <a:off x="864" y="3840"/>
              <a:ext cx="576" cy="43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0" y="3810000"/>
            <a:ext cx="3200400" cy="2895600"/>
            <a:chOff x="0" y="2400"/>
            <a:chExt cx="2016" cy="1824"/>
          </a:xfrm>
        </p:grpSpPr>
        <p:sp>
          <p:nvSpPr>
            <p:cNvPr id="87064" name="Rectangle 24"/>
            <p:cNvSpPr>
              <a:spLocks noChangeArrowheads="1"/>
            </p:cNvSpPr>
            <p:nvPr/>
          </p:nvSpPr>
          <p:spPr bwMode="auto">
            <a:xfrm>
              <a:off x="1918" y="4146"/>
              <a:ext cx="98" cy="78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65" name="Line 25"/>
            <p:cNvSpPr>
              <a:spLocks noChangeShapeType="1"/>
            </p:cNvSpPr>
            <p:nvPr/>
          </p:nvSpPr>
          <p:spPr bwMode="auto">
            <a:xfrm flipH="1" flipV="1">
              <a:off x="467" y="3179"/>
              <a:ext cx="1405" cy="9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7066" name="Picture 26" descr="GCRT_J1745-3009.gif                                            0004673AMacintosh HD                   C1331550: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2400"/>
              <a:ext cx="1071" cy="761"/>
            </a:xfrm>
            <a:prstGeom prst="rect">
              <a:avLst/>
            </a:prstGeom>
            <a:noFill/>
          </p:spPr>
        </p:pic>
      </p:grpSp>
      <p:sp>
        <p:nvSpPr>
          <p:cNvPr id="87070" name="Rectangle 30"/>
          <p:cNvSpPr>
            <a:spLocks noChangeArrowheads="1"/>
          </p:cNvSpPr>
          <p:nvPr/>
        </p:nvSpPr>
        <p:spPr bwMode="auto">
          <a:xfrm>
            <a:off x="76200" y="1352646"/>
            <a:ext cx="2590800" cy="235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 indent="-169863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898989"/>
                </a:solidFill>
              </a:rPr>
              <a:t>Neutron stars</a:t>
            </a:r>
          </a:p>
          <a:p>
            <a:pPr marL="455613" lvl="1" indent="-228600">
              <a:spcBef>
                <a:spcPct val="20000"/>
              </a:spcBef>
              <a:buFontTx/>
              <a:buChar char="–"/>
            </a:pPr>
            <a:r>
              <a:rPr lang="en-US" sz="1800" dirty="0" err="1">
                <a:solidFill>
                  <a:srgbClr val="898989"/>
                </a:solidFill>
              </a:rPr>
              <a:t>Magnetars</a:t>
            </a:r>
            <a:endParaRPr lang="en-US" sz="1800" dirty="0">
              <a:solidFill>
                <a:srgbClr val="898989"/>
              </a:solidFill>
            </a:endParaRPr>
          </a:p>
          <a:p>
            <a:pPr marL="455613" lvl="1" indent="-22860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rgbClr val="898989"/>
                </a:solidFill>
              </a:rPr>
              <a:t>Giant pulses</a:t>
            </a:r>
          </a:p>
          <a:p>
            <a:pPr marL="455613" lvl="1" indent="-22860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rgbClr val="898989"/>
                </a:solidFill>
              </a:rPr>
              <a:t>Short </a:t>
            </a:r>
            <a:r>
              <a:rPr lang="en-US" sz="1800" dirty="0" err="1">
                <a:solidFill>
                  <a:srgbClr val="898989"/>
                </a:solidFill>
              </a:rPr>
              <a:t>GRBs</a:t>
            </a:r>
            <a:r>
              <a:rPr lang="en-US" sz="1800" dirty="0" smtClean="0">
                <a:solidFill>
                  <a:srgbClr val="898989"/>
                </a:solidFill>
              </a:rPr>
              <a:t>?</a:t>
            </a:r>
          </a:p>
          <a:p>
            <a:pPr marL="169863" indent="-169863">
              <a:spcBef>
                <a:spcPct val="20000"/>
              </a:spcBef>
              <a:buFont typeface="Arial"/>
              <a:buChar char="•"/>
            </a:pPr>
            <a:r>
              <a:rPr lang="en-US" sz="2000" dirty="0" err="1" smtClean="0">
                <a:solidFill>
                  <a:srgbClr val="898989"/>
                </a:solidFill>
              </a:rPr>
              <a:t>Microquasars</a:t>
            </a:r>
            <a:endParaRPr lang="en-US" sz="2000" dirty="0" smtClean="0">
              <a:solidFill>
                <a:srgbClr val="898989"/>
              </a:solidFill>
            </a:endParaRPr>
          </a:p>
          <a:p>
            <a:pPr marL="169863" indent="-169863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898989"/>
                </a:solidFill>
              </a:rPr>
              <a:t>Tidal Disruption Events</a:t>
            </a:r>
            <a:endParaRPr lang="en-US" sz="2000" dirty="0">
              <a:solidFill>
                <a:srgbClr val="898989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37760" y="6299200"/>
            <a:ext cx="375920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0049" y="29385"/>
            <a:ext cx="460635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Imaging with Arrays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26" y="1615474"/>
            <a:ext cx="3741600" cy="45886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Fourier transform (</a:t>
            </a:r>
            <a:r>
              <a:rPr lang="en-US" i="1" dirty="0" err="1" smtClean="0"/>
              <a:t>u</a:t>
            </a:r>
            <a:r>
              <a:rPr lang="en-US" dirty="0" err="1" smtClean="0"/>
              <a:t>-</a:t>
            </a:r>
            <a:r>
              <a:rPr lang="en-US" i="1" dirty="0" err="1" smtClean="0"/>
              <a:t>v</a:t>
            </a:r>
            <a:r>
              <a:rPr lang="en-US" dirty="0" smtClean="0"/>
              <a:t>) plane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6315" y="1615474"/>
            <a:ext cx="3904225" cy="458860"/>
          </a:xfrm>
        </p:spPr>
        <p:txBody>
          <a:bodyPr/>
          <a:lstStyle/>
          <a:p>
            <a:r>
              <a:rPr lang="en-US" dirty="0" smtClean="0"/>
              <a:t>Image plane</a:t>
            </a:r>
            <a:endParaRPr lang="en-US" dirty="0"/>
          </a:p>
        </p:txBody>
      </p:sp>
      <p:pic>
        <p:nvPicPr>
          <p:cNvPr id="12" name="Content Placeholder 11" descr="SKADS-skies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l="1829" t="12735" r="1690" b="27301"/>
          <a:stretch>
            <a:fillRect/>
          </a:stretch>
        </p:blipFill>
        <p:spPr>
          <a:xfrm>
            <a:off x="5166316" y="2110093"/>
            <a:ext cx="3904224" cy="3448663"/>
          </a:xfrm>
        </p:spPr>
      </p:pic>
      <p:pic>
        <p:nvPicPr>
          <p:cNvPr id="10" name="Content Placeholder 9" descr="Screen shot 2011-04-14 at 10.16.22 PM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5000" t="4541" r="32461" b="524"/>
          <a:stretch>
            <a:fillRect/>
          </a:stretch>
        </p:blipFill>
        <p:spPr>
          <a:xfrm>
            <a:off x="117624" y="2111881"/>
            <a:ext cx="3780717" cy="3586934"/>
          </a:xfrm>
        </p:spPr>
      </p:pic>
      <p:sp>
        <p:nvSpPr>
          <p:cNvPr id="11" name="TextBox 10"/>
          <p:cNvSpPr txBox="1"/>
          <p:nvPr/>
        </p:nvSpPr>
        <p:spPr>
          <a:xfrm>
            <a:off x="174492" y="5760266"/>
            <a:ext cx="3780717" cy="369332"/>
          </a:xfrm>
          <a:prstGeom prst="rect">
            <a:avLst/>
          </a:prstGeom>
          <a:noFill/>
          <a:ln w="127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err="1" smtClean="0">
                <a:solidFill>
                  <a:srgbClr val="898989"/>
                </a:solidFill>
              </a:rPr>
              <a:t>N</a:t>
            </a:r>
            <a:r>
              <a:rPr lang="en-US" baseline="-25000" dirty="0" err="1" smtClean="0">
                <a:solidFill>
                  <a:srgbClr val="898989"/>
                </a:solidFill>
              </a:rPr>
              <a:t>data</a:t>
            </a:r>
            <a:r>
              <a:rPr lang="en-US" dirty="0" smtClean="0">
                <a:solidFill>
                  <a:srgbClr val="898989"/>
                </a:solidFill>
              </a:rPr>
              <a:t> ~ N</a:t>
            </a:r>
            <a:r>
              <a:rPr lang="en-US" baseline="-25000" dirty="0" smtClean="0">
                <a:solidFill>
                  <a:srgbClr val="898989"/>
                </a:solidFill>
              </a:rPr>
              <a:t>antenna</a:t>
            </a:r>
            <a:r>
              <a:rPr lang="en-US" baseline="30000" dirty="0" smtClean="0">
                <a:solidFill>
                  <a:srgbClr val="898989"/>
                </a:solidFill>
              </a:rPr>
              <a:t>2</a:t>
            </a:r>
            <a:r>
              <a:rPr lang="en-US" dirty="0" smtClean="0">
                <a:solidFill>
                  <a:srgbClr val="898989"/>
                </a:solidFill>
              </a:rPr>
              <a:t> </a:t>
            </a:r>
            <a:r>
              <a:rPr lang="en-US" dirty="0" err="1" smtClean="0">
                <a:solidFill>
                  <a:srgbClr val="898989"/>
                </a:solidFill>
              </a:rPr>
              <a:t>N</a:t>
            </a:r>
            <a:r>
              <a:rPr lang="en-US" baseline="-25000" dirty="0" err="1" smtClean="0">
                <a:solidFill>
                  <a:srgbClr val="898989"/>
                </a:solidFill>
              </a:rPr>
              <a:t>frequency</a:t>
            </a:r>
            <a:r>
              <a:rPr lang="en-US" dirty="0" err="1" smtClean="0">
                <a:solidFill>
                  <a:srgbClr val="898989"/>
                </a:solidFill>
              </a:rPr>
              <a:t>N</a:t>
            </a:r>
            <a:r>
              <a:rPr lang="en-US" baseline="-25000" dirty="0" err="1" smtClean="0">
                <a:solidFill>
                  <a:srgbClr val="898989"/>
                </a:solidFill>
              </a:rPr>
              <a:t>time</a:t>
            </a:r>
            <a:endParaRPr lang="en-US" baseline="-25000" dirty="0">
              <a:solidFill>
                <a:srgbClr val="89898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209" y="3188878"/>
            <a:ext cx="1135282" cy="86177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98989"/>
                </a:solidFill>
              </a:rPr>
              <a:t>Fourier Transform</a:t>
            </a:r>
          </a:p>
          <a:p>
            <a:pPr algn="ctr"/>
            <a:r>
              <a:rPr lang="en-US" dirty="0" err="1" smtClean="0">
                <a:solidFill>
                  <a:srgbClr val="898989"/>
                </a:solidFill>
                <a:latin typeface="Wingdings"/>
                <a:ea typeface="Wingdings"/>
                <a:cs typeface="Wingdings"/>
              </a:rPr>
              <a:t></a:t>
            </a:r>
            <a:endParaRPr lang="en-US" dirty="0">
              <a:solidFill>
                <a:srgbClr val="898989"/>
              </a:solidFill>
            </a:endParaRPr>
          </a:p>
        </p:txBody>
      </p:sp>
      <p:pic>
        <p:nvPicPr>
          <p:cNvPr id="14" name="Picture 13" descr="SKAdishes-animation-sk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084"/>
            <a:ext cx="2360048" cy="1190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Imaging Surveys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406" y="1520833"/>
            <a:ext cx="7767811" cy="2933767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2800" dirty="0" smtClean="0"/>
              <a:t>Requirements</a:t>
            </a:r>
          </a:p>
          <a:p>
            <a:pPr marL="227013" indent="-227013"/>
            <a:r>
              <a:rPr lang="en-US" sz="2400" dirty="0" smtClean="0"/>
              <a:t>Many antennas in order to provide sensitivity and image quality</a:t>
            </a:r>
          </a:p>
          <a:p>
            <a:pPr marL="627063" lvl="1" indent="-227013">
              <a:buNone/>
            </a:pPr>
            <a:r>
              <a:rPr lang="en-US" sz="2000" dirty="0" smtClean="0"/>
              <a:t>large </a:t>
            </a:r>
            <a:r>
              <a:rPr lang="en-US" sz="2000" i="1" dirty="0" err="1" smtClean="0"/>
              <a:t>N</a:t>
            </a:r>
            <a:r>
              <a:rPr lang="en-US" sz="2000" baseline="-25000" dirty="0" err="1" smtClean="0"/>
              <a:t>antenna</a:t>
            </a:r>
            <a:endParaRPr lang="en-US" sz="2000" dirty="0" smtClean="0"/>
          </a:p>
          <a:p>
            <a:pPr marL="227013" indent="-227013"/>
            <a:r>
              <a:rPr lang="en-US" sz="2400" dirty="0" smtClean="0"/>
              <a:t>Spectral resolution because of wide-field effects, line emission from galaxies, or both</a:t>
            </a:r>
          </a:p>
          <a:p>
            <a:pPr marL="627063" lvl="1" indent="-227013">
              <a:buNone/>
            </a:pPr>
            <a:r>
              <a:rPr lang="en-US" sz="2000" dirty="0" smtClean="0"/>
              <a:t>large </a:t>
            </a:r>
            <a:r>
              <a:rPr lang="en-US" sz="2000" i="1" dirty="0" err="1" smtClean="0"/>
              <a:t>N</a:t>
            </a:r>
            <a:r>
              <a:rPr lang="en-US" sz="2000" baseline="-25000" dirty="0" err="1" smtClean="0"/>
              <a:t>frequency</a:t>
            </a:r>
            <a:endParaRPr lang="en-US" sz="2000" dirty="0" smtClean="0"/>
          </a:p>
          <a:p>
            <a:pPr marL="227013" indent="-227013"/>
            <a:r>
              <a:rPr lang="en-US" sz="2400" dirty="0" smtClean="0"/>
              <a:t>Long integrations in order to obtain adequate signal-to-noise ratio</a:t>
            </a:r>
          </a:p>
          <a:p>
            <a:pPr marL="627063" lvl="1" indent="-227013">
              <a:buNone/>
            </a:pPr>
            <a:r>
              <a:rPr lang="en-US" sz="2000" dirty="0" smtClean="0"/>
              <a:t>large </a:t>
            </a:r>
            <a:r>
              <a:rPr lang="en-US" sz="2000" dirty="0" err="1" smtClean="0"/>
              <a:t>N</a:t>
            </a:r>
            <a:r>
              <a:rPr lang="en-US" sz="2195" baseline="-25000" dirty="0" err="1" smtClean="0"/>
              <a:t>time</a:t>
            </a:r>
            <a:r>
              <a:rPr lang="en-US" sz="2000" dirty="0" smtClean="0"/>
              <a:t>, e.g., 1 hr at 1 </a:t>
            </a:r>
            <a:r>
              <a:rPr lang="en-US" sz="2000" dirty="0" err="1" smtClean="0"/>
              <a:t>s</a:t>
            </a:r>
            <a:r>
              <a:rPr lang="en-US" sz="2000" dirty="0" smtClean="0"/>
              <a:t> sampling?</a:t>
            </a:r>
          </a:p>
          <a:p>
            <a:pPr marL="227013" indent="-227013"/>
            <a:endParaRPr lang="en-US" sz="1800" dirty="0" smtClean="0"/>
          </a:p>
          <a:p>
            <a:pPr marL="227013" indent="-227013" algn="ctr">
              <a:buNone/>
            </a:pPr>
            <a:r>
              <a:rPr lang="en-US" sz="2400" dirty="0" err="1" smtClean="0"/>
              <a:t>N</a:t>
            </a:r>
            <a:r>
              <a:rPr lang="en-US" sz="2400" baseline="-25000" dirty="0" err="1" smtClean="0"/>
              <a:t>data</a:t>
            </a:r>
            <a:r>
              <a:rPr lang="en-US" sz="2400" dirty="0" smtClean="0"/>
              <a:t> ~ N</a:t>
            </a:r>
            <a:r>
              <a:rPr lang="en-US" sz="2400" baseline="-25000" dirty="0" smtClean="0"/>
              <a:t>antenna</a:t>
            </a:r>
            <a:r>
              <a:rPr lang="en-US" sz="2400" baseline="30000" dirty="0" smtClean="0"/>
              <a:t>2 </a:t>
            </a:r>
            <a:r>
              <a:rPr lang="en-US" sz="2400" dirty="0" err="1" smtClean="0"/>
              <a:t>N</a:t>
            </a:r>
            <a:r>
              <a:rPr lang="en-US" sz="2400" baseline="-25000" dirty="0" err="1" smtClean="0"/>
              <a:t>frequency</a:t>
            </a:r>
            <a:r>
              <a:rPr lang="en-US" sz="2400" dirty="0" err="1" smtClean="0"/>
              <a:t>N</a:t>
            </a:r>
            <a:r>
              <a:rPr lang="en-US" sz="2400" baseline="-25000" dirty="0" err="1" smtClean="0"/>
              <a:t>beams</a:t>
            </a:r>
            <a:r>
              <a:rPr lang="en-US" sz="2400" dirty="0" err="1" smtClean="0"/>
              <a:t>N</a:t>
            </a:r>
            <a:r>
              <a:rPr lang="en-US" sz="2400" baseline="-25000" dirty="0" err="1" smtClean="0"/>
              <a:t>time</a:t>
            </a:r>
            <a:endParaRPr lang="en-US" sz="2400" baseline="-25000" dirty="0" smtClean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762128" y="4601483"/>
          <a:ext cx="5609639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0447"/>
                <a:gridCol w="1855341"/>
                <a:gridCol w="204385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898989"/>
                          </a:solidFill>
                        </a:rPr>
                        <a:t>ASKAP</a:t>
                      </a:r>
                      <a:endParaRPr lang="en-US" b="1" dirty="0">
                        <a:solidFill>
                          <a:srgbClr val="89898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898989"/>
                          </a:solidFill>
                        </a:rPr>
                        <a:t>SKA Phase</a:t>
                      </a:r>
                      <a:r>
                        <a:rPr lang="en-US" b="1" baseline="0" dirty="0" smtClean="0">
                          <a:solidFill>
                            <a:srgbClr val="898989"/>
                          </a:solidFill>
                        </a:rPr>
                        <a:t> 1</a:t>
                      </a:r>
                      <a:endParaRPr lang="en-US" b="1" dirty="0">
                        <a:solidFill>
                          <a:srgbClr val="89898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898989"/>
                          </a:solidFill>
                        </a:rPr>
                        <a:t>SKA Phase 2</a:t>
                      </a:r>
                      <a:endParaRPr lang="en-US" b="1" dirty="0">
                        <a:solidFill>
                          <a:srgbClr val="898989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898989"/>
                          </a:solidFill>
                        </a:rPr>
                        <a:t>N</a:t>
                      </a:r>
                      <a:r>
                        <a:rPr lang="en-US" baseline="-25000" dirty="0" err="1" smtClean="0">
                          <a:solidFill>
                            <a:srgbClr val="898989"/>
                          </a:solidFill>
                        </a:rPr>
                        <a:t>antenna</a:t>
                      </a:r>
                      <a:r>
                        <a:rPr lang="en-US" dirty="0" smtClean="0">
                          <a:solidFill>
                            <a:srgbClr val="898989"/>
                          </a:solidFill>
                        </a:rPr>
                        <a:t> = 30</a:t>
                      </a:r>
                      <a:endParaRPr lang="en-US" dirty="0">
                        <a:solidFill>
                          <a:srgbClr val="89898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898989"/>
                          </a:solidFill>
                        </a:rPr>
                        <a:t>N</a:t>
                      </a:r>
                      <a:r>
                        <a:rPr lang="en-US" baseline="-25000" dirty="0" err="1" smtClean="0">
                          <a:solidFill>
                            <a:srgbClr val="898989"/>
                          </a:solidFill>
                        </a:rPr>
                        <a:t>anntena</a:t>
                      </a:r>
                      <a:r>
                        <a:rPr lang="en-US" dirty="0" smtClean="0">
                          <a:solidFill>
                            <a:srgbClr val="898989"/>
                          </a:solidFill>
                        </a:rPr>
                        <a:t> ~ 250</a:t>
                      </a:r>
                      <a:endParaRPr lang="en-US" dirty="0">
                        <a:solidFill>
                          <a:srgbClr val="89898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898989"/>
                          </a:solidFill>
                        </a:rPr>
                        <a:t>N</a:t>
                      </a:r>
                      <a:r>
                        <a:rPr lang="en-US" baseline="-25000" dirty="0" err="1" smtClean="0">
                          <a:solidFill>
                            <a:srgbClr val="898989"/>
                          </a:solidFill>
                        </a:rPr>
                        <a:t>antenna</a:t>
                      </a:r>
                      <a:r>
                        <a:rPr lang="en-US" baseline="0" dirty="0" smtClean="0">
                          <a:solidFill>
                            <a:srgbClr val="898989"/>
                          </a:solidFill>
                        </a:rPr>
                        <a:t> ~ 1000</a:t>
                      </a:r>
                      <a:endParaRPr lang="en-US" dirty="0">
                        <a:solidFill>
                          <a:srgbClr val="89898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898989"/>
                          </a:solidFill>
                        </a:rPr>
                        <a:t>N</a:t>
                      </a:r>
                      <a:r>
                        <a:rPr lang="en-US" baseline="-25000" dirty="0" err="1" smtClean="0">
                          <a:solidFill>
                            <a:srgbClr val="898989"/>
                          </a:solidFill>
                        </a:rPr>
                        <a:t>beams</a:t>
                      </a:r>
                      <a:r>
                        <a:rPr lang="en-US" dirty="0" smtClean="0">
                          <a:solidFill>
                            <a:srgbClr val="898989"/>
                          </a:solidFill>
                        </a:rPr>
                        <a:t> = 30</a:t>
                      </a:r>
                      <a:endParaRPr lang="en-US" dirty="0">
                        <a:solidFill>
                          <a:srgbClr val="89898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898989"/>
                          </a:solidFill>
                        </a:rPr>
                        <a:t>N</a:t>
                      </a:r>
                      <a:r>
                        <a:rPr lang="en-US" baseline="-25000" dirty="0" err="1" smtClean="0">
                          <a:solidFill>
                            <a:srgbClr val="898989"/>
                          </a:solidFill>
                        </a:rPr>
                        <a:t>beams</a:t>
                      </a:r>
                      <a:r>
                        <a:rPr lang="en-US" baseline="-25000" dirty="0" smtClean="0">
                          <a:solidFill>
                            <a:srgbClr val="898989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898989"/>
                          </a:solidFill>
                        </a:rPr>
                        <a:t>= 1</a:t>
                      </a:r>
                      <a:endParaRPr lang="en-US" dirty="0">
                        <a:solidFill>
                          <a:srgbClr val="89898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898989"/>
                          </a:solidFill>
                        </a:rPr>
                        <a:t>N</a:t>
                      </a:r>
                      <a:r>
                        <a:rPr lang="en-US" baseline="-25000" dirty="0" err="1" smtClean="0">
                          <a:solidFill>
                            <a:srgbClr val="898989"/>
                          </a:solidFill>
                        </a:rPr>
                        <a:t>beams</a:t>
                      </a:r>
                      <a:r>
                        <a:rPr lang="en-US" dirty="0" smtClean="0">
                          <a:solidFill>
                            <a:srgbClr val="898989"/>
                          </a:solidFill>
                        </a:rPr>
                        <a:t> = 1?</a:t>
                      </a:r>
                      <a:endParaRPr lang="en-US" dirty="0">
                        <a:solidFill>
                          <a:srgbClr val="89898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898989"/>
                          </a:solidFill>
                        </a:rPr>
                        <a:t>N</a:t>
                      </a:r>
                      <a:r>
                        <a:rPr lang="en-US" baseline="-25000" dirty="0" err="1" smtClean="0">
                          <a:solidFill>
                            <a:srgbClr val="898989"/>
                          </a:solidFill>
                        </a:rPr>
                        <a:t>frequency</a:t>
                      </a:r>
                      <a:r>
                        <a:rPr lang="en-US" dirty="0" smtClean="0">
                          <a:solidFill>
                            <a:srgbClr val="898989"/>
                          </a:solidFill>
                        </a:rPr>
                        <a:t> ~ 16k</a:t>
                      </a:r>
                      <a:endParaRPr lang="en-US" dirty="0">
                        <a:solidFill>
                          <a:srgbClr val="89898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898989"/>
                          </a:solidFill>
                        </a:rPr>
                        <a:t>N</a:t>
                      </a:r>
                      <a:r>
                        <a:rPr lang="en-US" baseline="-25000" dirty="0" err="1" smtClean="0">
                          <a:solidFill>
                            <a:srgbClr val="898989"/>
                          </a:solidFill>
                        </a:rPr>
                        <a:t>frequency</a:t>
                      </a:r>
                      <a:r>
                        <a:rPr lang="en-US" dirty="0" smtClean="0">
                          <a:solidFill>
                            <a:srgbClr val="898989"/>
                          </a:solidFill>
                        </a:rPr>
                        <a:t> ~ 16k?</a:t>
                      </a:r>
                      <a:endParaRPr lang="en-US" dirty="0">
                        <a:solidFill>
                          <a:srgbClr val="89898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898989"/>
                          </a:solidFill>
                        </a:rPr>
                        <a:t>N</a:t>
                      </a:r>
                      <a:r>
                        <a:rPr lang="en-US" baseline="-25000" dirty="0" err="1" smtClean="0">
                          <a:solidFill>
                            <a:srgbClr val="898989"/>
                          </a:solidFill>
                        </a:rPr>
                        <a:t>frequency</a:t>
                      </a:r>
                      <a:r>
                        <a:rPr lang="en-US" dirty="0" smtClean="0">
                          <a:solidFill>
                            <a:srgbClr val="898989"/>
                          </a:solidFill>
                        </a:rPr>
                        <a:t> ~ 16k?</a:t>
                      </a:r>
                      <a:endParaRPr lang="en-US" dirty="0">
                        <a:solidFill>
                          <a:srgbClr val="89898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Imaging Surveys II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70446" y="4387984"/>
            <a:ext cx="8192537" cy="1885978"/>
          </a:xfrm>
        </p:spPr>
        <p:txBody>
          <a:bodyPr>
            <a:normAutofit fontScale="85000" lnSpcReduction="20000"/>
          </a:bodyPr>
          <a:lstStyle/>
          <a:p>
            <a:pPr marL="228600" indent="-228600"/>
            <a:r>
              <a:rPr lang="en-US" sz="2400" dirty="0" smtClean="0"/>
              <a:t>Imaging is more than “just” an FFT.</a:t>
            </a:r>
          </a:p>
          <a:p>
            <a:pPr lvl="1">
              <a:buNone/>
            </a:pPr>
            <a:r>
              <a:rPr lang="en-US" sz="2000" dirty="0" smtClean="0"/>
              <a:t>Gridding, </a:t>
            </a:r>
            <a:r>
              <a:rPr lang="en-US" sz="2000" dirty="0" err="1" smtClean="0"/>
              <a:t>deconvolution</a:t>
            </a:r>
            <a:r>
              <a:rPr lang="en-US" sz="2000" dirty="0" smtClean="0"/>
              <a:t>, wide-field corrections, self-calibration, …</a:t>
            </a:r>
          </a:p>
          <a:p>
            <a:pPr marL="228600" indent="-228600"/>
            <a:r>
              <a:rPr lang="en-US" sz="2400" dirty="0" smtClean="0"/>
              <a:t>Community estimates are </a:t>
            </a:r>
            <a:r>
              <a:rPr lang="en-US" sz="2400" dirty="0" smtClean="0">
                <a:solidFill>
                  <a:srgbClr val="1F497D"/>
                </a:solidFill>
              </a:rPr>
              <a:t>10</a:t>
            </a:r>
            <a:r>
              <a:rPr lang="en-US" sz="2400" baseline="30000" dirty="0" smtClean="0">
                <a:solidFill>
                  <a:srgbClr val="1F497D"/>
                </a:solidFill>
              </a:rPr>
              <a:t>4</a:t>
            </a:r>
            <a:r>
              <a:rPr lang="en-US" sz="2400" dirty="0" smtClean="0">
                <a:solidFill>
                  <a:srgbClr val="1F497D"/>
                </a:solidFill>
              </a:rPr>
              <a:t> to 10</a:t>
            </a:r>
            <a:r>
              <a:rPr lang="en-US" sz="2400" baseline="30000" dirty="0" smtClean="0">
                <a:solidFill>
                  <a:srgbClr val="1F497D"/>
                </a:solidFill>
              </a:rPr>
              <a:t>5</a:t>
            </a:r>
            <a:r>
              <a:rPr lang="en-US" sz="2400" dirty="0" smtClean="0">
                <a:solidFill>
                  <a:srgbClr val="1F497D"/>
                </a:solidFill>
              </a:rPr>
              <a:t> ops per visibility datum</a:t>
            </a:r>
            <a:r>
              <a:rPr lang="en-US" sz="2400" dirty="0" smtClean="0"/>
              <a:t>(!).</a:t>
            </a:r>
          </a:p>
          <a:p>
            <a:pPr marL="228600" indent="-228600"/>
            <a:r>
              <a:rPr lang="en-US" sz="2400" dirty="0" smtClean="0"/>
              <a:t>Leads to significant power challenges</a:t>
            </a:r>
          </a:p>
          <a:p>
            <a:pPr marL="628650" lvl="1" indent="-228600"/>
            <a:r>
              <a:rPr lang="en-US" sz="2000" dirty="0" smtClean="0"/>
              <a:t>Related to moving data on/off chips</a:t>
            </a:r>
          </a:p>
          <a:p>
            <a:pPr marL="628650" lvl="1" indent="-228600"/>
            <a:r>
              <a:rPr lang="en-US" sz="2000" dirty="0" smtClean="0"/>
              <a:t>Careful design can yield significant savings, e.g., </a:t>
            </a:r>
            <a:r>
              <a:rPr lang="en-US" sz="2000" dirty="0" err="1" smtClean="0"/>
              <a:t>D’Addario</a:t>
            </a:r>
            <a:r>
              <a:rPr lang="en-US" sz="2000" dirty="0" smtClean="0"/>
              <a:t> (SKA Memo 130)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535450" y="1555736"/>
          <a:ext cx="6030905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8007"/>
                <a:gridCol w="2019732"/>
                <a:gridCol w="20631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898989"/>
                          </a:solidFill>
                        </a:rPr>
                        <a:t>ASKAP</a:t>
                      </a:r>
                      <a:endParaRPr lang="en-US" b="1" dirty="0">
                        <a:solidFill>
                          <a:srgbClr val="89898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898989"/>
                          </a:solidFill>
                        </a:rPr>
                        <a:t>SKA Phase</a:t>
                      </a:r>
                      <a:r>
                        <a:rPr lang="en-US" b="1" baseline="0" dirty="0" smtClean="0">
                          <a:solidFill>
                            <a:srgbClr val="898989"/>
                          </a:solidFill>
                        </a:rPr>
                        <a:t> 1</a:t>
                      </a:r>
                      <a:endParaRPr lang="en-US" b="1" dirty="0">
                        <a:solidFill>
                          <a:srgbClr val="898989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898989"/>
                          </a:solidFill>
                        </a:rPr>
                        <a:t>SKA Phase 2</a:t>
                      </a:r>
                      <a:endParaRPr lang="en-US" b="1" dirty="0">
                        <a:solidFill>
                          <a:srgbClr val="898989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898989"/>
                          </a:solidFill>
                        </a:rPr>
                        <a:t>N</a:t>
                      </a:r>
                      <a:r>
                        <a:rPr lang="en-US" baseline="-25000" dirty="0" err="1" smtClean="0">
                          <a:solidFill>
                            <a:srgbClr val="898989"/>
                          </a:solidFill>
                        </a:rPr>
                        <a:t>antenna</a:t>
                      </a:r>
                      <a:r>
                        <a:rPr lang="en-US" dirty="0" smtClean="0">
                          <a:solidFill>
                            <a:srgbClr val="898989"/>
                          </a:solidFill>
                        </a:rPr>
                        <a:t> = 30</a:t>
                      </a:r>
                      <a:endParaRPr lang="en-US" dirty="0">
                        <a:solidFill>
                          <a:srgbClr val="89898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898989"/>
                          </a:solidFill>
                        </a:rPr>
                        <a:t>N</a:t>
                      </a:r>
                      <a:r>
                        <a:rPr lang="en-US" baseline="-25000" dirty="0" err="1" smtClean="0">
                          <a:solidFill>
                            <a:srgbClr val="898989"/>
                          </a:solidFill>
                        </a:rPr>
                        <a:t>anntena</a:t>
                      </a:r>
                      <a:r>
                        <a:rPr lang="en-US" dirty="0" smtClean="0">
                          <a:solidFill>
                            <a:srgbClr val="898989"/>
                          </a:solidFill>
                        </a:rPr>
                        <a:t> ~ 250</a:t>
                      </a:r>
                      <a:endParaRPr lang="en-US" dirty="0">
                        <a:solidFill>
                          <a:srgbClr val="89898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898989"/>
                          </a:solidFill>
                        </a:rPr>
                        <a:t>N</a:t>
                      </a:r>
                      <a:r>
                        <a:rPr lang="en-US" baseline="-25000" dirty="0" err="1" smtClean="0">
                          <a:solidFill>
                            <a:srgbClr val="898989"/>
                          </a:solidFill>
                        </a:rPr>
                        <a:t>antenna</a:t>
                      </a:r>
                      <a:r>
                        <a:rPr lang="en-US" baseline="0" dirty="0" smtClean="0">
                          <a:solidFill>
                            <a:srgbClr val="898989"/>
                          </a:solidFill>
                        </a:rPr>
                        <a:t> ~ 1000</a:t>
                      </a:r>
                      <a:endParaRPr lang="en-US" dirty="0">
                        <a:solidFill>
                          <a:srgbClr val="89898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898989"/>
                          </a:solidFill>
                        </a:rPr>
                        <a:t>N</a:t>
                      </a:r>
                      <a:r>
                        <a:rPr lang="en-US" baseline="-25000" dirty="0" err="1" smtClean="0">
                          <a:solidFill>
                            <a:srgbClr val="898989"/>
                          </a:solidFill>
                        </a:rPr>
                        <a:t>beams</a:t>
                      </a:r>
                      <a:r>
                        <a:rPr lang="en-US" dirty="0" smtClean="0">
                          <a:solidFill>
                            <a:srgbClr val="898989"/>
                          </a:solidFill>
                        </a:rPr>
                        <a:t> = 30</a:t>
                      </a:r>
                      <a:endParaRPr lang="en-US" dirty="0">
                        <a:solidFill>
                          <a:srgbClr val="89898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898989"/>
                          </a:solidFill>
                        </a:rPr>
                        <a:t>N</a:t>
                      </a:r>
                      <a:r>
                        <a:rPr lang="en-US" baseline="-25000" dirty="0" err="1" smtClean="0">
                          <a:solidFill>
                            <a:srgbClr val="898989"/>
                          </a:solidFill>
                        </a:rPr>
                        <a:t>beams</a:t>
                      </a:r>
                      <a:r>
                        <a:rPr lang="en-US" baseline="-25000" dirty="0" smtClean="0">
                          <a:solidFill>
                            <a:srgbClr val="898989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898989"/>
                          </a:solidFill>
                        </a:rPr>
                        <a:t>= 1</a:t>
                      </a:r>
                      <a:endParaRPr lang="en-US" dirty="0">
                        <a:solidFill>
                          <a:srgbClr val="89898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898989"/>
                          </a:solidFill>
                        </a:rPr>
                        <a:t>N</a:t>
                      </a:r>
                      <a:r>
                        <a:rPr lang="en-US" baseline="-25000" dirty="0" err="1" smtClean="0">
                          <a:solidFill>
                            <a:srgbClr val="898989"/>
                          </a:solidFill>
                        </a:rPr>
                        <a:t>beams</a:t>
                      </a:r>
                      <a:r>
                        <a:rPr lang="en-US" dirty="0" smtClean="0">
                          <a:solidFill>
                            <a:srgbClr val="898989"/>
                          </a:solidFill>
                        </a:rPr>
                        <a:t> = 1?</a:t>
                      </a:r>
                      <a:endParaRPr lang="en-US" dirty="0">
                        <a:solidFill>
                          <a:srgbClr val="89898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898989"/>
                          </a:solidFill>
                        </a:rPr>
                        <a:t>N</a:t>
                      </a:r>
                      <a:r>
                        <a:rPr lang="en-US" baseline="-25000" dirty="0" err="1" smtClean="0">
                          <a:solidFill>
                            <a:srgbClr val="898989"/>
                          </a:solidFill>
                        </a:rPr>
                        <a:t>frequency</a:t>
                      </a:r>
                      <a:r>
                        <a:rPr lang="en-US" dirty="0" smtClean="0">
                          <a:solidFill>
                            <a:srgbClr val="898989"/>
                          </a:solidFill>
                        </a:rPr>
                        <a:t> ~ 16k</a:t>
                      </a:r>
                      <a:endParaRPr lang="en-US" dirty="0">
                        <a:solidFill>
                          <a:srgbClr val="89898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898989"/>
                          </a:solidFill>
                        </a:rPr>
                        <a:t>N</a:t>
                      </a:r>
                      <a:r>
                        <a:rPr lang="en-US" baseline="-25000" dirty="0" err="1" smtClean="0">
                          <a:solidFill>
                            <a:srgbClr val="898989"/>
                          </a:solidFill>
                        </a:rPr>
                        <a:t>frequency</a:t>
                      </a:r>
                      <a:r>
                        <a:rPr lang="en-US" dirty="0" smtClean="0">
                          <a:solidFill>
                            <a:srgbClr val="898989"/>
                          </a:solidFill>
                        </a:rPr>
                        <a:t> ~ 16k?</a:t>
                      </a:r>
                      <a:endParaRPr lang="en-US" dirty="0">
                        <a:solidFill>
                          <a:srgbClr val="89898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898989"/>
                          </a:solidFill>
                        </a:rPr>
                        <a:t>N</a:t>
                      </a:r>
                      <a:r>
                        <a:rPr lang="en-US" baseline="-25000" dirty="0" err="1" smtClean="0">
                          <a:solidFill>
                            <a:srgbClr val="898989"/>
                          </a:solidFill>
                        </a:rPr>
                        <a:t>frequency</a:t>
                      </a:r>
                      <a:r>
                        <a:rPr lang="en-US" dirty="0" smtClean="0">
                          <a:solidFill>
                            <a:srgbClr val="898989"/>
                          </a:solidFill>
                        </a:rPr>
                        <a:t> ~ 16k?</a:t>
                      </a:r>
                      <a:endParaRPr lang="en-US" dirty="0">
                        <a:solidFill>
                          <a:srgbClr val="898989"/>
                        </a:solidFill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898989"/>
                          </a:solidFill>
                        </a:rPr>
                        <a:t>N</a:t>
                      </a:r>
                      <a:r>
                        <a:rPr lang="en-US" baseline="-25000" dirty="0" err="1" smtClean="0">
                          <a:solidFill>
                            <a:srgbClr val="898989"/>
                          </a:solidFill>
                        </a:rPr>
                        <a:t>time</a:t>
                      </a:r>
                      <a:r>
                        <a:rPr lang="en-US" baseline="0" dirty="0" smtClean="0">
                          <a:solidFill>
                            <a:srgbClr val="898989"/>
                          </a:solidFill>
                        </a:rPr>
                        <a:t> ~4k</a:t>
                      </a:r>
                      <a:endParaRPr lang="en-US" dirty="0">
                        <a:solidFill>
                          <a:srgbClr val="898989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898989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898989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N</a:t>
                      </a:r>
                      <a:r>
                        <a:rPr lang="en-US" baseline="-25000" dirty="0" err="1" smtClean="0">
                          <a:solidFill>
                            <a:schemeClr val="tx2"/>
                          </a:solidFill>
                        </a:rPr>
                        <a:t>data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~ 1.8 × 10</a:t>
                      </a:r>
                      <a:r>
                        <a:rPr lang="en-US" baseline="30000" dirty="0" smtClean="0">
                          <a:solidFill>
                            <a:schemeClr val="tx2"/>
                          </a:solidFill>
                        </a:rPr>
                        <a:t>12</a:t>
                      </a:r>
                      <a:endParaRPr lang="en-US" baseline="300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N</a:t>
                      </a:r>
                      <a:r>
                        <a:rPr lang="en-US" baseline="-25000" dirty="0" err="1" smtClean="0">
                          <a:solidFill>
                            <a:schemeClr val="tx2"/>
                          </a:solidFill>
                        </a:rPr>
                        <a:t>data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~ 4 × 10</a:t>
                      </a:r>
                      <a:r>
                        <a:rPr lang="en-US" baseline="30000" dirty="0" smtClean="0">
                          <a:solidFill>
                            <a:schemeClr val="tx2"/>
                          </a:solidFill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N</a:t>
                      </a:r>
                      <a:r>
                        <a:rPr lang="en-US" baseline="-25000" dirty="0" err="1" smtClean="0">
                          <a:solidFill>
                            <a:schemeClr val="tx2"/>
                          </a:solidFill>
                        </a:rPr>
                        <a:t>data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~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65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 × 10</a:t>
                      </a:r>
                      <a:r>
                        <a:rPr lang="en-US" baseline="30000" dirty="0" smtClean="0">
                          <a:solidFill>
                            <a:schemeClr val="tx2"/>
                          </a:solidFill>
                        </a:rPr>
                        <a:t>12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>
                          <a:solidFill>
                            <a:schemeClr val="tx2"/>
                          </a:solidFill>
                        </a:rPr>
                        <a:t>N</a:t>
                      </a:r>
                      <a:r>
                        <a:rPr lang="en-US" b="1" baseline="-25000" dirty="0" smtClean="0">
                          <a:solidFill>
                            <a:schemeClr val="tx2"/>
                          </a:solidFill>
                        </a:rPr>
                        <a:t>OPS</a:t>
                      </a:r>
                      <a:r>
                        <a:rPr lang="en-US" b="1" baseline="0" dirty="0" smtClean="0">
                          <a:solidFill>
                            <a:schemeClr val="tx2"/>
                          </a:solidFill>
                        </a:rPr>
                        <a:t> ~ 1</a:t>
                      </a:r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8 × 10</a:t>
                      </a:r>
                      <a:r>
                        <a:rPr lang="en-US" b="1" baseline="30000" dirty="0" smtClean="0">
                          <a:solidFill>
                            <a:schemeClr val="tx2"/>
                          </a:solidFill>
                        </a:rPr>
                        <a:t>15</a:t>
                      </a:r>
                      <a:endParaRPr lang="en-US" b="1" baseline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N</a:t>
                      </a:r>
                      <a:r>
                        <a:rPr lang="en-US" b="1" baseline="-25000" dirty="0" smtClean="0">
                          <a:solidFill>
                            <a:schemeClr val="tx2"/>
                          </a:solidFill>
                        </a:rPr>
                        <a:t>OPS</a:t>
                      </a:r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 ~ 40 × 10</a:t>
                      </a:r>
                      <a:r>
                        <a:rPr lang="en-US" b="1" baseline="30000" dirty="0" smtClean="0">
                          <a:solidFill>
                            <a:schemeClr val="tx2"/>
                          </a:solidFill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N</a:t>
                      </a:r>
                      <a:r>
                        <a:rPr lang="en-US" b="1" baseline="-25000" dirty="0" smtClean="0">
                          <a:solidFill>
                            <a:schemeClr val="tx2"/>
                          </a:solidFill>
                        </a:rPr>
                        <a:t>OPS</a:t>
                      </a:r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 ~</a:t>
                      </a:r>
                      <a:r>
                        <a:rPr lang="en-US" b="1" baseline="0" dirty="0" smtClean="0">
                          <a:solidFill>
                            <a:schemeClr val="tx2"/>
                          </a:solidFill>
                        </a:rPr>
                        <a:t> 650</a:t>
                      </a:r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 × 10</a:t>
                      </a:r>
                      <a:r>
                        <a:rPr lang="en-US" b="1" baseline="30000" dirty="0" smtClean="0">
                          <a:solidFill>
                            <a:schemeClr val="tx2"/>
                          </a:solidFill>
                        </a:rPr>
                        <a:t>15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4361" y="38576"/>
            <a:ext cx="6777709" cy="1143000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Fundamental Physics with Radio Pulsars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Content Placeholder 7" descr="grav_waves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963" r="-215"/>
          <a:stretch>
            <a:fillRect/>
          </a:stretch>
        </p:blipFill>
        <p:spPr>
          <a:xfrm>
            <a:off x="4767442" y="1505430"/>
            <a:ext cx="2710735" cy="3470307"/>
          </a:xfrm>
        </p:spPr>
      </p:pic>
      <p:pic>
        <p:nvPicPr>
          <p:cNvPr id="7" name="Content Placeholder 6" descr="GravitationalWaves-PSR-SKAanimation.tiff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4243" b="18539"/>
          <a:stretch>
            <a:fillRect/>
          </a:stretch>
        </p:blipFill>
        <p:spPr>
          <a:xfrm>
            <a:off x="4913584" y="5070280"/>
            <a:ext cx="4038600" cy="1753297"/>
          </a:xfrm>
        </p:spPr>
      </p:pic>
      <p:sp>
        <p:nvSpPr>
          <p:cNvPr id="9" name="TextBox 8"/>
          <p:cNvSpPr txBox="1"/>
          <p:nvPr/>
        </p:nvSpPr>
        <p:spPr>
          <a:xfrm>
            <a:off x="7563479" y="2651208"/>
            <a:ext cx="1474007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 smtClean="0">
                <a:solidFill>
                  <a:srgbClr val="898989"/>
                </a:solidFill>
              </a:rPr>
              <a:t>Ultra-relativistic binaries</a:t>
            </a:r>
          </a:p>
          <a:p>
            <a:pPr algn="ctr"/>
            <a:r>
              <a:rPr lang="en-US" sz="1600" dirty="0" smtClean="0">
                <a:solidFill>
                  <a:srgbClr val="898989"/>
                </a:solidFill>
              </a:rPr>
              <a:t>&amp;</a:t>
            </a:r>
          </a:p>
          <a:p>
            <a:pPr algn="ctr"/>
            <a:r>
              <a:rPr lang="en-US" sz="1600" dirty="0" smtClean="0">
                <a:solidFill>
                  <a:srgbClr val="898989"/>
                </a:solidFill>
              </a:rPr>
              <a:t>gravitational wave studies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7563480" y="2833708"/>
            <a:ext cx="36969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7897117" y="4616675"/>
            <a:ext cx="718123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4361" y="1366995"/>
            <a:ext cx="447763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/>
            <a:r>
              <a:rPr lang="en-US" sz="2000" dirty="0" smtClean="0">
                <a:solidFill>
                  <a:srgbClr val="898989"/>
                </a:solidFill>
              </a:rPr>
              <a:t>Arrival times of pulses from radio pulsars can be measured with phenomenal accuracy</a:t>
            </a:r>
          </a:p>
          <a:p>
            <a:pPr marL="169863" indent="-1143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898989"/>
                </a:solidFill>
              </a:rPr>
              <a:t>Better than 100 ns precision in best cases</a:t>
            </a:r>
          </a:p>
          <a:p>
            <a:pPr marL="169863" indent="-1143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898989"/>
                </a:solidFill>
              </a:rPr>
              <a:t>Enables high precision tests of fundamental physics</a:t>
            </a:r>
          </a:p>
          <a:p>
            <a:pPr marL="571500" lvl="1" indent="-231775">
              <a:buFont typeface="Lucida Grande"/>
              <a:buChar char="–"/>
            </a:pPr>
            <a:r>
              <a:rPr lang="en-US" dirty="0" smtClean="0">
                <a:solidFill>
                  <a:srgbClr val="898989"/>
                </a:solidFill>
              </a:rPr>
              <a:t>Theories of gravity, gravitational waves, nuclear equation of state</a:t>
            </a:r>
          </a:p>
          <a:p>
            <a:pPr marL="571500" lvl="1" indent="-231775">
              <a:buFont typeface="Lucida Grande"/>
              <a:buChar char="–"/>
            </a:pPr>
            <a:r>
              <a:rPr lang="en-US" dirty="0" smtClean="0">
                <a:solidFill>
                  <a:srgbClr val="898989"/>
                </a:solidFill>
              </a:rPr>
              <a:t>1993 Nobel Prize in Physics</a:t>
            </a:r>
          </a:p>
          <a:p>
            <a:pPr marL="169863" indent="-1143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chemeClr val="accent2"/>
                </a:solidFill>
              </a:rPr>
              <a:t>Problem</a:t>
            </a:r>
            <a:r>
              <a:rPr lang="en-US" sz="2000" dirty="0" smtClean="0">
                <a:solidFill>
                  <a:srgbClr val="898989"/>
                </a:solidFill>
              </a:rPr>
              <a:t>: Not all pulsars are equal!</a:t>
            </a:r>
          </a:p>
          <a:p>
            <a:pPr marL="169863" indent="-1143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898989"/>
                </a:solidFill>
              </a:rPr>
              <a:t>Good “timers” &lt; 10% of total population</a:t>
            </a:r>
          </a:p>
          <a:p>
            <a:pPr marL="169863" indent="-1143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898989"/>
                </a:solidFill>
              </a:rPr>
              <a:t>Need to find </a:t>
            </a:r>
            <a:r>
              <a:rPr lang="en-US" sz="2000" dirty="0" smtClean="0">
                <a:solidFill>
                  <a:schemeClr val="tx2"/>
                </a:solidFill>
              </a:rPr>
              <a:t>many</a:t>
            </a:r>
            <a:r>
              <a:rPr lang="en-US" sz="2000" dirty="0" smtClean="0">
                <a:solidFill>
                  <a:srgbClr val="898989"/>
                </a:solidFill>
              </a:rPr>
              <a:t> </a:t>
            </a:r>
            <a:r>
              <a:rPr lang="en-US" sz="2000" dirty="0" smtClean="0">
                <a:solidFill>
                  <a:srgbClr val="1F497D"/>
                </a:solidFill>
              </a:rPr>
              <a:t>more</a:t>
            </a:r>
            <a:r>
              <a:rPr lang="en-US" sz="2000" dirty="0" smtClean="0">
                <a:solidFill>
                  <a:srgbClr val="898989"/>
                </a:solidFill>
              </a:rPr>
              <a:t>!</a:t>
            </a:r>
          </a:p>
          <a:p>
            <a:pPr marL="284163" indent="-228600">
              <a:spcBef>
                <a:spcPts val="6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898989"/>
                </a:solidFill>
              </a:rPr>
              <a:t>All-sky survey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Pulsar Surveys I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646" y="1278908"/>
            <a:ext cx="6620464" cy="5070633"/>
          </a:xfrm>
        </p:spPr>
        <p:txBody>
          <a:bodyPr>
            <a:noAutofit/>
          </a:bodyPr>
          <a:lstStyle/>
          <a:p>
            <a:pPr marL="227013" indent="-227013">
              <a:buNone/>
            </a:pPr>
            <a:r>
              <a:rPr lang="en-US" sz="2000" dirty="0" smtClean="0">
                <a:solidFill>
                  <a:srgbClr val="898989"/>
                </a:solidFill>
              </a:rPr>
              <a:t>Requirements</a:t>
            </a:r>
          </a:p>
          <a:p>
            <a:pPr marL="169863" indent="-169863"/>
            <a:r>
              <a:rPr lang="en-US" sz="2000" dirty="0" smtClean="0">
                <a:solidFill>
                  <a:srgbClr val="898989"/>
                </a:solidFill>
              </a:rPr>
              <a:t>Large bandwidths because pulsars are faint</a:t>
            </a:r>
          </a:p>
          <a:p>
            <a:pPr marL="169863" indent="-169863"/>
            <a:r>
              <a:rPr lang="en-US" sz="2000" dirty="0" smtClean="0">
                <a:solidFill>
                  <a:srgbClr val="898989"/>
                </a:solidFill>
              </a:rPr>
              <a:t>Long integration times because pulsars are faint</a:t>
            </a:r>
          </a:p>
          <a:p>
            <a:pPr marL="169863" indent="-169863"/>
            <a:r>
              <a:rPr lang="en-US" sz="2000" dirty="0" smtClean="0">
                <a:solidFill>
                  <a:srgbClr val="898989"/>
                </a:solidFill>
              </a:rPr>
              <a:t>Rapid time sampling in order to resolve pulse profile</a:t>
            </a:r>
          </a:p>
          <a:p>
            <a:pPr marL="169863" indent="-169863"/>
            <a:r>
              <a:rPr lang="en-US" sz="2000" dirty="0" smtClean="0">
                <a:solidFill>
                  <a:srgbClr val="898989"/>
                </a:solidFill>
              </a:rPr>
              <a:t>Narrow frequency channelization in order to mitigate interstellar scattering</a:t>
            </a:r>
          </a:p>
          <a:p>
            <a:pPr marL="227013" indent="-227013"/>
            <a:endParaRPr lang="en-US" sz="1600" dirty="0" smtClean="0">
              <a:solidFill>
                <a:srgbClr val="898989"/>
              </a:solidFill>
            </a:endParaRPr>
          </a:p>
          <a:p>
            <a:pPr marL="169863" indent="-169863"/>
            <a:r>
              <a:rPr lang="en-US" sz="2000" dirty="0" smtClean="0">
                <a:solidFill>
                  <a:srgbClr val="898989"/>
                </a:solidFill>
              </a:rPr>
              <a:t>For a “pixel” on the sky, accumulate data for a time </a:t>
            </a:r>
            <a:r>
              <a:rPr lang="en-US" sz="2000" dirty="0" err="1" smtClean="0">
                <a:solidFill>
                  <a:srgbClr val="898989"/>
                </a:solidFill>
                <a:latin typeface="Symbol" charset="2"/>
                <a:cs typeface="Symbol" charset="2"/>
              </a:rPr>
              <a:t>D</a:t>
            </a:r>
            <a:r>
              <a:rPr lang="en-US" sz="2000" i="1" dirty="0" err="1" smtClean="0">
                <a:solidFill>
                  <a:srgbClr val="898989"/>
                </a:solidFill>
              </a:rPr>
              <a:t>t</a:t>
            </a:r>
            <a:r>
              <a:rPr lang="en-US" sz="2000" dirty="0" smtClean="0">
                <a:solidFill>
                  <a:srgbClr val="898989"/>
                </a:solidFill>
              </a:rPr>
              <a:t> over a bandwidth </a:t>
            </a:r>
            <a:r>
              <a:rPr lang="en-US" sz="2000" dirty="0" err="1" smtClean="0">
                <a:solidFill>
                  <a:srgbClr val="898989"/>
                </a:solidFill>
                <a:latin typeface="Symbol" charset="2"/>
                <a:cs typeface="Symbol" charset="2"/>
              </a:rPr>
              <a:t>Dn</a:t>
            </a:r>
            <a:endParaRPr lang="en-US" sz="2000" dirty="0" smtClean="0">
              <a:solidFill>
                <a:srgbClr val="898989"/>
              </a:solidFill>
              <a:latin typeface="Symbol" charset="2"/>
              <a:cs typeface="Symbol" charset="2"/>
            </a:endParaRPr>
          </a:p>
          <a:p>
            <a:pPr marL="627063" lvl="1" indent="-227013">
              <a:buNone/>
            </a:pPr>
            <a:r>
              <a:rPr lang="en-US" sz="2000" dirty="0" smtClean="0">
                <a:solidFill>
                  <a:srgbClr val="898989"/>
                </a:solidFill>
                <a:cs typeface="Symbol" charset="2"/>
              </a:rPr>
              <a:t>Suppose </a:t>
            </a:r>
            <a:r>
              <a:rPr lang="en-US" sz="2000" dirty="0" err="1" smtClean="0">
                <a:solidFill>
                  <a:srgbClr val="898989"/>
                </a:solidFill>
                <a:latin typeface="Symbol" charset="2"/>
                <a:cs typeface="Symbol" charset="2"/>
              </a:rPr>
              <a:t>D</a:t>
            </a:r>
            <a:r>
              <a:rPr lang="en-US" sz="2000" i="1" dirty="0" err="1" smtClean="0">
                <a:solidFill>
                  <a:srgbClr val="898989"/>
                </a:solidFill>
                <a:cs typeface="Symbol" charset="2"/>
              </a:rPr>
              <a:t>t</a:t>
            </a:r>
            <a:r>
              <a:rPr lang="en-US" sz="2000" dirty="0" smtClean="0">
                <a:solidFill>
                  <a:srgbClr val="898989"/>
                </a:solidFill>
                <a:cs typeface="Symbol" charset="2"/>
              </a:rPr>
              <a:t> = 20 min., </a:t>
            </a:r>
            <a:r>
              <a:rPr lang="en-US" sz="2000" dirty="0" err="1" smtClean="0">
                <a:solidFill>
                  <a:srgbClr val="898989"/>
                </a:solidFill>
                <a:latin typeface="Symbol" charset="2"/>
                <a:cs typeface="Symbol" charset="2"/>
              </a:rPr>
              <a:t>Dn</a:t>
            </a:r>
            <a:r>
              <a:rPr lang="en-US" sz="2000" dirty="0" smtClean="0">
                <a:solidFill>
                  <a:srgbClr val="898989"/>
                </a:solidFill>
                <a:cs typeface="Symbol" charset="2"/>
              </a:rPr>
              <a:t> = 800 MHz</a:t>
            </a:r>
            <a:endParaRPr lang="en-US" sz="2000" i="1" dirty="0" smtClean="0">
              <a:solidFill>
                <a:srgbClr val="898989"/>
              </a:solidFill>
              <a:cs typeface="Symbol" charset="2"/>
            </a:endParaRPr>
          </a:p>
          <a:p>
            <a:pPr marL="169863" indent="-169863"/>
            <a:r>
              <a:rPr lang="en-US" sz="2000" dirty="0" smtClean="0">
                <a:solidFill>
                  <a:srgbClr val="898989"/>
                </a:solidFill>
                <a:cs typeface="Symbol" charset="2"/>
              </a:rPr>
              <a:t>Time sampling </a:t>
            </a:r>
            <a:r>
              <a:rPr lang="en-US" sz="2000" dirty="0" err="1" smtClean="0">
                <a:solidFill>
                  <a:srgbClr val="898989"/>
                </a:solidFill>
                <a:latin typeface="Symbol" charset="2"/>
                <a:cs typeface="Symbol" charset="2"/>
              </a:rPr>
              <a:t>d</a:t>
            </a:r>
            <a:r>
              <a:rPr lang="en-US" sz="2000" i="1" dirty="0" err="1" smtClean="0">
                <a:solidFill>
                  <a:srgbClr val="898989"/>
                </a:solidFill>
                <a:cs typeface="Symbol" charset="2"/>
              </a:rPr>
              <a:t>t</a:t>
            </a:r>
            <a:r>
              <a:rPr lang="en-US" sz="2000" dirty="0" smtClean="0">
                <a:solidFill>
                  <a:srgbClr val="898989"/>
                </a:solidFill>
                <a:cs typeface="Symbol" charset="2"/>
              </a:rPr>
              <a:t> with frequency channelization </a:t>
            </a:r>
            <a:r>
              <a:rPr lang="en-US" sz="2000" dirty="0" err="1" smtClean="0">
                <a:solidFill>
                  <a:srgbClr val="898989"/>
                </a:solidFill>
                <a:latin typeface="Symbol" charset="2"/>
                <a:cs typeface="Symbol" charset="2"/>
              </a:rPr>
              <a:t>dn</a:t>
            </a:r>
            <a:endParaRPr lang="en-US" sz="2000" dirty="0" smtClean="0">
              <a:solidFill>
                <a:srgbClr val="898989"/>
              </a:solidFill>
              <a:latin typeface="Symbol" charset="2"/>
              <a:cs typeface="Symbol" charset="2"/>
            </a:endParaRPr>
          </a:p>
          <a:p>
            <a:pPr marL="627063" lvl="1" indent="-227013">
              <a:buNone/>
            </a:pPr>
            <a:r>
              <a:rPr lang="en-US" sz="2000" dirty="0" smtClean="0">
                <a:solidFill>
                  <a:srgbClr val="898989"/>
                </a:solidFill>
                <a:cs typeface="Symbol" charset="2"/>
              </a:rPr>
              <a:t>For GBT GUPPI</a:t>
            </a:r>
            <a:r>
              <a:rPr lang="en-US" sz="2000" dirty="0" smtClean="0">
                <a:solidFill>
                  <a:srgbClr val="898989"/>
                </a:solidFill>
              </a:rPr>
              <a:t>,</a:t>
            </a:r>
            <a:r>
              <a:rPr lang="en-US" sz="2000" dirty="0" smtClean="0">
                <a:solidFill>
                  <a:srgbClr val="898989"/>
                </a:solidFill>
                <a:latin typeface="Symbol" charset="2"/>
                <a:cs typeface="Symbol" charset="2"/>
              </a:rPr>
              <a:t> </a:t>
            </a:r>
            <a:r>
              <a:rPr lang="en-US" sz="2000" dirty="0" err="1" smtClean="0">
                <a:solidFill>
                  <a:srgbClr val="898989"/>
                </a:solidFill>
                <a:latin typeface="Symbol" charset="2"/>
                <a:cs typeface="Symbol" charset="2"/>
              </a:rPr>
              <a:t>d</a:t>
            </a:r>
            <a:r>
              <a:rPr lang="en-US" sz="2000" i="1" dirty="0" err="1" smtClean="0">
                <a:solidFill>
                  <a:srgbClr val="898989"/>
                </a:solidFill>
                <a:cs typeface="Symbol" charset="2"/>
              </a:rPr>
              <a:t>t</a:t>
            </a:r>
            <a:r>
              <a:rPr lang="en-US" sz="2000" dirty="0" smtClean="0">
                <a:solidFill>
                  <a:srgbClr val="898989"/>
                </a:solidFill>
              </a:rPr>
              <a:t> = 81.92 </a:t>
            </a:r>
            <a:r>
              <a:rPr lang="en-US" sz="2000" dirty="0" smtClean="0">
                <a:solidFill>
                  <a:srgbClr val="898989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 smtClean="0">
                <a:solidFill>
                  <a:srgbClr val="898989"/>
                </a:solidFill>
              </a:rPr>
              <a:t>s, </a:t>
            </a:r>
            <a:r>
              <a:rPr lang="en-US" sz="2000" dirty="0" err="1" smtClean="0">
                <a:solidFill>
                  <a:srgbClr val="898989"/>
                </a:solidFill>
                <a:latin typeface="Symbol" charset="2"/>
                <a:cs typeface="Symbol" charset="2"/>
              </a:rPr>
              <a:t>dn</a:t>
            </a:r>
            <a:r>
              <a:rPr lang="en-US" sz="2000" dirty="0" smtClean="0">
                <a:solidFill>
                  <a:srgbClr val="898989"/>
                </a:solidFill>
              </a:rPr>
              <a:t> = 24 kHz</a:t>
            </a:r>
          </a:p>
          <a:p>
            <a:pPr marL="341313" indent="-341313">
              <a:spcBef>
                <a:spcPts val="624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898989"/>
                </a:solidFill>
              </a:rPr>
              <a:t>60 GB data sets per pixel …</a:t>
            </a:r>
            <a:endParaRPr lang="en-US" sz="2000" dirty="0" smtClean="0">
              <a:solidFill>
                <a:srgbClr val="898989"/>
              </a:solidFill>
              <a:cs typeface="Symbol" charset="2"/>
            </a:endParaRPr>
          </a:p>
        </p:txBody>
      </p:sp>
      <p:pic>
        <p:nvPicPr>
          <p:cNvPr id="6" name="Picture 7" descr="discovery"/>
          <p:cNvPicPr>
            <a:picLocks noChangeAspect="1" noChangeArrowheads="1"/>
          </p:cNvPicPr>
          <p:nvPr/>
        </p:nvPicPr>
        <p:blipFill>
          <a:blip r:embed="rId2"/>
          <a:srcRect l="4123" b="4532"/>
          <a:stretch>
            <a:fillRect/>
          </a:stretch>
        </p:blipFill>
        <p:spPr bwMode="auto">
          <a:xfrm>
            <a:off x="6717500" y="2663117"/>
            <a:ext cx="2405675" cy="18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Pulsar Surveys II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7535" y="1535113"/>
            <a:ext cx="4040188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For GBT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07534" y="2174875"/>
            <a:ext cx="4210459" cy="2544819"/>
          </a:xfrm>
        </p:spPr>
        <p:txBody>
          <a:bodyPr>
            <a:normAutofit/>
          </a:bodyPr>
          <a:lstStyle/>
          <a:p>
            <a:pPr marL="227013" indent="-227013"/>
            <a:r>
              <a:rPr lang="en-US" sz="2800" dirty="0" smtClean="0"/>
              <a:t>At 800 MHz, “pixel” ~ 16' = 0.3°</a:t>
            </a:r>
          </a:p>
          <a:p>
            <a:pPr marL="227013" indent="-227013"/>
            <a:r>
              <a:rPr lang="en-US" sz="2800" dirty="0" smtClean="0"/>
              <a:t>About 350 </a:t>
            </a:r>
            <a:r>
              <a:rPr lang="en-US" sz="2800" dirty="0" err="1" smtClean="0"/>
              <a:t>kpixels</a:t>
            </a:r>
            <a:r>
              <a:rPr lang="en-US" sz="2800" dirty="0" smtClean="0"/>
              <a:t> in the sky</a:t>
            </a:r>
          </a:p>
          <a:p>
            <a:pPr marL="227013" indent="-227013"/>
            <a:r>
              <a:rPr lang="en-US" sz="2800" dirty="0" smtClean="0"/>
              <a:t>20 PB data set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For SKA</a:t>
            </a:r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2544819"/>
          </a:xfrm>
        </p:spPr>
        <p:txBody>
          <a:bodyPr>
            <a:normAutofit/>
          </a:bodyPr>
          <a:lstStyle/>
          <a:p>
            <a:pPr marL="227013" indent="-227013"/>
            <a:r>
              <a:rPr lang="en-US" sz="2800" dirty="0" smtClean="0"/>
              <a:t>At 800 MHz, “pixel” = 1.2'</a:t>
            </a:r>
          </a:p>
          <a:p>
            <a:pPr marL="227013" indent="-227013"/>
            <a:r>
              <a:rPr lang="en-US" sz="2800" dirty="0" smtClean="0"/>
              <a:t>About 76 </a:t>
            </a:r>
            <a:r>
              <a:rPr lang="en-US" sz="2800" dirty="0" err="1" smtClean="0"/>
              <a:t>Mpixels</a:t>
            </a:r>
            <a:r>
              <a:rPr lang="en-US" sz="2800" dirty="0" smtClean="0"/>
              <a:t> in the sky</a:t>
            </a:r>
          </a:p>
          <a:p>
            <a:pPr marL="227013" indent="-227013"/>
            <a:r>
              <a:rPr lang="en-US" sz="2800" dirty="0" smtClean="0"/>
              <a:t>4.6 EB data set</a:t>
            </a:r>
          </a:p>
        </p:txBody>
      </p:sp>
      <p:pic>
        <p:nvPicPr>
          <p:cNvPr id="8" name="Picture 7" descr="gb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24" y="4871326"/>
            <a:ext cx="1544113" cy="1898500"/>
          </a:xfrm>
          <a:prstGeom prst="rect">
            <a:avLst/>
          </a:prstGeom>
        </p:spPr>
      </p:pic>
      <p:pic>
        <p:nvPicPr>
          <p:cNvPr id="9" name="Picture 8" descr="SKAdishes-animation-sk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206" y="5114365"/>
            <a:ext cx="3428704" cy="17290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rcRect l="11330" t="7889" r="12434"/>
          <a:stretch>
            <a:fillRect/>
          </a:stretch>
        </p:blipFill>
        <p:spPr>
          <a:xfrm>
            <a:off x="7556742" y="4719694"/>
            <a:ext cx="1561153" cy="2099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172" y="10145"/>
            <a:ext cx="672989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Intensive Astronomy</a:t>
            </a:r>
            <a:br>
              <a:rPr lang="en-US" dirty="0" smtClean="0"/>
            </a:br>
            <a:r>
              <a:rPr lang="en-US" sz="3111" dirty="0" smtClean="0"/>
              <a:t>(“There is nothing new under the Sun.”)</a:t>
            </a:r>
            <a:endParaRPr lang="en-US" sz="3556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56640" y="1478251"/>
            <a:ext cx="3330445" cy="639762"/>
          </a:xfrm>
        </p:spPr>
        <p:txBody>
          <a:bodyPr/>
          <a:lstStyle/>
          <a:p>
            <a:r>
              <a:rPr lang="en-US" dirty="0" smtClean="0">
                <a:cs typeface="Symbol" charset="2"/>
              </a:rPr>
              <a:t>Data Volumes</a:t>
            </a:r>
            <a:endParaRPr lang="en-US" dirty="0">
              <a:cs typeface="Symbol" charset="2"/>
            </a:endParaRPr>
          </a:p>
        </p:txBody>
      </p:sp>
      <p:pic>
        <p:nvPicPr>
          <p:cNvPr id="9" name="Content Placeholder 8" descr="Hipparchus.jpe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3" r="-79"/>
          <a:stretch>
            <a:fillRect/>
          </a:stretch>
        </p:blipFill>
        <p:spPr>
          <a:xfrm>
            <a:off x="969091" y="2118013"/>
            <a:ext cx="2527458" cy="307190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478251"/>
            <a:ext cx="4041775" cy="639762"/>
          </a:xfrm>
        </p:spPr>
        <p:txBody>
          <a:bodyPr/>
          <a:lstStyle/>
          <a:p>
            <a:r>
              <a:rPr lang="en-US" dirty="0" smtClean="0"/>
              <a:t>Computational Limitations</a:t>
            </a:r>
            <a:endParaRPr lang="en-US" dirty="0"/>
          </a:p>
        </p:txBody>
      </p:sp>
      <p:pic>
        <p:nvPicPr>
          <p:cNvPr id="10" name="Content Placeholder 9" descr="Harvard_computers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259" b="22759"/>
          <a:stretch>
            <a:fillRect/>
          </a:stretch>
        </p:blipFill>
        <p:spPr>
          <a:xfrm>
            <a:off x="4645025" y="2160843"/>
            <a:ext cx="4317757" cy="2075505"/>
          </a:xfrm>
        </p:spPr>
      </p:pic>
      <p:sp>
        <p:nvSpPr>
          <p:cNvPr id="8" name="Rectangle 7"/>
          <p:cNvSpPr/>
          <p:nvPr/>
        </p:nvSpPr>
        <p:spPr>
          <a:xfrm>
            <a:off x="957941" y="5193473"/>
            <a:ext cx="34291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err="1" smtClean="0">
                <a:solidFill>
                  <a:srgbClr val="898989"/>
                </a:solidFill>
                <a:latin typeface="Symbol" charset="2"/>
                <a:cs typeface="Symbol" charset="2"/>
              </a:rPr>
              <a:t>Ipparcoς</a:t>
            </a:r>
            <a:r>
              <a:rPr lang="en-US" dirty="0" smtClean="0">
                <a:solidFill>
                  <a:srgbClr val="898989"/>
                </a:solidFill>
                <a:cs typeface="Symbol" charset="2"/>
              </a:rPr>
              <a:t> (</a:t>
            </a:r>
            <a:r>
              <a:rPr lang="en-US" dirty="0" err="1" smtClean="0">
                <a:solidFill>
                  <a:srgbClr val="898989"/>
                </a:solidFill>
                <a:cs typeface="Symbol" charset="2"/>
              </a:rPr>
              <a:t>Hipparcus</a:t>
            </a:r>
            <a:r>
              <a:rPr lang="en-US" dirty="0" smtClean="0">
                <a:solidFill>
                  <a:srgbClr val="898989"/>
                </a:solidFill>
                <a:cs typeface="Symbol" charset="2"/>
              </a:rPr>
              <a:t>)</a:t>
            </a:r>
          </a:p>
          <a:p>
            <a:pPr marL="114300" indent="-114300">
              <a:buFont typeface="Arial"/>
              <a:buChar char="•"/>
            </a:pPr>
            <a:r>
              <a:rPr lang="en-US" dirty="0" smtClean="0">
                <a:solidFill>
                  <a:srgbClr val="898989"/>
                </a:solidFill>
                <a:cs typeface="Symbol" charset="2"/>
              </a:rPr>
              <a:t>ca. 135 BCE</a:t>
            </a:r>
          </a:p>
          <a:p>
            <a:pPr marL="114300" indent="-114300">
              <a:buFont typeface="Arial"/>
              <a:buChar char="•"/>
            </a:pPr>
            <a:r>
              <a:rPr lang="en-US" dirty="0" smtClean="0">
                <a:solidFill>
                  <a:srgbClr val="898989"/>
                </a:solidFill>
                <a:cs typeface="Symbol" charset="2"/>
              </a:rPr>
              <a:t>Stellar catalog with 850 entries</a:t>
            </a:r>
          </a:p>
          <a:p>
            <a:pPr marL="227013" indent="-227013">
              <a:buFont typeface="Wingdings" charset="2"/>
              <a:buChar char="Ø"/>
            </a:pPr>
            <a:r>
              <a:rPr lang="en-US" b="1" dirty="0" smtClean="0">
                <a:solidFill>
                  <a:schemeClr val="tx2"/>
                </a:solidFill>
                <a:cs typeface="Symbol" charset="2"/>
              </a:rPr>
              <a:t>SKA pulsar survey</a:t>
            </a:r>
            <a:endParaRPr lang="en-US" b="1" dirty="0">
              <a:solidFill>
                <a:schemeClr val="tx2"/>
              </a:solidFill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5024" y="4236348"/>
            <a:ext cx="449897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/>
            <a:r>
              <a:rPr lang="en-US" dirty="0" smtClean="0">
                <a:solidFill>
                  <a:srgbClr val="898989"/>
                </a:solidFill>
              </a:rPr>
              <a:t>Harvard computers</a:t>
            </a:r>
          </a:p>
          <a:p>
            <a:pPr marL="114300" indent="-1143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898989"/>
                </a:solidFill>
              </a:rPr>
              <a:t>Production of stellar plates and spectra (“data rate”) was increasing enormously</a:t>
            </a:r>
          </a:p>
          <a:p>
            <a:pPr marL="114300" indent="-1143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898989"/>
                </a:solidFill>
              </a:rPr>
              <a:t>Examined and classified telescope output</a:t>
            </a:r>
          </a:p>
          <a:p>
            <a:pPr marL="227013" indent="-227013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>
                <a:solidFill>
                  <a:srgbClr val="1F497D"/>
                </a:solidFill>
              </a:rPr>
              <a:t>SKA all-sky survey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5038228" y="6329388"/>
            <a:ext cx="3966700" cy="3502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6570" y="48288"/>
            <a:ext cx="6096000" cy="1143000"/>
          </a:xfrm>
        </p:spPr>
        <p:txBody>
          <a:bodyPr/>
          <a:lstStyle/>
          <a:p>
            <a:pPr algn="l"/>
            <a:r>
              <a:rPr lang="en-US" dirty="0" smtClean="0"/>
              <a:t>SKA </a:t>
            </a:r>
            <a:r>
              <a:rPr lang="en-US" dirty="0" err="1"/>
              <a:t>Pathfinding</a:t>
            </a:r>
            <a:endParaRPr lang="en-US" dirty="0"/>
          </a:p>
        </p:txBody>
      </p:sp>
      <p:pic>
        <p:nvPicPr>
          <p:cNvPr id="32780" name="Picture 12" descr="Aerial ATA 69 7_2005 PP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5362" y="5715542"/>
            <a:ext cx="1292352" cy="912049"/>
          </a:xfrm>
          <a:prstGeom prst="rect">
            <a:avLst/>
          </a:prstGeom>
          <a:noFill/>
        </p:spPr>
      </p:pic>
      <p:pic>
        <p:nvPicPr>
          <p:cNvPr id="32784" name="Picture 16" descr="C:\WINDOWS\Profiles\lazio\My Documents\My Pictures\Arecib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881688"/>
            <a:ext cx="1295400" cy="900112"/>
          </a:xfrm>
          <a:prstGeom prst="rect">
            <a:avLst/>
          </a:prstGeom>
          <a:noFill/>
        </p:spPr>
      </p:pic>
      <p:pic>
        <p:nvPicPr>
          <p:cNvPr id="32787" name="Picture 19" descr="gbt.jpg                                                        001A1C85Macintosh HD                   BE173C58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5938" y="3664860"/>
            <a:ext cx="1054100" cy="1295400"/>
          </a:xfrm>
          <a:prstGeom prst="rect">
            <a:avLst/>
          </a:prstGeom>
          <a:noFill/>
        </p:spPr>
      </p:pic>
      <p:pic>
        <p:nvPicPr>
          <p:cNvPr id="32785" name="Picture 17" descr="C:\WINDOWS\Profiles\lazio\My Documents\My Pictures\VLAWye1_l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99" y="4163923"/>
            <a:ext cx="1295401" cy="863601"/>
          </a:xfrm>
          <a:prstGeom prst="rect">
            <a:avLst/>
          </a:prstGeom>
          <a:noFill/>
        </p:spPr>
      </p:pic>
      <p:pic>
        <p:nvPicPr>
          <p:cNvPr id="32813" name="Picture 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3339966"/>
            <a:ext cx="12954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21" name="Picture 53" descr=" LOFAR.jpg                                                      001A1262Macintosh HD                   BE173C58: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60422" y="5722806"/>
            <a:ext cx="1292352" cy="1043306"/>
          </a:xfrm>
          <a:prstGeom prst="rect">
            <a:avLst/>
          </a:prstGeom>
          <a:noFill/>
        </p:spPr>
      </p:pic>
      <p:pic>
        <p:nvPicPr>
          <p:cNvPr id="32826" name="Picture 58" descr="&#10;Parkes.jpg                                                     001A1262Macintosh HD                   BE173C58:"/>
          <p:cNvPicPr>
            <a:picLocks noChangeAspect="1" noChangeArrowheads="1"/>
          </p:cNvPicPr>
          <p:nvPr/>
        </p:nvPicPr>
        <p:blipFill>
          <a:blip r:embed="rId8" cstate="print"/>
          <a:srcRect r="13037"/>
          <a:stretch>
            <a:fillRect/>
          </a:stretch>
        </p:blipFill>
        <p:spPr bwMode="auto">
          <a:xfrm>
            <a:off x="6602713" y="4813633"/>
            <a:ext cx="1057491" cy="809625"/>
          </a:xfrm>
          <a:prstGeom prst="rect">
            <a:avLst/>
          </a:prstGeom>
          <a:noFill/>
        </p:spPr>
      </p:pic>
      <p:grpSp>
        <p:nvGrpSpPr>
          <p:cNvPr id="2" name="Group 20"/>
          <p:cNvGrpSpPr/>
          <p:nvPr/>
        </p:nvGrpSpPr>
        <p:grpSpPr>
          <a:xfrm>
            <a:off x="6050086" y="5765232"/>
            <a:ext cx="1363928" cy="914400"/>
            <a:chOff x="7703872" y="2667000"/>
            <a:chExt cx="1363928" cy="914400"/>
          </a:xfrm>
        </p:grpSpPr>
        <p:pic>
          <p:nvPicPr>
            <p:cNvPr id="32828" name="Picture 60" descr="APERTIF.gif                                                    001A1C85Macintosh HD                   BE173C58: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848600" y="2667000"/>
              <a:ext cx="1219200" cy="914400"/>
            </a:xfrm>
            <a:prstGeom prst="rect">
              <a:avLst/>
            </a:prstGeom>
            <a:noFill/>
          </p:spPr>
        </p:pic>
        <p:pic>
          <p:nvPicPr>
            <p:cNvPr id="32830" name="Picture 62" descr=" wsrt2.gif                                                      001A1262Macintosh HD                   BE173C58: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703872" y="2912076"/>
              <a:ext cx="473809" cy="660276"/>
            </a:xfrm>
            <a:prstGeom prst="rect">
              <a:avLst/>
            </a:prstGeom>
            <a:noFill/>
          </p:spPr>
        </p:pic>
      </p:grpSp>
      <p:pic>
        <p:nvPicPr>
          <p:cNvPr id="32832" name="Picture 64" descr="&#10;MERLIN.jpg                                                     001A1262Macintosh HD                   BE173C58: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47800" y="5715000"/>
            <a:ext cx="1106488" cy="1106488"/>
          </a:xfrm>
          <a:prstGeom prst="rect">
            <a:avLst/>
          </a:prstGeom>
          <a:noFill/>
        </p:spPr>
      </p:pic>
      <p:pic>
        <p:nvPicPr>
          <p:cNvPr id="32835" name="Picture 67" descr="ATCA.jpg                                                       001A1262Macintosh HD                   BE173C58: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92776" y="6071421"/>
            <a:ext cx="1293078" cy="757653"/>
          </a:xfrm>
          <a:prstGeom prst="rect">
            <a:avLst/>
          </a:prstGeom>
          <a:noFill/>
        </p:spPr>
      </p:pic>
      <p:sp>
        <p:nvSpPr>
          <p:cNvPr id="32838" name="Rectangle 70"/>
          <p:cNvSpPr>
            <a:spLocks noChangeArrowheads="1"/>
          </p:cNvSpPr>
          <p:nvPr/>
        </p:nvSpPr>
        <p:spPr bwMode="auto">
          <a:xfrm>
            <a:off x="1995752" y="1403439"/>
            <a:ext cx="4780037" cy="33239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19063" indent="-119063"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solidFill>
                  <a:srgbClr val="898989"/>
                </a:solidFill>
              </a:rPr>
              <a:t>SKA is ultimate goal, though long-term program</a:t>
            </a:r>
          </a:p>
          <a:p>
            <a:pPr marL="119063" indent="-119063"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solidFill>
                  <a:srgbClr val="898989"/>
                </a:solidFill>
              </a:rPr>
              <a:t>Precursors and many pathfinders in existence or under construction</a:t>
            </a:r>
            <a:endParaRPr lang="en-US" sz="1600" dirty="0" smtClean="0">
              <a:solidFill>
                <a:srgbClr val="898989"/>
              </a:solidFill>
            </a:endParaRPr>
          </a:p>
          <a:p>
            <a:pPr marL="287338" indent="-287338">
              <a:spcBef>
                <a:spcPct val="50000"/>
              </a:spcBef>
              <a:buFont typeface="Wingdings" charset="2"/>
              <a:buChar char="Ø"/>
            </a:pPr>
            <a:r>
              <a:rPr lang="en-US" sz="2000" dirty="0" smtClean="0">
                <a:solidFill>
                  <a:srgbClr val="898989"/>
                </a:solidFill>
              </a:rPr>
              <a:t>Learn lessons from the Precursors and pathfinders across the full range of experience</a:t>
            </a:r>
          </a:p>
          <a:p>
            <a:pPr marL="744538" lvl="1" indent="-287338">
              <a:spcBef>
                <a:spcPct val="50000"/>
              </a:spcBef>
            </a:pPr>
            <a:r>
              <a:rPr lang="en-US" dirty="0" smtClean="0">
                <a:solidFill>
                  <a:srgbClr val="898989"/>
                </a:solidFill>
              </a:rPr>
              <a:t>Hardware, (firmware), software, data processing, operational modes, …</a:t>
            </a:r>
            <a:r>
              <a:rPr lang="en-US" sz="2000" dirty="0" smtClean="0">
                <a:solidFill>
                  <a:srgbClr val="898989"/>
                </a:solidFill>
              </a:rPr>
              <a:t> </a:t>
            </a:r>
          </a:p>
        </p:txBody>
      </p:sp>
      <p:pic>
        <p:nvPicPr>
          <p:cNvPr id="20" name="Picture 19" descr="LWA-1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5094058"/>
            <a:ext cx="1295401" cy="721107"/>
          </a:xfrm>
          <a:prstGeom prst="rect">
            <a:avLst/>
          </a:prstGeom>
        </p:spPr>
      </p:pic>
      <p:pic>
        <p:nvPicPr>
          <p:cNvPr id="22" name="Picture 21" descr="vlba_montage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95952" y="5036565"/>
            <a:ext cx="1289972" cy="966864"/>
          </a:xfrm>
          <a:prstGeom prst="rect">
            <a:avLst/>
          </a:prstGeom>
        </p:spPr>
      </p:pic>
      <p:pic>
        <p:nvPicPr>
          <p:cNvPr id="23" name="Picture 22" descr="KAT7-MeerKAT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199" y="2315335"/>
            <a:ext cx="1295401" cy="969461"/>
          </a:xfrm>
          <a:prstGeom prst="rect">
            <a:avLst/>
          </a:prstGeom>
        </p:spPr>
      </p:pic>
      <p:pic>
        <p:nvPicPr>
          <p:cNvPr id="25" name="Picture 24" descr="ASKAP_October10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95952" y="2617778"/>
            <a:ext cx="1294988" cy="972678"/>
          </a:xfrm>
          <a:prstGeom prst="rect">
            <a:avLst/>
          </a:prstGeom>
        </p:spPr>
      </p:pic>
      <p:pic>
        <p:nvPicPr>
          <p:cNvPr id="27" name="Picture 26" descr="gmrt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86396" y="4722264"/>
            <a:ext cx="1292005" cy="863323"/>
          </a:xfrm>
          <a:prstGeom prst="rect">
            <a:avLst/>
          </a:prstGeom>
        </p:spPr>
      </p:pic>
      <p:pic>
        <p:nvPicPr>
          <p:cNvPr id="28" name="Picture 27" descr="SKAdishes-animation-sky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869" y="1325733"/>
            <a:ext cx="1826900" cy="921294"/>
          </a:xfrm>
          <a:prstGeom prst="rect">
            <a:avLst/>
          </a:prstGeom>
        </p:spPr>
      </p:pic>
      <p:pic>
        <p:nvPicPr>
          <p:cNvPr id="29" name="Picture 28" descr="SKA-lo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79563" y="1543827"/>
            <a:ext cx="2264436" cy="954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991068" y="6367350"/>
            <a:ext cx="3472433" cy="2752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254" y="9860"/>
            <a:ext cx="6533946" cy="1127415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Square </a:t>
            </a:r>
            <a:r>
              <a:rPr lang="en-US" dirty="0" err="1">
                <a:solidFill>
                  <a:schemeClr val="bg1"/>
                </a:solidFill>
              </a:rPr>
              <a:t>Kilometre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Array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447800"/>
            <a:ext cx="4495800" cy="4419600"/>
          </a:xfrm>
          <a:noFill/>
          <a:ln/>
        </p:spPr>
        <p:txBody>
          <a:bodyPr>
            <a:normAutofit fontScale="92500"/>
          </a:bodyPr>
          <a:lstStyle/>
          <a:p>
            <a:pPr marL="195263" indent="-195263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The Global Radio Wavelength Observatory</a:t>
            </a:r>
          </a:p>
          <a:p>
            <a:pPr marL="195263" indent="-195263"/>
            <a:r>
              <a:rPr lang="en-US" sz="2400" dirty="0" smtClean="0">
                <a:solidFill>
                  <a:srgbClr val="898989"/>
                </a:solidFill>
              </a:rPr>
              <a:t>Originally</a:t>
            </a:r>
            <a:r>
              <a:rPr lang="en-US" sz="2400" dirty="0">
                <a:solidFill>
                  <a:srgbClr val="898989"/>
                </a:solidFill>
              </a:rPr>
              <a:t>: “Hydrogen telescope”</a:t>
            </a:r>
          </a:p>
          <a:p>
            <a:pPr marL="574675" lvl="1" indent="-188913">
              <a:buFontTx/>
              <a:buNone/>
            </a:pPr>
            <a:r>
              <a:rPr lang="en-US" sz="2000" dirty="0">
                <a:solidFill>
                  <a:srgbClr val="898989"/>
                </a:solidFill>
              </a:rPr>
              <a:t>Detect H </a:t>
            </a:r>
            <a:r>
              <a:rPr lang="en-US" sz="1800" dirty="0">
                <a:solidFill>
                  <a:srgbClr val="898989"/>
                </a:solidFill>
              </a:rPr>
              <a:t>I</a:t>
            </a:r>
            <a:r>
              <a:rPr lang="en-US" sz="2000" dirty="0">
                <a:solidFill>
                  <a:srgbClr val="898989"/>
                </a:solidFill>
              </a:rPr>
              <a:t> 21-cm emission from Milky Way-like galaxy at </a:t>
            </a:r>
            <a:r>
              <a:rPr lang="en-US" sz="2000" i="1" dirty="0" err="1">
                <a:solidFill>
                  <a:srgbClr val="898989"/>
                </a:solidFill>
              </a:rPr>
              <a:t>z</a:t>
            </a:r>
            <a:r>
              <a:rPr lang="en-US" sz="2000" dirty="0">
                <a:solidFill>
                  <a:srgbClr val="898989"/>
                </a:solidFill>
              </a:rPr>
              <a:t> ~ 1</a:t>
            </a:r>
          </a:p>
          <a:p>
            <a:pPr marL="574675" lvl="1" indent="-188913">
              <a:buFontTx/>
              <a:buNone/>
            </a:pPr>
            <a:endParaRPr lang="en-US" sz="1800" dirty="0">
              <a:solidFill>
                <a:srgbClr val="898989"/>
              </a:solidFill>
            </a:endParaRPr>
          </a:p>
          <a:p>
            <a:pPr marL="195263" indent="-195263"/>
            <a:r>
              <a:rPr lang="en-US" sz="2400" dirty="0">
                <a:solidFill>
                  <a:srgbClr val="898989"/>
                </a:solidFill>
              </a:rPr>
              <a:t>SKA science much broader</a:t>
            </a:r>
          </a:p>
          <a:p>
            <a:pPr marL="522288" lvl="1" indent="-188913">
              <a:buFont typeface="Symbol" pitchFamily="18" charset="2"/>
              <a:buChar char="Þ"/>
            </a:pPr>
            <a:r>
              <a:rPr lang="en-US" sz="2000" dirty="0">
                <a:solidFill>
                  <a:srgbClr val="898989"/>
                </a:solidFill>
                <a:sym typeface="Symbol" pitchFamily="18" charset="2"/>
              </a:rPr>
              <a:t> M</a:t>
            </a:r>
            <a:r>
              <a:rPr lang="en-US" sz="2000" dirty="0">
                <a:solidFill>
                  <a:srgbClr val="898989"/>
                </a:solidFill>
              </a:rPr>
              <a:t>ulti-wavelength, multi-messenger</a:t>
            </a:r>
          </a:p>
          <a:p>
            <a:pPr marL="195263" indent="-195263"/>
            <a:r>
              <a:rPr lang="en-US" sz="2400" dirty="0">
                <a:solidFill>
                  <a:srgbClr val="898989"/>
                </a:solidFill>
              </a:rPr>
              <a:t>On-going technical </a:t>
            </a:r>
            <a:r>
              <a:rPr lang="en-US" sz="2400" dirty="0" smtClean="0">
                <a:solidFill>
                  <a:srgbClr val="898989"/>
                </a:solidFill>
              </a:rPr>
              <a:t>development</a:t>
            </a:r>
            <a:endParaRPr lang="en-US" sz="1600" dirty="0" smtClean="0">
              <a:solidFill>
                <a:srgbClr val="898989"/>
              </a:solidFill>
            </a:endParaRPr>
          </a:p>
          <a:p>
            <a:pPr marL="195263" indent="-195263"/>
            <a:r>
              <a:rPr lang="en-US" sz="2400" dirty="0">
                <a:solidFill>
                  <a:srgbClr val="898989"/>
                </a:solidFill>
              </a:rPr>
              <a:t>International involvement</a:t>
            </a:r>
          </a:p>
        </p:txBody>
      </p:sp>
      <p:pic>
        <p:nvPicPr>
          <p:cNvPr id="38938" name="Picture 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6362" y="5870202"/>
            <a:ext cx="1295400" cy="10093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38940" name="Picture 28" descr="clear4"/>
          <p:cNvPicPr>
            <a:picLocks noChangeAspect="1" noChangeArrowheads="1"/>
          </p:cNvPicPr>
          <p:nvPr/>
        </p:nvPicPr>
        <p:blipFill>
          <a:blip r:embed="rId3"/>
          <a:srcRect t="2481"/>
          <a:stretch>
            <a:fillRect/>
          </a:stretch>
        </p:blipFill>
        <p:spPr bwMode="auto">
          <a:xfrm>
            <a:off x="5887126" y="5867400"/>
            <a:ext cx="1408628" cy="1047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41" name="Picture 29" descr="BH-pulsar bina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7906" y="5894042"/>
            <a:ext cx="1329225" cy="99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1" descr="NGC6946.jpg                                                    001A1C85Macintosh HD                   BE173C58: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80181" y="5894043"/>
            <a:ext cx="1212914" cy="98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 descr="Gnedin_reionization.png"/>
          <p:cNvPicPr>
            <a:picLocks noChangeAspect="1"/>
          </p:cNvPicPr>
          <p:nvPr/>
        </p:nvPicPr>
        <p:blipFill>
          <a:blip r:embed="rId6" cstate="print"/>
          <a:srcRect l="15012" t="10006" r="13748" b="10006"/>
          <a:stretch>
            <a:fillRect/>
          </a:stretch>
        </p:blipFill>
        <p:spPr>
          <a:xfrm>
            <a:off x="-6301" y="5894043"/>
            <a:ext cx="1176338" cy="990600"/>
          </a:xfrm>
          <a:prstGeom prst="rect">
            <a:avLst/>
          </a:prstGeom>
        </p:spPr>
      </p:pic>
      <p:pic>
        <p:nvPicPr>
          <p:cNvPr id="10" name="Picture 35" descr="vlcsnap-2010-02-21-12h28m50s43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5750" y="1447316"/>
            <a:ext cx="2173324" cy="108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creen shot 2010-11-02 at 3.41.37 PM.png"/>
          <p:cNvPicPr>
            <a:picLocks noChangeAspect="1"/>
          </p:cNvPicPr>
          <p:nvPr/>
        </p:nvPicPr>
        <p:blipFill>
          <a:blip r:embed="rId8"/>
          <a:srcRect l="5000" t="8667" r="35833" b="50000"/>
          <a:stretch>
            <a:fillRect/>
          </a:stretch>
        </p:blipFill>
        <p:spPr>
          <a:xfrm>
            <a:off x="4724400" y="2551356"/>
            <a:ext cx="3124200" cy="1364087"/>
          </a:xfrm>
          <a:prstGeom prst="rect">
            <a:avLst/>
          </a:prstGeom>
        </p:spPr>
      </p:pic>
      <p:pic>
        <p:nvPicPr>
          <p:cNvPr id="14" name="Picture 13" descr="Screen shot 2010-11-02 at 3.41.14 PM.png"/>
          <p:cNvPicPr>
            <a:picLocks noChangeAspect="1"/>
          </p:cNvPicPr>
          <p:nvPr/>
        </p:nvPicPr>
        <p:blipFill>
          <a:blip r:embed="rId9"/>
          <a:srcRect l="4167" t="10000" r="35000" b="50000"/>
          <a:stretch>
            <a:fillRect/>
          </a:stretch>
        </p:blipFill>
        <p:spPr>
          <a:xfrm>
            <a:off x="5181600" y="3974624"/>
            <a:ext cx="3886200" cy="1597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" y="45720"/>
            <a:ext cx="6248400" cy="1143000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SKA Key Science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600" y="1361440"/>
            <a:ext cx="5791200" cy="4826000"/>
          </a:xfrm>
        </p:spPr>
        <p:txBody>
          <a:bodyPr>
            <a:normAutofit fontScale="77500" lnSpcReduction="20000"/>
          </a:bodyPr>
          <a:lstStyle/>
          <a:p>
            <a:pPr marL="195263" indent="-195263" eaLnBrk="0" hangingPunct="0">
              <a:lnSpc>
                <a:spcPct val="120000"/>
              </a:lnSpc>
              <a:buClr>
                <a:schemeClr val="tx2"/>
              </a:buClr>
              <a:buSzPct val="75000"/>
              <a:buFont typeface="Times" charset="0"/>
              <a:buNone/>
            </a:pPr>
            <a:r>
              <a:rPr lang="en-US" sz="2800" dirty="0"/>
              <a:t>International working group </a:t>
            </a:r>
          </a:p>
          <a:p>
            <a:pPr marL="195263" indent="-195263" eaLnBrk="0" hangingPunct="0">
              <a:lnSpc>
                <a:spcPct val="120000"/>
              </a:lnSpc>
              <a:buClr>
                <a:schemeClr val="tx2"/>
              </a:buClr>
              <a:buSzPct val="75000"/>
              <a:buFont typeface="Times" charset="0"/>
              <a:buChar char="•"/>
            </a:pPr>
            <a:r>
              <a:rPr lang="en-US" sz="2800" dirty="0"/>
              <a:t>Strong-field Tests of Gravity with Pulsars and Black Holes</a:t>
            </a:r>
          </a:p>
          <a:p>
            <a:pPr marL="195263" indent="-195263" eaLnBrk="0" hangingPunct="0">
              <a:lnSpc>
                <a:spcPct val="120000"/>
              </a:lnSpc>
              <a:buClr>
                <a:schemeClr val="tx2"/>
              </a:buClr>
              <a:buSzPct val="75000"/>
              <a:buFont typeface="Times" charset="0"/>
              <a:buChar char="•"/>
            </a:pPr>
            <a:r>
              <a:rPr lang="en-US" sz="2800" dirty="0"/>
              <a:t>Galaxy Evolution, Cosmology, &amp; Dark Energy</a:t>
            </a:r>
          </a:p>
          <a:p>
            <a:pPr marL="195263" indent="-195263" eaLnBrk="0" hangingPunct="0">
              <a:lnSpc>
                <a:spcPct val="120000"/>
              </a:lnSpc>
              <a:buClr>
                <a:schemeClr val="tx2"/>
              </a:buClr>
              <a:buSzPct val="75000"/>
              <a:buFont typeface="Times" charset="0"/>
              <a:buChar char="•"/>
            </a:pPr>
            <a:r>
              <a:rPr lang="en-US" sz="2800" dirty="0"/>
              <a:t>Emerging from the Dark </a:t>
            </a:r>
            <a:r>
              <a:rPr lang="en-US" sz="2800" dirty="0" smtClean="0"/>
              <a:t>Ages and the Epoch of Reionization</a:t>
            </a:r>
          </a:p>
          <a:p>
            <a:pPr marL="195263" indent="-195263" eaLnBrk="0" hangingPunct="0">
              <a:lnSpc>
                <a:spcPct val="120000"/>
              </a:lnSpc>
              <a:buClr>
                <a:schemeClr val="tx2"/>
              </a:buClr>
              <a:buSzPct val="75000"/>
              <a:buFont typeface="Times" charset="0"/>
              <a:buChar char="•"/>
            </a:pPr>
            <a:r>
              <a:rPr lang="en-US" sz="2800" dirty="0"/>
              <a:t>The Cradle of </a:t>
            </a:r>
            <a:r>
              <a:rPr lang="en-US" sz="2800" dirty="0" smtClean="0"/>
              <a:t>Life &amp; Astrobiology</a:t>
            </a:r>
            <a:endParaRPr lang="en-US" sz="2800" dirty="0"/>
          </a:p>
          <a:p>
            <a:pPr marL="195263" indent="-195263" eaLnBrk="0" hangingPunct="0">
              <a:lnSpc>
                <a:spcPct val="120000"/>
              </a:lnSpc>
              <a:buClr>
                <a:schemeClr val="tx2"/>
              </a:buClr>
              <a:buSzPct val="75000"/>
              <a:buFont typeface="Times" charset="0"/>
              <a:buChar char="•"/>
            </a:pPr>
            <a:r>
              <a:rPr lang="en-US" sz="2800" dirty="0"/>
              <a:t>The Origin and Evolution of Cosmic </a:t>
            </a:r>
            <a:r>
              <a:rPr lang="en-US" sz="2800" dirty="0" smtClean="0"/>
              <a:t>Magnetism</a:t>
            </a:r>
            <a:endParaRPr lang="en-US" sz="2000" dirty="0" smtClean="0"/>
          </a:p>
          <a:p>
            <a:pPr marL="195263" indent="-195263" eaLnBrk="0" hangingPunct="0">
              <a:lnSpc>
                <a:spcPct val="120000"/>
              </a:lnSpc>
              <a:spcBef>
                <a:spcPts val="1224"/>
              </a:spcBef>
              <a:buClr>
                <a:schemeClr val="tx2"/>
              </a:buClr>
              <a:buSzPct val="75000"/>
              <a:buFont typeface="Times" charset="0"/>
              <a:buNone/>
            </a:pPr>
            <a:r>
              <a:rPr lang="en-US" sz="2800" dirty="0" smtClean="0"/>
              <a:t>With design philosophy of </a:t>
            </a:r>
            <a:r>
              <a:rPr lang="en-US" sz="2800" i="1" dirty="0" smtClean="0">
                <a:solidFill>
                  <a:srgbClr val="1F497D"/>
                </a:solidFill>
              </a:rPr>
              <a:t>Exploration </a:t>
            </a:r>
            <a:r>
              <a:rPr lang="en-US" sz="2800" i="1" dirty="0">
                <a:solidFill>
                  <a:srgbClr val="1F497D"/>
                </a:solidFill>
              </a:rPr>
              <a:t>of the Unknown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5675" y="1488440"/>
            <a:ext cx="3092450" cy="4419600"/>
          </a:xfrm>
          <a:prstGeom prst="rect">
            <a:avLst/>
          </a:prstGeom>
          <a:noFill/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6035675" y="5933440"/>
            <a:ext cx="3092450" cy="7612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None/>
            </a:pPr>
            <a:r>
              <a:rPr lang="en-US" sz="1600" i="1" dirty="0">
                <a:solidFill>
                  <a:srgbClr val="898989"/>
                </a:solidFill>
              </a:rPr>
              <a:t>Science with the Square </a:t>
            </a:r>
            <a:r>
              <a:rPr lang="en-US" sz="1600" i="1" dirty="0" err="1">
                <a:solidFill>
                  <a:srgbClr val="898989"/>
                </a:solidFill>
              </a:rPr>
              <a:t>Kilometre</a:t>
            </a:r>
            <a:r>
              <a:rPr lang="en-US" sz="1600" i="1" dirty="0">
                <a:solidFill>
                  <a:srgbClr val="898989"/>
                </a:solidFill>
              </a:rPr>
              <a:t> </a:t>
            </a:r>
            <a:r>
              <a:rPr lang="en-US" sz="1600" i="1" dirty="0" smtClean="0">
                <a:solidFill>
                  <a:srgbClr val="898989"/>
                </a:solidFill>
              </a:rPr>
              <a:t>Array</a:t>
            </a:r>
            <a:r>
              <a:rPr lang="en-US" sz="1600" dirty="0" smtClean="0">
                <a:solidFill>
                  <a:srgbClr val="898989"/>
                </a:solidFill>
              </a:rPr>
              <a:t> </a:t>
            </a:r>
            <a:r>
              <a:rPr lang="en-US" sz="1400" dirty="0" smtClean="0">
                <a:solidFill>
                  <a:srgbClr val="898989"/>
                </a:solidFill>
              </a:rPr>
              <a:t>(</a:t>
            </a:r>
            <a:r>
              <a:rPr lang="en-US" sz="1400" dirty="0">
                <a:solidFill>
                  <a:srgbClr val="898989"/>
                </a:solidFill>
              </a:rPr>
              <a:t>2004, eds.</a:t>
            </a:r>
            <a:r>
              <a:rPr lang="en-US" sz="1400" dirty="0" smtClean="0">
                <a:solidFill>
                  <a:srgbClr val="898989"/>
                </a:solidFill>
              </a:rPr>
              <a:t> </a:t>
            </a:r>
            <a:r>
              <a:rPr lang="en-US" sz="1400" dirty="0" err="1" smtClean="0">
                <a:solidFill>
                  <a:srgbClr val="898989"/>
                </a:solidFill>
              </a:rPr>
              <a:t>Carilli</a:t>
            </a:r>
            <a:r>
              <a:rPr lang="en-US" sz="1400" dirty="0" smtClean="0">
                <a:solidFill>
                  <a:srgbClr val="898989"/>
                </a:solidFill>
              </a:rPr>
              <a:t> </a:t>
            </a:r>
            <a:r>
              <a:rPr lang="en-US" sz="1400" dirty="0">
                <a:solidFill>
                  <a:srgbClr val="898989"/>
                </a:solidFill>
              </a:rPr>
              <a:t>&amp;</a:t>
            </a:r>
            <a:r>
              <a:rPr lang="en-US" sz="1400" dirty="0" smtClean="0">
                <a:solidFill>
                  <a:srgbClr val="898989"/>
                </a:solidFill>
              </a:rPr>
              <a:t> Rawlings</a:t>
            </a:r>
            <a:r>
              <a:rPr lang="en-US" sz="1400" dirty="0">
                <a:solidFill>
                  <a:srgbClr val="898989"/>
                </a:solidFill>
              </a:rPr>
              <a:t>, </a:t>
            </a:r>
            <a:r>
              <a:rPr lang="en-US" sz="1400" i="1" dirty="0">
                <a:solidFill>
                  <a:srgbClr val="898989"/>
                </a:solidFill>
              </a:rPr>
              <a:t>New Astron. Rev.</a:t>
            </a:r>
            <a:r>
              <a:rPr lang="en-US" sz="1400" dirty="0">
                <a:solidFill>
                  <a:srgbClr val="898989"/>
                </a:solidFill>
              </a:rPr>
              <a:t>,</a:t>
            </a:r>
            <a:r>
              <a:rPr lang="en-US" sz="1600" dirty="0">
                <a:solidFill>
                  <a:srgbClr val="898989"/>
                </a:solidFill>
              </a:rPr>
              <a:t> </a:t>
            </a:r>
            <a:r>
              <a:rPr lang="en-US" sz="1400" b="1" dirty="0">
                <a:solidFill>
                  <a:srgbClr val="898989"/>
                </a:solidFill>
              </a:rPr>
              <a:t>48</a:t>
            </a:r>
            <a:r>
              <a:rPr lang="en-US" sz="1400" dirty="0">
                <a:solidFill>
                  <a:srgbClr val="898989"/>
                </a:solidFill>
              </a:rPr>
              <a:t>)</a:t>
            </a:r>
            <a:endParaRPr lang="en-US" sz="1600" dirty="0">
              <a:solidFill>
                <a:srgbClr val="89898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17440" y="6187440"/>
            <a:ext cx="1118235" cy="507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45238" y="384"/>
            <a:ext cx="5945331" cy="1061074"/>
          </a:xfrm>
          <a:noFill/>
        </p:spPr>
        <p:txBody>
          <a:bodyPr lIns="54000" rIns="54000"/>
          <a:lstStyle/>
          <a:p>
            <a:r>
              <a:rPr lang="en-US" sz="4000" dirty="0">
                <a:solidFill>
                  <a:schemeClr val="bg1"/>
                </a:solidFill>
              </a:rPr>
              <a:t>21</a:t>
            </a:r>
            <a:r>
              <a:rPr lang="en-US" sz="4000" baseline="30000" dirty="0">
                <a:solidFill>
                  <a:schemeClr val="bg1"/>
                </a:solidFill>
              </a:rPr>
              <a:t>st</a:t>
            </a:r>
            <a:r>
              <a:rPr lang="en-US" sz="4000" dirty="0">
                <a:solidFill>
                  <a:schemeClr val="bg1"/>
                </a:solidFill>
              </a:rPr>
              <a:t> Century Astrophysics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057784"/>
            <a:ext cx="4267200" cy="4329906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algn="ctr">
              <a:buFontTx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Cosmology &amp; Fundamental Physics</a:t>
            </a:r>
          </a:p>
          <a:p>
            <a:r>
              <a:rPr lang="en-US" sz="2400" dirty="0">
                <a:solidFill>
                  <a:srgbClr val="898989"/>
                </a:solidFill>
              </a:rPr>
              <a:t>Gravity</a:t>
            </a:r>
          </a:p>
          <a:p>
            <a:pPr lvl="1"/>
            <a:r>
              <a:rPr lang="en-US" sz="2000" dirty="0">
                <a:solidFill>
                  <a:srgbClr val="898989"/>
                </a:solidFill>
              </a:rPr>
              <a:t>Can we observe strong gravity in action?</a:t>
            </a:r>
          </a:p>
          <a:p>
            <a:pPr lvl="1"/>
            <a:r>
              <a:rPr lang="en-US" sz="2000" dirty="0">
                <a:solidFill>
                  <a:srgbClr val="898989"/>
                </a:solidFill>
              </a:rPr>
              <a:t>What is dark matter and dark energy? (dark energy and </a:t>
            </a:r>
            <a:r>
              <a:rPr lang="en-US" sz="2000" dirty="0" err="1">
                <a:solidFill>
                  <a:srgbClr val="898989"/>
                </a:solidFill>
              </a:rPr>
              <a:t>BAOs</a:t>
            </a:r>
            <a:r>
              <a:rPr lang="en-US" sz="2000" dirty="0">
                <a:solidFill>
                  <a:srgbClr val="898989"/>
                </a:solidFill>
              </a:rPr>
              <a:t> with H </a:t>
            </a:r>
            <a:r>
              <a:rPr lang="en-US" sz="1800" dirty="0">
                <a:solidFill>
                  <a:srgbClr val="898989"/>
                </a:solidFill>
              </a:rPr>
              <a:t>I</a:t>
            </a:r>
            <a:r>
              <a:rPr lang="en-US" sz="2000" dirty="0">
                <a:solidFill>
                  <a:srgbClr val="898989"/>
                </a:solidFill>
              </a:rPr>
              <a:t> galaxies)</a:t>
            </a:r>
          </a:p>
          <a:p>
            <a:r>
              <a:rPr lang="en-US" sz="2400" dirty="0">
                <a:solidFill>
                  <a:srgbClr val="898989"/>
                </a:solidFill>
              </a:rPr>
              <a:t>Magnetism</a:t>
            </a:r>
          </a:p>
          <a:p>
            <a:r>
              <a:rPr lang="en-US" sz="2400" dirty="0">
                <a:solidFill>
                  <a:srgbClr val="898989"/>
                </a:solidFill>
              </a:rPr>
              <a:t>Strong force</a:t>
            </a:r>
          </a:p>
          <a:p>
            <a:pPr lvl="1">
              <a:buFontTx/>
              <a:buNone/>
            </a:pPr>
            <a:r>
              <a:rPr lang="en-US" sz="2000" dirty="0">
                <a:solidFill>
                  <a:srgbClr val="898989"/>
                </a:solidFill>
              </a:rPr>
              <a:t>Nuclear equation of state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057784"/>
            <a:ext cx="4343400" cy="4329906"/>
          </a:xfrm>
          <a:noFill/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101600" indent="-101600" algn="ctr"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Galaxies Across Cosmic Time, The Galactic Neighborhood, Stellar and Planetary Formation</a:t>
            </a:r>
            <a:endParaRPr lang="en-US" sz="2400" dirty="0" smtClean="0"/>
          </a:p>
          <a:p>
            <a:pPr marL="101600" indent="-101600">
              <a:lnSpc>
                <a:spcPct val="90000"/>
              </a:lnSpc>
            </a:pPr>
            <a:r>
              <a:rPr lang="en-US" sz="2000" dirty="0">
                <a:solidFill>
                  <a:srgbClr val="898989"/>
                </a:solidFill>
              </a:rPr>
              <a:t>Galaxies and the Universe</a:t>
            </a:r>
          </a:p>
          <a:p>
            <a:pPr marL="482600" lvl="1" indent="-190500">
              <a:lnSpc>
                <a:spcPct val="90000"/>
              </a:lnSpc>
            </a:pPr>
            <a:r>
              <a:rPr lang="en-US" sz="1600" dirty="0">
                <a:solidFill>
                  <a:srgbClr val="898989"/>
                </a:solidFill>
              </a:rPr>
              <a:t>How did the Universe emerge from its Dark Ages?</a:t>
            </a:r>
          </a:p>
          <a:p>
            <a:pPr marL="482600" lvl="1" indent="-190500">
              <a:lnSpc>
                <a:spcPct val="90000"/>
              </a:lnSpc>
            </a:pPr>
            <a:r>
              <a:rPr lang="en-US" sz="1600" dirty="0">
                <a:solidFill>
                  <a:srgbClr val="898989"/>
                </a:solidFill>
              </a:rPr>
              <a:t>How did the structure of the cosmic web evolve?</a:t>
            </a:r>
          </a:p>
          <a:p>
            <a:pPr marL="482600" lvl="1" indent="-190500">
              <a:lnSpc>
                <a:spcPct val="90000"/>
              </a:lnSpc>
            </a:pPr>
            <a:r>
              <a:rPr lang="en-US" sz="1600" dirty="0">
                <a:solidFill>
                  <a:srgbClr val="898989"/>
                </a:solidFill>
              </a:rPr>
              <a:t>Where are most of the metals throughout cosmic time?</a:t>
            </a:r>
            <a:endParaRPr lang="en-US" sz="1800" dirty="0">
              <a:solidFill>
                <a:srgbClr val="898989"/>
              </a:solidFill>
            </a:endParaRPr>
          </a:p>
          <a:p>
            <a:pPr marL="482600" lvl="1" indent="-190500">
              <a:lnSpc>
                <a:spcPct val="90000"/>
              </a:lnSpc>
            </a:pPr>
            <a:r>
              <a:rPr lang="en-US" sz="1600" dirty="0">
                <a:solidFill>
                  <a:srgbClr val="898989"/>
                </a:solidFill>
              </a:rPr>
              <a:t>How were galaxies assembled?</a:t>
            </a:r>
            <a:endParaRPr lang="en-US" sz="1800" dirty="0">
              <a:solidFill>
                <a:srgbClr val="898989"/>
              </a:solidFill>
            </a:endParaRPr>
          </a:p>
          <a:p>
            <a:pPr marL="101600" indent="-101600">
              <a:lnSpc>
                <a:spcPct val="90000"/>
              </a:lnSpc>
            </a:pPr>
            <a:r>
              <a:rPr lang="en-US" sz="2000" dirty="0">
                <a:solidFill>
                  <a:srgbClr val="898989"/>
                </a:solidFill>
              </a:rPr>
              <a:t>Stars, Planets, and Life</a:t>
            </a:r>
          </a:p>
          <a:p>
            <a:pPr marL="482600" lvl="1" indent="-190500">
              <a:lnSpc>
                <a:spcPct val="90000"/>
              </a:lnSpc>
            </a:pPr>
            <a:r>
              <a:rPr lang="en-US" sz="1600" dirty="0">
                <a:solidFill>
                  <a:srgbClr val="898989"/>
                </a:solidFill>
              </a:rPr>
              <a:t>How do planetary systems form and evolve?</a:t>
            </a:r>
            <a:endParaRPr lang="en-US" sz="1800" dirty="0">
              <a:solidFill>
                <a:srgbClr val="898989"/>
              </a:solidFill>
            </a:endParaRPr>
          </a:p>
          <a:p>
            <a:pPr marL="482600" lvl="1" indent="-190500">
              <a:lnSpc>
                <a:spcPct val="90000"/>
              </a:lnSpc>
            </a:pPr>
            <a:r>
              <a:rPr lang="en-US" sz="1600" dirty="0">
                <a:solidFill>
                  <a:srgbClr val="898989"/>
                </a:solidFill>
              </a:rPr>
              <a:t>What is the life-cycle of the interstellar medium and stars?</a:t>
            </a:r>
            <a:r>
              <a:rPr lang="en-US" sz="1400" dirty="0">
                <a:solidFill>
                  <a:srgbClr val="898989"/>
                </a:solidFill>
              </a:rPr>
              <a:t> (</a:t>
            </a:r>
            <a:r>
              <a:rPr lang="en-US" sz="1400" dirty="0" err="1">
                <a:solidFill>
                  <a:srgbClr val="898989"/>
                </a:solidFill>
              </a:rPr>
              <a:t>b</a:t>
            </a:r>
            <a:r>
              <a:rPr lang="en-US" sz="1600" dirty="0" err="1">
                <a:solidFill>
                  <a:srgbClr val="898989"/>
                </a:solidFill>
              </a:rPr>
              <a:t>iomolecules</a:t>
            </a:r>
            <a:r>
              <a:rPr lang="en-US" sz="1600" dirty="0">
                <a:solidFill>
                  <a:srgbClr val="898989"/>
                </a:solidFill>
              </a:rPr>
              <a:t>)</a:t>
            </a:r>
            <a:endParaRPr lang="en-US" sz="1800" dirty="0">
              <a:solidFill>
                <a:srgbClr val="898989"/>
              </a:solidFill>
            </a:endParaRPr>
          </a:p>
          <a:p>
            <a:pPr marL="482600" lvl="1" indent="-190500">
              <a:lnSpc>
                <a:spcPct val="90000"/>
              </a:lnSpc>
            </a:pPr>
            <a:r>
              <a:rPr lang="en-US" sz="1600" dirty="0">
                <a:solidFill>
                  <a:srgbClr val="898989"/>
                </a:solidFill>
              </a:rPr>
              <a:t>Is there evidence for life on </a:t>
            </a:r>
            <a:r>
              <a:rPr lang="en-US" sz="1600" dirty="0" err="1">
                <a:solidFill>
                  <a:srgbClr val="898989"/>
                </a:solidFill>
              </a:rPr>
              <a:t>exoplanets</a:t>
            </a:r>
            <a:r>
              <a:rPr lang="en-US" sz="1600" dirty="0">
                <a:solidFill>
                  <a:srgbClr val="898989"/>
                </a:solidFill>
              </a:rPr>
              <a:t>? </a:t>
            </a:r>
            <a:r>
              <a:rPr lang="en-US" sz="1400" dirty="0">
                <a:solidFill>
                  <a:srgbClr val="898989"/>
                </a:solidFill>
              </a:rPr>
              <a:t>(</a:t>
            </a:r>
            <a:r>
              <a:rPr lang="en-US" sz="1600" dirty="0">
                <a:solidFill>
                  <a:srgbClr val="898989"/>
                </a:solidFill>
              </a:rPr>
              <a:t>SETI</a:t>
            </a:r>
            <a:r>
              <a:rPr lang="en-US" sz="1400" dirty="0">
                <a:solidFill>
                  <a:srgbClr val="898989"/>
                </a:solidFill>
              </a:rPr>
              <a:t>)</a:t>
            </a:r>
            <a:endParaRPr lang="en-US" sz="1600" dirty="0">
              <a:solidFill>
                <a:srgbClr val="898989"/>
              </a:solidFill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1059202" y="1265049"/>
            <a:ext cx="5802949" cy="6312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10800" bIns="10800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898989"/>
                </a:solidFill>
              </a:rPr>
              <a:t>20</a:t>
            </a:r>
            <a:r>
              <a:rPr lang="en-US" b="1" baseline="30000" dirty="0">
                <a:solidFill>
                  <a:srgbClr val="898989"/>
                </a:solidFill>
              </a:rPr>
              <a:t>th</a:t>
            </a:r>
            <a:r>
              <a:rPr lang="en-US" b="1" dirty="0">
                <a:solidFill>
                  <a:srgbClr val="898989"/>
                </a:solidFill>
              </a:rPr>
              <a:t> Century</a:t>
            </a:r>
            <a:r>
              <a:rPr lang="en-US" dirty="0">
                <a:solidFill>
                  <a:srgbClr val="898989"/>
                </a:solidFill>
              </a:rPr>
              <a:t>: We discovered our place in the </a:t>
            </a:r>
            <a:r>
              <a:rPr lang="en-US" dirty="0" smtClean="0">
                <a:solidFill>
                  <a:srgbClr val="898989"/>
                </a:solidFill>
              </a:rPr>
              <a:t>Universe.</a:t>
            </a:r>
          </a:p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898989"/>
                </a:solidFill>
              </a:rPr>
              <a:t>21</a:t>
            </a:r>
            <a:r>
              <a:rPr lang="en-US" b="1" baseline="30000" dirty="0">
                <a:solidFill>
                  <a:srgbClr val="898989"/>
                </a:solidFill>
              </a:rPr>
              <a:t>st</a:t>
            </a:r>
            <a:r>
              <a:rPr lang="en-US" b="1" dirty="0">
                <a:solidFill>
                  <a:srgbClr val="898989"/>
                </a:solidFill>
              </a:rPr>
              <a:t> Century</a:t>
            </a:r>
            <a:r>
              <a:rPr lang="en-US" dirty="0">
                <a:solidFill>
                  <a:srgbClr val="898989"/>
                </a:solidFill>
              </a:rPr>
              <a:t>: </a:t>
            </a:r>
            <a:r>
              <a:rPr lang="en-US" dirty="0">
                <a:solidFill>
                  <a:schemeClr val="tx2"/>
                </a:solidFill>
              </a:rPr>
              <a:t>We understand the Universe we </a:t>
            </a:r>
            <a:r>
              <a:rPr lang="en-US" dirty="0" smtClean="0">
                <a:solidFill>
                  <a:schemeClr val="tx2"/>
                </a:solidFill>
              </a:rPr>
              <a:t>inhabit.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5239" cy="1350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5851" y="1298821"/>
            <a:ext cx="1833549" cy="54067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627" y="38292"/>
            <a:ext cx="6603015" cy="1089505"/>
          </a:xfrm>
        </p:spPr>
        <p:txBody>
          <a:bodyPr>
            <a:normAutofit/>
          </a:bodyPr>
          <a:lstStyle/>
          <a:p>
            <a:pPr algn="l">
              <a:tabLst>
                <a:tab pos="3340100" algn="l"/>
              </a:tabLst>
            </a:pPr>
            <a:r>
              <a:rPr lang="en-US" dirty="0"/>
              <a:t>Evolution of the Universe</a:t>
            </a:r>
          </a:p>
        </p:txBody>
      </p:sp>
      <p:pic>
        <p:nvPicPr>
          <p:cNvPr id="56324" name="Picture 4" descr="&#10;HIsignal.tiff                                                  001A194CMacintosh HD                   BE173C5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2057400"/>
            <a:ext cx="4495800" cy="4495800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514600" y="2435231"/>
            <a:ext cx="3783013" cy="2212981"/>
            <a:chOff x="1584" y="1486"/>
            <a:chExt cx="2383" cy="1394"/>
          </a:xfrm>
        </p:grpSpPr>
        <p:sp>
          <p:nvSpPr>
            <p:cNvPr id="56326" name="Line 6"/>
            <p:cNvSpPr>
              <a:spLocks noChangeShapeType="1"/>
            </p:cNvSpPr>
            <p:nvPr/>
          </p:nvSpPr>
          <p:spPr bwMode="auto">
            <a:xfrm flipH="1">
              <a:off x="1584" y="1849"/>
              <a:ext cx="2112" cy="1031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7" name="Text Box 7"/>
            <p:cNvSpPr txBox="1">
              <a:spLocks noChangeArrowheads="1"/>
            </p:cNvSpPr>
            <p:nvPr/>
          </p:nvSpPr>
          <p:spPr bwMode="auto">
            <a:xfrm>
              <a:off x="3072" y="1486"/>
              <a:ext cx="895" cy="363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square" lIns="0" tIns="10800" rIns="0" bIns="10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800" dirty="0">
                  <a:solidFill>
                    <a:srgbClr val="898989"/>
                  </a:solidFill>
                  <a:latin typeface="Helvetica" charset="0"/>
                </a:rPr>
                <a:t>X-ray heating, </a:t>
              </a:r>
              <a:r>
                <a:rPr lang="en-US" sz="1800" dirty="0" err="1">
                  <a:solidFill>
                    <a:srgbClr val="898989"/>
                  </a:solidFill>
                  <a:latin typeface="Helvetica" charset="0"/>
                </a:rPr>
                <a:t>EoR</a:t>
              </a:r>
              <a:endParaRPr lang="en-US" sz="2000" dirty="0">
                <a:solidFill>
                  <a:srgbClr val="898989"/>
                </a:solidFill>
                <a:latin typeface="Times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286000" y="2192143"/>
            <a:ext cx="5405229" cy="2989457"/>
            <a:chOff x="1584" y="1488"/>
            <a:chExt cx="3261" cy="1605"/>
          </a:xfrm>
        </p:grpSpPr>
        <p:sp>
          <p:nvSpPr>
            <p:cNvPr id="56329" name="Line 9"/>
            <p:cNvSpPr>
              <a:spLocks noChangeShapeType="1"/>
            </p:cNvSpPr>
            <p:nvPr/>
          </p:nvSpPr>
          <p:spPr bwMode="auto">
            <a:xfrm flipH="1" flipV="1">
              <a:off x="1584" y="1488"/>
              <a:ext cx="2928" cy="129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0" name="Text Box 10"/>
            <p:cNvSpPr txBox="1">
              <a:spLocks noChangeArrowheads="1"/>
            </p:cNvSpPr>
            <p:nvPr/>
          </p:nvSpPr>
          <p:spPr bwMode="auto">
            <a:xfrm>
              <a:off x="4437" y="2784"/>
              <a:ext cx="408" cy="30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lIns="0" tIns="10800" rIns="0" bIns="1080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800" dirty="0">
                  <a:solidFill>
                    <a:srgbClr val="898989"/>
                  </a:solidFill>
                </a:rPr>
                <a:t>Dark Ages</a:t>
              </a:r>
              <a:endParaRPr lang="en-US" dirty="0">
                <a:solidFill>
                  <a:srgbClr val="898989"/>
                </a:solidFill>
              </a:endParaRPr>
            </a:p>
          </p:txBody>
        </p:sp>
      </p:grp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3886200" y="1371600"/>
            <a:ext cx="4495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>
                <a:solidFill>
                  <a:srgbClr val="898989"/>
                </a:solidFill>
              </a:rPr>
              <a:t>H </a:t>
            </a:r>
            <a:r>
              <a:rPr lang="en-US" sz="1800" dirty="0">
                <a:solidFill>
                  <a:srgbClr val="898989"/>
                </a:solidFill>
              </a:rPr>
              <a:t>I</a:t>
            </a:r>
            <a:r>
              <a:rPr lang="en-US" sz="2000" dirty="0">
                <a:solidFill>
                  <a:srgbClr val="898989"/>
                </a:solidFill>
              </a:rPr>
              <a:t> brightness temperature </a:t>
            </a:r>
            <a:r>
              <a:rPr lang="en-US" sz="2000" dirty="0" smtClean="0">
                <a:solidFill>
                  <a:srgbClr val="898989"/>
                </a:solidFill>
              </a:rPr>
              <a:t>signal </a:t>
            </a:r>
            <a:r>
              <a:rPr lang="en-US" dirty="0" smtClean="0">
                <a:solidFill>
                  <a:srgbClr val="898989"/>
                </a:solidFill>
              </a:rPr>
              <a:t>(</a:t>
            </a:r>
            <a:r>
              <a:rPr lang="en-US" dirty="0" err="1">
                <a:solidFill>
                  <a:srgbClr val="898989"/>
                </a:solidFill>
              </a:rPr>
              <a:t>w.r.t</a:t>
            </a:r>
            <a:r>
              <a:rPr lang="en-US" dirty="0">
                <a:solidFill>
                  <a:srgbClr val="898989"/>
                </a:solidFill>
              </a:rPr>
              <a:t>. CMB)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1981200" y="3428999"/>
            <a:ext cx="4156075" cy="1837720"/>
            <a:chOff x="1248" y="2352"/>
            <a:chExt cx="2618" cy="935"/>
          </a:xfrm>
        </p:grpSpPr>
        <p:sp>
          <p:nvSpPr>
            <p:cNvPr id="56333" name="Line 13"/>
            <p:cNvSpPr>
              <a:spLocks noChangeShapeType="1"/>
            </p:cNvSpPr>
            <p:nvPr/>
          </p:nvSpPr>
          <p:spPr bwMode="auto">
            <a:xfrm flipH="1" flipV="1">
              <a:off x="1248" y="2352"/>
              <a:ext cx="2304" cy="642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4" name="Text Box 14"/>
            <p:cNvSpPr txBox="1">
              <a:spLocks noChangeArrowheads="1"/>
            </p:cNvSpPr>
            <p:nvPr/>
          </p:nvSpPr>
          <p:spPr bwMode="auto">
            <a:xfrm>
              <a:off x="3459" y="2994"/>
              <a:ext cx="407" cy="293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square" lIns="0" tIns="10800" rIns="0" bIns="10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800" dirty="0">
                  <a:solidFill>
                    <a:srgbClr val="898989"/>
                  </a:solidFill>
                </a:rPr>
                <a:t>First</a:t>
              </a:r>
              <a:r>
                <a:rPr lang="en-US" sz="1800" dirty="0" smtClean="0">
                  <a:solidFill>
                    <a:srgbClr val="898989"/>
                  </a:solidFill>
                </a:rPr>
                <a:t> Stars</a:t>
              </a:r>
              <a:endParaRPr lang="en-US" dirty="0">
                <a:solidFill>
                  <a:srgbClr val="898989"/>
                </a:solidFill>
              </a:endParaRPr>
            </a:p>
          </p:txBody>
        </p:sp>
      </p:grp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7010400" y="6553200"/>
            <a:ext cx="2057400" cy="2372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54000" tIns="10800" rIns="54000" bIns="1080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dirty="0">
                <a:solidFill>
                  <a:schemeClr val="folHlink"/>
                </a:solidFill>
              </a:rPr>
              <a:t>(Pritchard &amp; Loeb 2008)</a:t>
            </a:r>
            <a:endParaRPr lang="en-US" dirty="0">
              <a:solidFill>
                <a:schemeClr val="folHlink"/>
              </a:solidFill>
            </a:endParaRPr>
          </a:p>
        </p:txBody>
      </p:sp>
      <p:sp>
        <p:nvSpPr>
          <p:cNvPr id="56337" name="Text Box 17"/>
          <p:cNvSpPr txBox="1">
            <a:spLocks noChangeArrowheads="1"/>
          </p:cNvSpPr>
          <p:nvPr/>
        </p:nvSpPr>
        <p:spPr bwMode="auto">
          <a:xfrm>
            <a:off x="5257800" y="5530850"/>
            <a:ext cx="609600" cy="31868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898989"/>
                </a:solidFill>
              </a:rPr>
              <a:t>SKA</a:t>
            </a: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 flipV="1">
            <a:off x="5410200" y="5867400"/>
            <a:ext cx="762000" cy="76200"/>
            <a:chOff x="3408" y="3648"/>
            <a:chExt cx="720" cy="0"/>
          </a:xfrm>
        </p:grpSpPr>
        <p:sp>
          <p:nvSpPr>
            <p:cNvPr id="56338" name="Line 18"/>
            <p:cNvSpPr>
              <a:spLocks noChangeShapeType="1"/>
            </p:cNvSpPr>
            <p:nvPr/>
          </p:nvSpPr>
          <p:spPr bwMode="auto">
            <a:xfrm>
              <a:off x="3408" y="3648"/>
              <a:ext cx="528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9" name="Line 19"/>
            <p:cNvSpPr>
              <a:spLocks noChangeShapeType="1"/>
            </p:cNvSpPr>
            <p:nvPr/>
          </p:nvSpPr>
          <p:spPr bwMode="auto">
            <a:xfrm>
              <a:off x="3744" y="3648"/>
              <a:ext cx="38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dash"/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342" name="Line 22"/>
          <p:cNvSpPr>
            <a:spLocks noChangeShapeType="1"/>
          </p:cNvSpPr>
          <p:nvPr/>
        </p:nvSpPr>
        <p:spPr bwMode="auto">
          <a:xfrm flipH="1">
            <a:off x="6096000" y="2895600"/>
            <a:ext cx="1905000" cy="228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V="1">
            <a:off x="6477000" y="5791200"/>
            <a:ext cx="1371600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ysDash"/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 flipH="1" flipV="1">
            <a:off x="5943600" y="5791200"/>
            <a:ext cx="533400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7010400" y="5525262"/>
            <a:ext cx="685800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 smtClean="0">
                <a:solidFill>
                  <a:srgbClr val="898989"/>
                </a:solidFill>
              </a:rPr>
              <a:t>space?</a:t>
            </a:r>
            <a:endParaRPr lang="en-US" sz="1600" i="1" dirty="0">
              <a:solidFill>
                <a:srgbClr val="898989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82000" y="6209862"/>
            <a:ext cx="685800" cy="3433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374" y="6128"/>
            <a:ext cx="6672395" cy="115001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Evolution of the Universe</a:t>
            </a:r>
            <a:br>
              <a:rPr lang="en-US" dirty="0" smtClean="0"/>
            </a:br>
            <a:r>
              <a:rPr lang="en-US" sz="4000" dirty="0" smtClean="0"/>
              <a:t>Epoch </a:t>
            </a:r>
            <a:r>
              <a:rPr lang="en-US" sz="4000" dirty="0"/>
              <a:t>of Reionization</a:t>
            </a:r>
            <a:endParaRPr lang="en-US" sz="3556" dirty="0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705600" y="1503884"/>
            <a:ext cx="2438400" cy="2359025"/>
            <a:chOff x="4224" y="720"/>
            <a:chExt cx="1536" cy="1486"/>
          </a:xfrm>
        </p:grpSpPr>
        <p:pic>
          <p:nvPicPr>
            <p:cNvPr id="55304" name="Picture 8" descr=" z12.1.jpg                                                      001A1AEAMacintosh HD                   BE173C58:"/>
            <p:cNvPicPr>
              <a:picLocks noChangeAspect="1" noChangeArrowheads="1"/>
            </p:cNvPicPr>
            <p:nvPr/>
          </p:nvPicPr>
          <p:blipFill>
            <a:blip r:embed="rId4"/>
            <a:srcRect r="22495"/>
            <a:stretch>
              <a:fillRect/>
            </a:stretch>
          </p:blipFill>
          <p:spPr bwMode="auto">
            <a:xfrm>
              <a:off x="4224" y="720"/>
              <a:ext cx="1536" cy="1486"/>
            </a:xfrm>
            <a:prstGeom prst="rect">
              <a:avLst/>
            </a:prstGeom>
            <a:noFill/>
          </p:spPr>
        </p:pic>
        <p:sp>
          <p:nvSpPr>
            <p:cNvPr id="55306" name="Text Box 10"/>
            <p:cNvSpPr txBox="1">
              <a:spLocks noChangeArrowheads="1"/>
            </p:cNvSpPr>
            <p:nvPr/>
          </p:nvSpPr>
          <p:spPr bwMode="auto">
            <a:xfrm>
              <a:off x="5021" y="816"/>
              <a:ext cx="643" cy="1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54000" tIns="10800" rIns="54000" bIns="10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i="1" dirty="0" err="1">
                  <a:solidFill>
                    <a:srgbClr val="898989"/>
                  </a:solidFill>
                </a:rPr>
                <a:t>z</a:t>
              </a:r>
              <a:r>
                <a:rPr lang="en-US" sz="1800" dirty="0">
                  <a:solidFill>
                    <a:srgbClr val="898989"/>
                  </a:solidFill>
                </a:rPr>
                <a:t> = 12.1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724400" y="1580084"/>
            <a:ext cx="2208213" cy="2286000"/>
            <a:chOff x="2976" y="720"/>
            <a:chExt cx="1391" cy="1440"/>
          </a:xfrm>
        </p:grpSpPr>
        <p:pic>
          <p:nvPicPr>
            <p:cNvPr id="55303" name="Picture 7" descr="z9.2.jpg                                                       001A1C09Macintosh HD                   BE173C58:"/>
            <p:cNvPicPr>
              <a:picLocks noChangeAspect="1" noChangeArrowheads="1"/>
            </p:cNvPicPr>
            <p:nvPr/>
          </p:nvPicPr>
          <p:blipFill>
            <a:blip r:embed="rId5"/>
            <a:srcRect l="6274" t="1666" r="22495"/>
            <a:stretch>
              <a:fillRect/>
            </a:stretch>
          </p:blipFill>
          <p:spPr bwMode="auto">
            <a:xfrm>
              <a:off x="2976" y="720"/>
              <a:ext cx="1391" cy="1440"/>
            </a:xfrm>
            <a:prstGeom prst="rect">
              <a:avLst/>
            </a:prstGeom>
            <a:noFill/>
          </p:spPr>
        </p:pic>
        <p:sp>
          <p:nvSpPr>
            <p:cNvPr id="55307" name="Text Box 11"/>
            <p:cNvSpPr txBox="1">
              <a:spLocks noChangeArrowheads="1"/>
            </p:cNvSpPr>
            <p:nvPr/>
          </p:nvSpPr>
          <p:spPr bwMode="auto">
            <a:xfrm>
              <a:off x="3744" y="773"/>
              <a:ext cx="528" cy="1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10800" rIns="0" bIns="10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i="1" dirty="0" err="1">
                  <a:solidFill>
                    <a:srgbClr val="898989"/>
                  </a:solidFill>
                </a:rPr>
                <a:t>z</a:t>
              </a:r>
              <a:r>
                <a:rPr lang="en-US" sz="1800" dirty="0">
                  <a:solidFill>
                    <a:srgbClr val="898989"/>
                  </a:solidFill>
                </a:rPr>
                <a:t> = 9.8</a:t>
              </a:r>
            </a:p>
          </p:txBody>
        </p:sp>
      </p:grp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4736656" y="3871346"/>
            <a:ext cx="4407344" cy="6065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91440" tIns="0" rIns="5400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898989"/>
                </a:solidFill>
              </a:rPr>
              <a:t>SKA objective: Image the IGM transition in the H </a:t>
            </a:r>
            <a:r>
              <a:rPr lang="en-US" sz="2000" dirty="0">
                <a:solidFill>
                  <a:srgbClr val="898989"/>
                </a:solidFill>
              </a:rPr>
              <a:t>I</a:t>
            </a:r>
            <a:r>
              <a:rPr lang="en-US" dirty="0">
                <a:solidFill>
                  <a:srgbClr val="898989"/>
                </a:solidFill>
              </a:rPr>
              <a:t> (21-cm) line</a:t>
            </a:r>
          </a:p>
        </p:txBody>
      </p:sp>
      <p:sp>
        <p:nvSpPr>
          <p:cNvPr id="55313" name="Text Box 17"/>
          <p:cNvSpPr txBox="1">
            <a:spLocks noChangeArrowheads="1"/>
          </p:cNvSpPr>
          <p:nvPr/>
        </p:nvSpPr>
        <p:spPr bwMode="auto">
          <a:xfrm>
            <a:off x="8014141" y="6384997"/>
            <a:ext cx="1132490" cy="4526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54000" tIns="10800" rIns="54000" bIns="1080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srgbClr val="898989"/>
                </a:solidFill>
              </a:rPr>
              <a:t>Furlanetto et al.; </a:t>
            </a:r>
            <a:r>
              <a:rPr lang="en-US" sz="1400" dirty="0" err="1">
                <a:solidFill>
                  <a:srgbClr val="898989"/>
                </a:solidFill>
              </a:rPr>
              <a:t>Gnedin</a:t>
            </a:r>
            <a:endParaRPr lang="en-US" sz="1800" dirty="0">
              <a:solidFill>
                <a:srgbClr val="898989"/>
              </a:solidFill>
            </a:endParaRPr>
          </a:p>
        </p:txBody>
      </p:sp>
      <p:pic>
        <p:nvPicPr>
          <p:cNvPr id="17" name="Picture 16" descr="Bowman_EDGES_reionization.tiff"/>
          <p:cNvPicPr>
            <a:picLocks noChangeAspect="1"/>
          </p:cNvPicPr>
          <p:nvPr/>
        </p:nvPicPr>
        <p:blipFill>
          <a:blip r:embed="rId6"/>
          <a:srcRect l="20758" t="17778" r="13239" b="11111"/>
          <a:stretch>
            <a:fillRect/>
          </a:stretch>
        </p:blipFill>
        <p:spPr>
          <a:xfrm>
            <a:off x="1672027" y="1298897"/>
            <a:ext cx="2895600" cy="2345803"/>
          </a:xfrm>
          <a:prstGeom prst="rect">
            <a:avLst/>
          </a:prstGeom>
        </p:spPr>
      </p:pic>
      <p:pic>
        <p:nvPicPr>
          <p:cNvPr id="15" name="Picture 14" descr="Screen shot 2010-10-31 at 4.46.36 AM.png"/>
          <p:cNvPicPr>
            <a:picLocks noChangeAspect="1"/>
          </p:cNvPicPr>
          <p:nvPr/>
        </p:nvPicPr>
        <p:blipFill>
          <a:blip r:embed="rId7"/>
          <a:srcRect l="35833" t="23333" r="26667" b="28667"/>
          <a:stretch>
            <a:fillRect/>
          </a:stretch>
        </p:blipFill>
        <p:spPr>
          <a:xfrm>
            <a:off x="1066800" y="3810000"/>
            <a:ext cx="3429000" cy="2743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24000" y="6557918"/>
            <a:ext cx="2971800" cy="261610"/>
          </a:xfrm>
          <a:prstGeom prst="rect">
            <a:avLst/>
          </a:prstGeom>
          <a:noFill/>
        </p:spPr>
        <p:txBody>
          <a:bodyPr wrap="square" lIns="0" rIns="0" bIns="0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rgbClr val="898989"/>
                </a:solidFill>
              </a:rPr>
              <a:t>Parsons et al. 2009; arXiv:0904.2334</a:t>
            </a:r>
            <a:endParaRPr lang="en-US" sz="1400" dirty="0">
              <a:solidFill>
                <a:srgbClr val="898989"/>
              </a:solidFill>
            </a:endParaRPr>
          </a:p>
        </p:txBody>
      </p:sp>
      <p:grpSp>
        <p:nvGrpSpPr>
          <p:cNvPr id="4" name="Group 25"/>
          <p:cNvGrpSpPr/>
          <p:nvPr/>
        </p:nvGrpSpPr>
        <p:grpSpPr>
          <a:xfrm>
            <a:off x="228600" y="4069378"/>
            <a:ext cx="2057400" cy="338554"/>
            <a:chOff x="228600" y="4069378"/>
            <a:chExt cx="2057400" cy="338554"/>
          </a:xfrm>
        </p:grpSpPr>
        <p:sp>
          <p:nvSpPr>
            <p:cNvPr id="20" name="TextBox 19"/>
            <p:cNvSpPr txBox="1"/>
            <p:nvPr/>
          </p:nvSpPr>
          <p:spPr>
            <a:xfrm>
              <a:off x="228600" y="4069378"/>
              <a:ext cx="609600" cy="338554"/>
            </a:xfrm>
            <a:prstGeom prst="rect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898989"/>
                  </a:solidFill>
                </a:rPr>
                <a:t>data</a:t>
              </a:r>
              <a:endParaRPr lang="en-US" sz="1600" dirty="0">
                <a:solidFill>
                  <a:srgbClr val="898989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838200" y="4191000"/>
              <a:ext cx="1447800" cy="152400"/>
            </a:xfrm>
            <a:prstGeom prst="straightConnector1">
              <a:avLst/>
            </a:prstGeom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26"/>
          <p:cNvGrpSpPr/>
          <p:nvPr/>
        </p:nvGrpSpPr>
        <p:grpSpPr>
          <a:xfrm>
            <a:off x="76200" y="4495802"/>
            <a:ext cx="2667000" cy="675618"/>
            <a:chOff x="76200" y="3962402"/>
            <a:chExt cx="2667000" cy="675618"/>
          </a:xfrm>
        </p:grpSpPr>
        <p:sp>
          <p:nvSpPr>
            <p:cNvPr id="28" name="TextBox 27"/>
            <p:cNvSpPr txBox="1"/>
            <p:nvPr/>
          </p:nvSpPr>
          <p:spPr>
            <a:xfrm>
              <a:off x="76200" y="4114800"/>
              <a:ext cx="990600" cy="523220"/>
            </a:xfrm>
            <a:prstGeom prst="rect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898989"/>
                  </a:solidFill>
                </a:rPr>
                <a:t>Galactic synchrotron</a:t>
              </a:r>
              <a:endParaRPr lang="en-US" sz="1400" dirty="0">
                <a:solidFill>
                  <a:srgbClr val="898989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1066800" y="3962402"/>
              <a:ext cx="1676400" cy="228598"/>
            </a:xfrm>
            <a:prstGeom prst="straightConnector1">
              <a:avLst/>
            </a:prstGeom>
            <a:ln w="317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35"/>
          <p:cNvGrpSpPr/>
          <p:nvPr/>
        </p:nvGrpSpPr>
        <p:grpSpPr>
          <a:xfrm>
            <a:off x="304800" y="4876800"/>
            <a:ext cx="2286000" cy="806678"/>
            <a:chOff x="304800" y="3723620"/>
            <a:chExt cx="2286000" cy="806678"/>
          </a:xfrm>
        </p:grpSpPr>
        <p:sp>
          <p:nvSpPr>
            <p:cNvPr id="37" name="TextBox 36"/>
            <p:cNvSpPr txBox="1"/>
            <p:nvPr/>
          </p:nvSpPr>
          <p:spPr>
            <a:xfrm>
              <a:off x="304800" y="4222521"/>
              <a:ext cx="685800" cy="307777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898989"/>
                  </a:solidFill>
                </a:rPr>
                <a:t>noise</a:t>
              </a:r>
              <a:endParaRPr lang="en-US" sz="1400" dirty="0">
                <a:solidFill>
                  <a:srgbClr val="898989"/>
                </a:solidFill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990600" y="3723620"/>
              <a:ext cx="1600200" cy="467380"/>
            </a:xfrm>
            <a:prstGeom prst="straightConnector1">
              <a:avLst/>
            </a:prstGeom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9"/>
          <p:cNvGrpSpPr/>
          <p:nvPr/>
        </p:nvGrpSpPr>
        <p:grpSpPr>
          <a:xfrm>
            <a:off x="3048000" y="5191780"/>
            <a:ext cx="838200" cy="675620"/>
            <a:chOff x="152400" y="4114800"/>
            <a:chExt cx="838200" cy="675620"/>
          </a:xfrm>
        </p:grpSpPr>
        <p:sp>
          <p:nvSpPr>
            <p:cNvPr id="41" name="TextBox 40"/>
            <p:cNvSpPr txBox="1"/>
            <p:nvPr/>
          </p:nvSpPr>
          <p:spPr>
            <a:xfrm>
              <a:off x="304800" y="4114800"/>
              <a:ext cx="685800" cy="523220"/>
            </a:xfrm>
            <a:prstGeom prst="rect">
              <a:avLst/>
            </a:prstGeom>
            <a:noFill/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1400" dirty="0" err="1" smtClean="0">
                  <a:solidFill>
                    <a:srgbClr val="898989"/>
                  </a:solidFill>
                </a:rPr>
                <a:t>EoR</a:t>
              </a:r>
              <a:r>
                <a:rPr lang="en-US" sz="1400" dirty="0" smtClean="0">
                  <a:solidFill>
                    <a:srgbClr val="898989"/>
                  </a:solidFill>
                </a:rPr>
                <a:t> signal</a:t>
              </a:r>
              <a:endParaRPr lang="en-US" sz="1400" dirty="0">
                <a:solidFill>
                  <a:srgbClr val="898989"/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rot="10800000" flipV="1">
              <a:off x="152400" y="4638020"/>
              <a:ext cx="304800" cy="152400"/>
            </a:xfrm>
            <a:prstGeom prst="straightConnector1">
              <a:avLst/>
            </a:prstGeom>
            <a:ln w="317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Gnedin_REI5.mpg">
            <a:hlinkClick r:id="" action="ppaction://media"/>
          </p:cNvPr>
          <p:cNvPicPr/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4937214" y="4572218"/>
            <a:ext cx="3076926" cy="230769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6071" y="2735340"/>
            <a:ext cx="16459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898989"/>
                </a:solidFill>
              </a:rPr>
              <a:t>EDGES</a:t>
            </a:r>
          </a:p>
          <a:p>
            <a:pPr algn="ctr"/>
            <a:r>
              <a:rPr lang="en-US" sz="1400" dirty="0" smtClean="0">
                <a:solidFill>
                  <a:srgbClr val="898989"/>
                </a:solidFill>
              </a:rPr>
              <a:t>(Bowman et al. 2008)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98341" y="3595421"/>
            <a:ext cx="100111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898989"/>
                </a:solidFill>
              </a:rPr>
              <a:t>PAPER</a:t>
            </a:r>
            <a:endParaRPr lang="en-US" sz="18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Eris_galaxy_simul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513" y="4032334"/>
            <a:ext cx="3352800" cy="2793029"/>
          </a:xfrm>
          <a:prstGeom prst="rect">
            <a:avLst/>
          </a:prstGeom>
        </p:spPr>
      </p:pic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3590" y="49557"/>
            <a:ext cx="6738556" cy="114043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Galaxy Assembly</a:t>
            </a:r>
            <a:br>
              <a:rPr lang="en-US" dirty="0"/>
            </a:br>
            <a:r>
              <a:rPr lang="en-US" sz="4000" dirty="0"/>
              <a:t>Stars </a:t>
            </a:r>
            <a:r>
              <a:rPr lang="en-US" sz="4000" i="1" dirty="0"/>
              <a:t>and</a:t>
            </a:r>
            <a:r>
              <a:rPr lang="en-US" sz="4000" dirty="0"/>
              <a:t> Gas</a:t>
            </a:r>
            <a:endParaRPr lang="en-US" dirty="0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307126"/>
            <a:ext cx="5410200" cy="2725207"/>
          </a:xfrm>
        </p:spPr>
        <p:txBody>
          <a:bodyPr>
            <a:normAutofit/>
          </a:bodyPr>
          <a:lstStyle/>
          <a:p>
            <a:pPr marL="195263" indent="-195263">
              <a:lnSpc>
                <a:spcPct val="90000"/>
              </a:lnSpc>
            </a:pPr>
            <a:r>
              <a:rPr lang="en-US" sz="2400" dirty="0"/>
              <a:t>Gas content and dynamics becoming critical part of simulations</a:t>
            </a:r>
            <a:r>
              <a:rPr lang="en-US" sz="2400" dirty="0" smtClean="0"/>
              <a:t>.</a:t>
            </a:r>
            <a:endParaRPr lang="en-US" sz="2000" dirty="0" smtClean="0"/>
          </a:p>
          <a:p>
            <a:pPr marL="195263" indent="-195263">
              <a:lnSpc>
                <a:spcPct val="90000"/>
              </a:lnSpc>
            </a:pPr>
            <a:r>
              <a:rPr lang="en-US" sz="2400" dirty="0"/>
              <a:t>Astronomy is an </a:t>
            </a:r>
            <a:r>
              <a:rPr lang="en-US" sz="2400" i="1" dirty="0"/>
              <a:t>observational</a:t>
            </a:r>
            <a:r>
              <a:rPr lang="en-US" sz="2400" dirty="0"/>
              <a:t> science</a:t>
            </a:r>
            <a:r>
              <a:rPr lang="en-US" sz="2400" dirty="0" smtClean="0"/>
              <a:t>.</a:t>
            </a:r>
          </a:p>
          <a:p>
            <a:pPr marL="346075" indent="-346075">
              <a:lnSpc>
                <a:spcPct val="90000"/>
              </a:lnSpc>
              <a:buFont typeface="Wingdings" charset="2"/>
              <a:buChar char="Ø"/>
            </a:pPr>
            <a:r>
              <a:rPr lang="en-US" sz="2400" dirty="0" smtClean="0"/>
              <a:t>Need </a:t>
            </a:r>
            <a:r>
              <a:rPr lang="en-US" sz="2400" dirty="0" smtClean="0">
                <a:solidFill>
                  <a:schemeClr val="tx2"/>
                </a:solidFill>
              </a:rPr>
              <a:t>observations</a:t>
            </a:r>
            <a:r>
              <a:rPr lang="en-US" sz="2400" dirty="0" smtClean="0"/>
              <a:t> of gas content —</a:t>
            </a:r>
            <a:r>
              <a:rPr lang="en-US" sz="2400" dirty="0" smtClean="0">
                <a:solidFill>
                  <a:schemeClr val="tx2"/>
                </a:solidFill>
              </a:rPr>
              <a:t>over cosmic time</a:t>
            </a:r>
            <a:r>
              <a:rPr lang="en-US" sz="2400" dirty="0" smtClean="0"/>
              <a:t>—to understand galaxy formation!</a:t>
            </a:r>
          </a:p>
        </p:txBody>
      </p:sp>
      <p:sp>
        <p:nvSpPr>
          <p:cNvPr id="166918" name="Text Box 6"/>
          <p:cNvSpPr txBox="1">
            <a:spLocks noChangeArrowheads="1"/>
          </p:cNvSpPr>
          <p:nvPr/>
        </p:nvSpPr>
        <p:spPr bwMode="auto">
          <a:xfrm>
            <a:off x="3200400" y="6515100"/>
            <a:ext cx="12954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4000" tIns="10800" rIns="54000" bIns="10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err="1">
                <a:solidFill>
                  <a:srgbClr val="898989"/>
                </a:solidFill>
              </a:rPr>
              <a:t>Keres</a:t>
            </a:r>
            <a:r>
              <a:rPr lang="en-US" sz="1600" dirty="0">
                <a:solidFill>
                  <a:srgbClr val="898989"/>
                </a:solidFill>
              </a:rPr>
              <a:t> et al.</a:t>
            </a:r>
            <a:endParaRPr lang="en-US" sz="2000" dirty="0">
              <a:solidFill>
                <a:srgbClr val="898989"/>
              </a:solidFill>
            </a:endParaRPr>
          </a:p>
        </p:txBody>
      </p:sp>
      <p:sp>
        <p:nvSpPr>
          <p:cNvPr id="166924" name="Line 12"/>
          <p:cNvSpPr>
            <a:spLocks noChangeShapeType="1"/>
          </p:cNvSpPr>
          <p:nvPr/>
        </p:nvSpPr>
        <p:spPr bwMode="auto">
          <a:xfrm flipV="1">
            <a:off x="2286000" y="5410200"/>
            <a:ext cx="0" cy="304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66932" name="Picture 20" descr="keresfig1a.jpg                                                 001A1BE6Macintosh HD                   BE173C58: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4267200"/>
            <a:ext cx="2514600" cy="2514600"/>
          </a:xfrm>
        </p:spPr>
      </p:pic>
      <p:pic>
        <p:nvPicPr>
          <p:cNvPr id="166933" name="Picture 21" descr="NGC6946.jpg                                                    001A1C85Macintosh HD                   BE173C58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2084" y="1547848"/>
            <a:ext cx="2566659" cy="208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6934" name="Rectangle 22"/>
          <p:cNvSpPr>
            <a:spLocks noChangeArrowheads="1"/>
          </p:cNvSpPr>
          <p:nvPr/>
        </p:nvSpPr>
        <p:spPr bwMode="auto">
          <a:xfrm>
            <a:off x="7902312" y="5921342"/>
            <a:ext cx="1237671" cy="8679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200" dirty="0" smtClean="0">
                <a:solidFill>
                  <a:srgbClr val="898989"/>
                </a:solidFill>
              </a:rPr>
              <a:t>Eris simulation (</a:t>
            </a:r>
            <a:r>
              <a:rPr lang="en-US" sz="1200" dirty="0" err="1" smtClean="0">
                <a:solidFill>
                  <a:srgbClr val="898989"/>
                </a:solidFill>
              </a:rPr>
              <a:t>Guedes</a:t>
            </a:r>
            <a:r>
              <a:rPr lang="en-US" sz="1200" dirty="0" smtClean="0">
                <a:solidFill>
                  <a:srgbClr val="898989"/>
                </a:solidFill>
              </a:rPr>
              <a:t> et al.)</a:t>
            </a:r>
          </a:p>
          <a:p>
            <a:pPr algn="ctr">
              <a:spcBef>
                <a:spcPct val="20000"/>
              </a:spcBef>
            </a:pPr>
            <a:r>
              <a:rPr lang="en-US" sz="1200" dirty="0" smtClean="0">
                <a:solidFill>
                  <a:srgbClr val="898989"/>
                </a:solidFill>
              </a:rPr>
              <a:t>NGC 6946 (</a:t>
            </a:r>
            <a:r>
              <a:rPr lang="en-US" sz="1200" dirty="0">
                <a:solidFill>
                  <a:srgbClr val="898989"/>
                </a:solidFill>
              </a:rPr>
              <a:t>T. </a:t>
            </a:r>
            <a:r>
              <a:rPr lang="en-US" sz="1200" dirty="0" err="1">
                <a:solidFill>
                  <a:srgbClr val="898989"/>
                </a:solidFill>
              </a:rPr>
              <a:t>Oosterloo</a:t>
            </a:r>
            <a:r>
              <a:rPr lang="en-US" sz="1200" dirty="0">
                <a:solidFill>
                  <a:srgbClr val="898989"/>
                </a:solidFill>
              </a:rPr>
              <a:t>)</a:t>
            </a:r>
            <a:endParaRPr lang="en-US" sz="1600" dirty="0">
              <a:solidFill>
                <a:srgbClr val="89898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8114" y="3645605"/>
            <a:ext cx="3148686" cy="40011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898989"/>
                </a:solidFill>
              </a:rPr>
              <a:t>observation vs. simulation</a:t>
            </a:r>
            <a:endParaRPr lang="en-US" sz="2000" dirty="0">
              <a:solidFill>
                <a:srgbClr val="898989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976848" y="3429001"/>
            <a:ext cx="355236" cy="32746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7920888" y="4021989"/>
            <a:ext cx="479637" cy="374686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47" y="76484"/>
            <a:ext cx="666531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Galaxy Assembly</a:t>
            </a:r>
            <a:br>
              <a:rPr lang="en-US" dirty="0" smtClean="0"/>
            </a:br>
            <a:r>
              <a:rPr lang="en-US" sz="4000" dirty="0" smtClean="0"/>
              <a:t>The Role of Mergers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57" y="1441509"/>
            <a:ext cx="3875094" cy="51034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957" y="6544134"/>
            <a:ext cx="387509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rgbClr val="898989"/>
                </a:solidFill>
              </a:rPr>
              <a:t>(</a:t>
            </a:r>
            <a:r>
              <a:rPr lang="en-US" sz="1400" dirty="0" err="1" smtClean="0">
                <a:solidFill>
                  <a:srgbClr val="898989"/>
                </a:solidFill>
              </a:rPr>
              <a:t>Moster</a:t>
            </a:r>
            <a:r>
              <a:rPr lang="en-US" sz="1400" dirty="0" smtClean="0">
                <a:solidFill>
                  <a:srgbClr val="898989"/>
                </a:solidFill>
              </a:rPr>
              <a:t> et al. arXiv:1104.0246)</a:t>
            </a:r>
            <a:endParaRPr lang="en-US" sz="1400" dirty="0">
              <a:solidFill>
                <a:srgbClr val="89898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71" y="1531966"/>
            <a:ext cx="465248" cy="246221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dirty="0" smtClean="0">
                <a:solidFill>
                  <a:srgbClr val="898989"/>
                </a:solidFill>
              </a:rPr>
              <a:t>stars</a:t>
            </a:r>
            <a:endParaRPr lang="en-US" sz="1600" dirty="0">
              <a:solidFill>
                <a:srgbClr val="89898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754" y="1553524"/>
            <a:ext cx="602478" cy="276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0" tIns="45720" rIns="0" bIns="45720" rtlCol="0" anchor="ctr">
            <a:spAutoFit/>
          </a:bodyPr>
          <a:lstStyle/>
          <a:p>
            <a:pPr algn="ctr"/>
            <a:r>
              <a:rPr lang="en-US" sz="1200" dirty="0" smtClean="0"/>
              <a:t>0.7 </a:t>
            </a:r>
            <a:r>
              <a:rPr lang="en-US" sz="1200" dirty="0" err="1" smtClean="0"/>
              <a:t>Gyr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832279" y="1582164"/>
            <a:ext cx="602478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100" dirty="0" smtClean="0"/>
              <a:t>0.9 </a:t>
            </a:r>
            <a:r>
              <a:rPr lang="en-US" sz="1100" dirty="0" err="1" smtClean="0"/>
              <a:t>Gyr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3094804" y="1556944"/>
            <a:ext cx="602478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100" dirty="0" smtClean="0"/>
              <a:t>2.0 </a:t>
            </a:r>
            <a:r>
              <a:rPr lang="en-US" sz="1100" dirty="0" err="1" smtClean="0"/>
              <a:t>Gyr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1826244" y="2775064"/>
            <a:ext cx="602478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100" dirty="0" smtClean="0"/>
              <a:t>5.0 </a:t>
            </a:r>
            <a:r>
              <a:rPr lang="en-US" sz="1100" dirty="0" err="1" smtClean="0"/>
              <a:t>Gyr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602089" y="2794249"/>
            <a:ext cx="602478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100" dirty="0" smtClean="0"/>
              <a:t>2.5 </a:t>
            </a:r>
            <a:r>
              <a:rPr lang="en-US" sz="1100" dirty="0" err="1" smtClean="0"/>
              <a:t>Gyr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588939" y="4032746"/>
            <a:ext cx="602478" cy="276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0" tIns="45720" rIns="0" bIns="45720" rtlCol="0" anchor="ctr">
            <a:spAutoFit/>
          </a:bodyPr>
          <a:lstStyle/>
          <a:p>
            <a:pPr algn="ctr"/>
            <a:r>
              <a:rPr lang="en-US" sz="1200" dirty="0" smtClean="0"/>
              <a:t>0.7 </a:t>
            </a:r>
            <a:r>
              <a:rPr lang="en-US" sz="1200" dirty="0" err="1" smtClean="0"/>
              <a:t>Gyr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851464" y="4037319"/>
            <a:ext cx="577258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100" dirty="0" smtClean="0"/>
              <a:t>0.9 </a:t>
            </a:r>
            <a:r>
              <a:rPr lang="en-US" sz="1100" dirty="0" err="1" smtClean="0"/>
              <a:t>Gyr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3078465" y="4031014"/>
            <a:ext cx="583293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100" dirty="0" smtClean="0"/>
              <a:t>2.0 </a:t>
            </a:r>
            <a:r>
              <a:rPr lang="en-US" sz="1100" dirty="0" err="1" smtClean="0"/>
              <a:t>Gyr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1845429" y="5254286"/>
            <a:ext cx="602478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100" dirty="0" smtClean="0"/>
              <a:t>5.0 </a:t>
            </a:r>
            <a:r>
              <a:rPr lang="en-US" sz="1100" dirty="0" err="1" smtClean="0"/>
              <a:t>Gyr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621274" y="5273471"/>
            <a:ext cx="602478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100" dirty="0" smtClean="0"/>
              <a:t>2.5 </a:t>
            </a:r>
            <a:r>
              <a:rPr lang="en-US" sz="1100" dirty="0" err="1" smtClean="0"/>
              <a:t>Gyr</a:t>
            </a:r>
            <a:endParaRPr lang="en-US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54656" y="4028950"/>
            <a:ext cx="465248" cy="246221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dirty="0" smtClean="0">
                <a:solidFill>
                  <a:srgbClr val="898989"/>
                </a:solidFill>
              </a:rPr>
              <a:t>gas</a:t>
            </a:r>
            <a:endParaRPr lang="en-US" sz="1600" dirty="0">
              <a:solidFill>
                <a:srgbClr val="898989"/>
              </a:solidFill>
            </a:endParaRPr>
          </a:p>
        </p:txBody>
      </p:sp>
      <p:pic>
        <p:nvPicPr>
          <p:cNvPr id="1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-749" b="-660"/>
          <a:stretch>
            <a:fillRect/>
          </a:stretch>
        </p:blipFill>
        <p:spPr bwMode="auto">
          <a:xfrm>
            <a:off x="4799222" y="1491890"/>
            <a:ext cx="4114800" cy="312350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4571750" y="4624908"/>
            <a:ext cx="4342272" cy="200054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115888" indent="-115888">
              <a:buFont typeface="Arial"/>
              <a:buChar char="•"/>
            </a:pPr>
            <a:r>
              <a:rPr lang="en-US" dirty="0" smtClean="0">
                <a:solidFill>
                  <a:srgbClr val="898989"/>
                </a:solidFill>
              </a:rPr>
              <a:t>Mergers are recognized as important aspect of galaxy evolution and formation</a:t>
            </a:r>
          </a:p>
          <a:p>
            <a:pPr marL="115888" indent="-115888">
              <a:buFont typeface="Arial"/>
              <a:buChar char="•"/>
            </a:pPr>
            <a:r>
              <a:rPr lang="en-US" dirty="0" smtClean="0">
                <a:solidFill>
                  <a:srgbClr val="898989"/>
                </a:solidFill>
              </a:rPr>
              <a:t>Gas can be sensitive tracer of interactions, long after original event took place </a:t>
            </a:r>
          </a:p>
          <a:p>
            <a:pPr marL="573088" lvl="1" indent="-115888"/>
            <a:r>
              <a:rPr lang="en-US" sz="1600" dirty="0" smtClean="0">
                <a:solidFill>
                  <a:srgbClr val="898989"/>
                </a:solidFill>
              </a:rPr>
              <a:t>E.g., </a:t>
            </a:r>
            <a:r>
              <a:rPr lang="en-US" sz="1600" dirty="0" err="1" smtClean="0">
                <a:solidFill>
                  <a:srgbClr val="898989"/>
                </a:solidFill>
              </a:rPr>
              <a:t>Holwerda</a:t>
            </a:r>
            <a:r>
              <a:rPr lang="en-US" sz="1600" dirty="0" smtClean="0">
                <a:solidFill>
                  <a:srgbClr val="898989"/>
                </a:solidFill>
              </a:rPr>
              <a:t> et al. with THINGS</a:t>
            </a:r>
            <a:endParaRPr lang="en-US" sz="16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511457" y="6368735"/>
            <a:ext cx="2416916" cy="2369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423"/>
            <a:ext cx="6774705" cy="118857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Astrobiology at Long Wavelengths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399" y="1290286"/>
            <a:ext cx="5278553" cy="2614355"/>
          </a:xfrm>
        </p:spPr>
        <p:txBody>
          <a:bodyPr>
            <a:normAutofit/>
          </a:bodyPr>
          <a:lstStyle/>
          <a:p>
            <a:pPr marL="290513" indent="-290513">
              <a:buFontTx/>
              <a:buNone/>
            </a:pPr>
            <a:r>
              <a:rPr lang="en-US" sz="2800" dirty="0" err="1">
                <a:latin typeface="Symbol" pitchFamily="18" charset="2"/>
              </a:rPr>
              <a:t>l</a:t>
            </a:r>
            <a:r>
              <a:rPr lang="en-US" sz="2800" dirty="0"/>
              <a:t> &gt; 1 cm</a:t>
            </a:r>
          </a:p>
          <a:p>
            <a:pPr marL="169863" indent="-169863"/>
            <a:r>
              <a:rPr lang="en-US" sz="2000" dirty="0"/>
              <a:t>Not affected by dust</a:t>
            </a:r>
          </a:p>
          <a:p>
            <a:pPr marL="169863" indent="-169863"/>
            <a:r>
              <a:rPr lang="en-US" sz="2000" dirty="0"/>
              <a:t>Complex molecules have transitions at longer wavelengths</a:t>
            </a:r>
          </a:p>
          <a:p>
            <a:pPr marL="169863" indent="-169863"/>
            <a:r>
              <a:rPr lang="en-US" sz="2000" dirty="0"/>
              <a:t>“Waterhole” (1.4–1.7 GHz)</a:t>
            </a:r>
          </a:p>
          <a:p>
            <a:pPr marL="169863" indent="-169863"/>
            <a:r>
              <a:rPr lang="en-US" sz="2000" dirty="0"/>
              <a:t>Magnetically-generated emissions from </a:t>
            </a:r>
            <a:r>
              <a:rPr lang="en-US" sz="2000" dirty="0" err="1"/>
              <a:t>extrasolar</a:t>
            </a:r>
            <a:r>
              <a:rPr lang="en-US" sz="2000" dirty="0"/>
              <a:t> planets</a:t>
            </a:r>
            <a:endParaRPr lang="en-US" sz="2800" dirty="0"/>
          </a:p>
        </p:txBody>
      </p:sp>
      <p:pic>
        <p:nvPicPr>
          <p:cNvPr id="113669" name="Picture 5" descr="Orion_proplyd.jpg                                              0004A2A0Macintosh HD                   C133155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7861" y="3701587"/>
            <a:ext cx="2668507" cy="3178804"/>
          </a:xfrm>
          <a:prstGeom prst="rect">
            <a:avLst/>
          </a:prstGeom>
          <a:noFill/>
        </p:spPr>
      </p:pic>
      <p:pic>
        <p:nvPicPr>
          <p:cNvPr id="113671" name="Picture 7" descr="GBT_Molecules.jpg                                              0004A911Macintosh HD                   C133155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56" y="4384236"/>
            <a:ext cx="35814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8456" y="6236061"/>
            <a:ext cx="3581400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 smtClean="0">
                <a:solidFill>
                  <a:srgbClr val="898989"/>
                </a:solidFill>
              </a:rPr>
              <a:t>Complex organic molecules detected at radio wavelengths</a:t>
            </a:r>
            <a:endParaRPr lang="en-US" sz="1600" dirty="0">
              <a:solidFill>
                <a:srgbClr val="89898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66368" y="4627855"/>
            <a:ext cx="2077632" cy="1569660"/>
          </a:xfrm>
          <a:prstGeom prst="rect">
            <a:avLst/>
          </a:prstGeom>
          <a:noFill/>
          <a:ln w="19050" cap="flat" cmpd="sng" algn="ctr">
            <a:solidFill>
              <a:srgbClr val="F7964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 smtClean="0">
                <a:solidFill>
                  <a:srgbClr val="898989"/>
                </a:solidFill>
              </a:rPr>
              <a:t>EVLA 6 cm observations of </a:t>
            </a:r>
            <a:r>
              <a:rPr lang="en-US" sz="1600" dirty="0" err="1" smtClean="0">
                <a:solidFill>
                  <a:srgbClr val="898989"/>
                </a:solidFill>
              </a:rPr>
              <a:t>protoplanetary</a:t>
            </a:r>
            <a:r>
              <a:rPr lang="en-US" sz="1600" dirty="0" smtClean="0">
                <a:solidFill>
                  <a:srgbClr val="898989"/>
                </a:solidFill>
              </a:rPr>
              <a:t> disks; PEBBLES on </a:t>
            </a:r>
            <a:r>
              <a:rPr lang="en-US" sz="1600" dirty="0" err="1" smtClean="0">
                <a:solidFill>
                  <a:srgbClr val="898989"/>
                </a:solidFill>
              </a:rPr>
              <a:t>e</a:t>
            </a:r>
            <a:r>
              <a:rPr lang="en-US" sz="1600" dirty="0" smtClean="0">
                <a:solidFill>
                  <a:srgbClr val="898989"/>
                </a:solidFill>
              </a:rPr>
              <a:t>-MERLIN coming soon</a:t>
            </a:r>
            <a:endParaRPr lang="en-US" sz="1600" dirty="0">
              <a:solidFill>
                <a:srgbClr val="898989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53193" y="3701587"/>
            <a:ext cx="1313175" cy="13118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1-07-01 at 9.40.06 AM.png"/>
          <p:cNvPicPr>
            <a:picLocks noChangeAspect="1"/>
          </p:cNvPicPr>
          <p:nvPr/>
        </p:nvPicPr>
        <p:blipFill>
          <a:blip r:embed="rId4"/>
          <a:srcRect l="47473" t="15704" r="15315" b="29108"/>
          <a:stretch>
            <a:fillRect/>
          </a:stretch>
        </p:blipFill>
        <p:spPr>
          <a:xfrm>
            <a:off x="5753193" y="1468984"/>
            <a:ext cx="3402639" cy="315399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rot="16200000" flipV="1">
            <a:off x="7251780" y="3761503"/>
            <a:ext cx="1467044" cy="255909"/>
          </a:xfrm>
          <a:prstGeom prst="straightConnector1">
            <a:avLst/>
          </a:prstGeom>
          <a:ln w="508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12911</TotalTime>
  <Words>2183</Words>
  <Application>Microsoft Macintosh PowerPoint</Application>
  <PresentationFormat>On-screen Show (4:3)</PresentationFormat>
  <Paragraphs>356</Paragraphs>
  <Slides>29</Slides>
  <Notes>7</Notes>
  <HiddenSlides>0</HiddenSlides>
  <MMClips>3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Science with The Square Kilometre Array  Joseph Lazio Project Scientist, SKA Program Development Office  &amp; Jet Propulsion Laboratory, California Institute of Technology</vt:lpstr>
      <vt:lpstr>Square Kilometre Array</vt:lpstr>
      <vt:lpstr>SKA Key Science</vt:lpstr>
      <vt:lpstr>21st Century Astrophysics</vt:lpstr>
      <vt:lpstr>Evolution of the Universe</vt:lpstr>
      <vt:lpstr>Evolution of the Universe Epoch of Reionization</vt:lpstr>
      <vt:lpstr>Galaxy Assembly Stars and Gas</vt:lpstr>
      <vt:lpstr>Galaxy Assembly The Role of Mergers</vt:lpstr>
      <vt:lpstr>Astrobiology at Long Wavelengths</vt:lpstr>
      <vt:lpstr>21st Century Astrophysics</vt:lpstr>
      <vt:lpstr>Did Einstein Have the Last Word on Gravity?</vt:lpstr>
      <vt:lpstr>SKA: Gravitational Wave Detector</vt:lpstr>
      <vt:lpstr>Slide 13</vt:lpstr>
      <vt:lpstr>Slide 14</vt:lpstr>
      <vt:lpstr>Magnetic Fields and Cosmic Rays</vt:lpstr>
      <vt:lpstr>Cosmology and Gravity</vt:lpstr>
      <vt:lpstr>Cosmology and Sky Surveys</vt:lpstr>
      <vt:lpstr>Cosmology and Gravity</vt:lpstr>
      <vt:lpstr>21st Century Astrophysics</vt:lpstr>
      <vt:lpstr>The Dynamic Radio Sky</vt:lpstr>
      <vt:lpstr>Imaging with Arrays</vt:lpstr>
      <vt:lpstr>Imaging Surveys</vt:lpstr>
      <vt:lpstr>Imaging Surveys II</vt:lpstr>
      <vt:lpstr>Fundamental Physics with Radio Pulsars</vt:lpstr>
      <vt:lpstr>Pulsar Surveys I</vt:lpstr>
      <vt:lpstr>Pulsar Surveys II</vt:lpstr>
      <vt:lpstr>Data Intensive Astronomy (“There is nothing new under the Sun.”)</vt:lpstr>
      <vt:lpstr>SKA Pathfinding</vt:lpstr>
      <vt:lpstr>Square Kilometre Array</vt:lpstr>
    </vt:vector>
  </TitlesOfParts>
  <Company>Carbon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Monaghan</dc:creator>
  <cp:lastModifiedBy>Joseph Lazio</cp:lastModifiedBy>
  <cp:revision>72</cp:revision>
  <cp:lastPrinted>2011-06-24T23:34:16Z</cp:lastPrinted>
  <dcterms:created xsi:type="dcterms:W3CDTF">2011-12-01T00:46:46Z</dcterms:created>
  <dcterms:modified xsi:type="dcterms:W3CDTF">2011-12-01T00:47:09Z</dcterms:modified>
</cp:coreProperties>
</file>