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92" r:id="rId2"/>
    <p:sldMasterId id="2147483679" r:id="rId3"/>
    <p:sldMasterId id="2147483706" r:id="rId4"/>
  </p:sldMasterIdLst>
  <p:notesMasterIdLst>
    <p:notesMasterId r:id="rId22"/>
  </p:notesMasterIdLst>
  <p:handoutMasterIdLst>
    <p:handoutMasterId r:id="rId23"/>
  </p:handoutMasterIdLst>
  <p:sldIdLst>
    <p:sldId id="282" r:id="rId5"/>
    <p:sldId id="286" r:id="rId6"/>
    <p:sldId id="294" r:id="rId7"/>
    <p:sldId id="288" r:id="rId8"/>
    <p:sldId id="299" r:id="rId9"/>
    <p:sldId id="298" r:id="rId10"/>
    <p:sldId id="300" r:id="rId11"/>
    <p:sldId id="302" r:id="rId12"/>
    <p:sldId id="295" r:id="rId13"/>
    <p:sldId id="314" r:id="rId14"/>
    <p:sldId id="293" r:id="rId15"/>
    <p:sldId id="308" r:id="rId16"/>
    <p:sldId id="305" r:id="rId17"/>
    <p:sldId id="296" r:id="rId18"/>
    <p:sldId id="307" r:id="rId19"/>
    <p:sldId id="309" r:id="rId20"/>
    <p:sldId id="289" r:id="rId21"/>
  </p:sldIdLst>
  <p:sldSz cx="9144000" cy="6858000" type="screen4x3"/>
  <p:notesSz cx="6985000" cy="9283700"/>
  <p:defaultTextStyle>
    <a:defPPr>
      <a:defRPr lang="en-GB"/>
    </a:defPPr>
    <a:lvl1pPr algn="l" rtl="0" eaLnBrk="0" fontAlgn="base" hangingPunct="0">
      <a:spcBef>
        <a:spcPct val="0"/>
      </a:spcBef>
      <a:spcAft>
        <a:spcPct val="0"/>
      </a:spcAft>
      <a:defRPr kern="1200">
        <a:solidFill>
          <a:schemeClr val="tx1"/>
        </a:solidFill>
        <a:latin typeface="Times New Roman" charset="0"/>
        <a:ea typeface="+mn-ea"/>
        <a:cs typeface="+mn-cs"/>
      </a:defRPr>
    </a:lvl1pPr>
    <a:lvl2pPr marL="457200" algn="l" rtl="0" eaLnBrk="0" fontAlgn="base" hangingPunct="0">
      <a:spcBef>
        <a:spcPct val="0"/>
      </a:spcBef>
      <a:spcAft>
        <a:spcPct val="0"/>
      </a:spcAft>
      <a:defRPr kern="1200">
        <a:solidFill>
          <a:schemeClr val="tx1"/>
        </a:solidFill>
        <a:latin typeface="Times New Roman" charset="0"/>
        <a:ea typeface="+mn-ea"/>
        <a:cs typeface="+mn-cs"/>
      </a:defRPr>
    </a:lvl2pPr>
    <a:lvl3pPr marL="914400" algn="l" rtl="0" eaLnBrk="0" fontAlgn="base" hangingPunct="0">
      <a:spcBef>
        <a:spcPct val="0"/>
      </a:spcBef>
      <a:spcAft>
        <a:spcPct val="0"/>
      </a:spcAft>
      <a:defRPr kern="1200">
        <a:solidFill>
          <a:schemeClr val="tx1"/>
        </a:solidFill>
        <a:latin typeface="Times New Roman" charset="0"/>
        <a:ea typeface="+mn-ea"/>
        <a:cs typeface="+mn-cs"/>
      </a:defRPr>
    </a:lvl3pPr>
    <a:lvl4pPr marL="1371600" algn="l" rtl="0" eaLnBrk="0" fontAlgn="base" hangingPunct="0">
      <a:spcBef>
        <a:spcPct val="0"/>
      </a:spcBef>
      <a:spcAft>
        <a:spcPct val="0"/>
      </a:spcAft>
      <a:defRPr kern="1200">
        <a:solidFill>
          <a:schemeClr val="tx1"/>
        </a:solidFill>
        <a:latin typeface="Times New Roman" charset="0"/>
        <a:ea typeface="+mn-ea"/>
        <a:cs typeface="+mn-cs"/>
      </a:defRPr>
    </a:lvl4pPr>
    <a:lvl5pPr marL="1828800" algn="l" rtl="0" eaLnBrk="0" fontAlgn="base" hangingPunct="0">
      <a:spcBef>
        <a:spcPct val="0"/>
      </a:spcBef>
      <a:spcAft>
        <a:spcPct val="0"/>
      </a:spcAft>
      <a:defRPr kern="1200">
        <a:solidFill>
          <a:schemeClr val="tx1"/>
        </a:solidFill>
        <a:latin typeface="Times New Roman" charset="0"/>
        <a:ea typeface="+mn-ea"/>
        <a:cs typeface="+mn-cs"/>
      </a:defRPr>
    </a:lvl5pPr>
    <a:lvl6pPr marL="2286000" algn="l" defTabSz="914400" rtl="0" eaLnBrk="1" latinLnBrk="0" hangingPunct="1">
      <a:defRPr kern="1200">
        <a:solidFill>
          <a:schemeClr val="tx1"/>
        </a:solidFill>
        <a:latin typeface="Times New Roman" charset="0"/>
        <a:ea typeface="+mn-ea"/>
        <a:cs typeface="+mn-cs"/>
      </a:defRPr>
    </a:lvl6pPr>
    <a:lvl7pPr marL="2743200" algn="l" defTabSz="914400" rtl="0" eaLnBrk="1" latinLnBrk="0" hangingPunct="1">
      <a:defRPr kern="1200">
        <a:solidFill>
          <a:schemeClr val="tx1"/>
        </a:solidFill>
        <a:latin typeface="Times New Roman" charset="0"/>
        <a:ea typeface="+mn-ea"/>
        <a:cs typeface="+mn-cs"/>
      </a:defRPr>
    </a:lvl7pPr>
    <a:lvl8pPr marL="3200400" algn="l" defTabSz="914400" rtl="0" eaLnBrk="1" latinLnBrk="0" hangingPunct="1">
      <a:defRPr kern="1200">
        <a:solidFill>
          <a:schemeClr val="tx1"/>
        </a:solidFill>
        <a:latin typeface="Times New Roman" charset="0"/>
        <a:ea typeface="+mn-ea"/>
        <a:cs typeface="+mn-cs"/>
      </a:defRPr>
    </a:lvl8pPr>
    <a:lvl9pPr marL="3657600" algn="l" defTabSz="914400" rtl="0" eaLnBrk="1" latinLnBrk="0" hangingPunct="1">
      <a:defRPr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966FF"/>
    <a:srgbClr val="339966"/>
    <a:srgbClr val="800080"/>
    <a:srgbClr val="008000"/>
    <a:srgbClr val="FF00FF"/>
    <a:srgbClr val="00CC00"/>
    <a:srgbClr val="660033"/>
    <a:srgbClr val="FF9933"/>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62" autoAdjust="0"/>
  </p:normalViewPr>
  <p:slideViewPr>
    <p:cSldViewPr>
      <p:cViewPr varScale="1">
        <p:scale>
          <a:sx n="60" d="100"/>
          <a:sy n="60"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89933E31-8983-4CFD-87BA-A61197FED896}" type="datetimeFigureOut">
              <a:rPr lang="en-US" smtClean="0"/>
              <a:pPr/>
              <a:t>12/2/2011</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167DB6BB-33EC-403C-A9AF-AA700804B2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27932" cy="463512"/>
          </a:xfrm>
          <a:prstGeom prst="rect">
            <a:avLst/>
          </a:prstGeom>
          <a:noFill/>
          <a:ln w="9525">
            <a:noFill/>
            <a:miter lim="800000"/>
            <a:headEnd/>
            <a:tailEnd/>
          </a:ln>
          <a:effectLst/>
        </p:spPr>
        <p:txBody>
          <a:bodyPr vert="horz" wrap="square" lIns="90793" tIns="45396" rIns="90793" bIns="45396" numCol="1" anchor="t" anchorCtr="0" compatLnSpc="1">
            <a:prstTxWarp prst="textNoShape">
              <a:avLst/>
            </a:prstTxWarp>
          </a:bodyPr>
          <a:lstStyle>
            <a:lvl1pPr defTabSz="908050" eaLnBrk="1" hangingPunct="1">
              <a:defRPr sz="1200">
                <a:latin typeface="Arial" charset="0"/>
              </a:defRPr>
            </a:lvl1pPr>
          </a:lstStyle>
          <a:p>
            <a:endParaRPr lang="en-GB"/>
          </a:p>
        </p:txBody>
      </p:sp>
      <p:sp>
        <p:nvSpPr>
          <p:cNvPr id="7171" name="Rectangle 3"/>
          <p:cNvSpPr>
            <a:spLocks noGrp="1" noChangeArrowheads="1"/>
          </p:cNvSpPr>
          <p:nvPr>
            <p:ph type="dt" idx="1"/>
          </p:nvPr>
        </p:nvSpPr>
        <p:spPr bwMode="auto">
          <a:xfrm>
            <a:off x="3955422" y="1"/>
            <a:ext cx="3027932" cy="463512"/>
          </a:xfrm>
          <a:prstGeom prst="rect">
            <a:avLst/>
          </a:prstGeom>
          <a:noFill/>
          <a:ln w="9525">
            <a:noFill/>
            <a:miter lim="800000"/>
            <a:headEnd/>
            <a:tailEnd/>
          </a:ln>
          <a:effectLst/>
        </p:spPr>
        <p:txBody>
          <a:bodyPr vert="horz" wrap="square" lIns="90793" tIns="45396" rIns="90793" bIns="45396" numCol="1" anchor="t" anchorCtr="0" compatLnSpc="1">
            <a:prstTxWarp prst="textNoShape">
              <a:avLst/>
            </a:prstTxWarp>
          </a:bodyPr>
          <a:lstStyle>
            <a:lvl1pPr algn="r" defTabSz="908050" eaLnBrk="1" hangingPunct="1">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98500" y="4409347"/>
            <a:ext cx="5588000" cy="4177590"/>
          </a:xfrm>
          <a:prstGeom prst="rect">
            <a:avLst/>
          </a:prstGeom>
          <a:noFill/>
          <a:ln w="9525">
            <a:noFill/>
            <a:miter lim="800000"/>
            <a:headEnd/>
            <a:tailEnd/>
          </a:ln>
          <a:effectLst/>
        </p:spPr>
        <p:txBody>
          <a:bodyPr vert="horz" wrap="square" lIns="90793" tIns="45396" rIns="90793" bIns="4539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818693"/>
            <a:ext cx="3027932" cy="463512"/>
          </a:xfrm>
          <a:prstGeom prst="rect">
            <a:avLst/>
          </a:prstGeom>
          <a:noFill/>
          <a:ln w="9525">
            <a:noFill/>
            <a:miter lim="800000"/>
            <a:headEnd/>
            <a:tailEnd/>
          </a:ln>
          <a:effectLst/>
        </p:spPr>
        <p:txBody>
          <a:bodyPr vert="horz" wrap="square" lIns="90793" tIns="45396" rIns="90793" bIns="45396" numCol="1" anchor="b" anchorCtr="0" compatLnSpc="1">
            <a:prstTxWarp prst="textNoShape">
              <a:avLst/>
            </a:prstTxWarp>
          </a:bodyPr>
          <a:lstStyle>
            <a:lvl1pPr defTabSz="908050" eaLnBrk="1" hangingPunct="1">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955422" y="8818693"/>
            <a:ext cx="3027932" cy="463512"/>
          </a:xfrm>
          <a:prstGeom prst="rect">
            <a:avLst/>
          </a:prstGeom>
          <a:noFill/>
          <a:ln w="9525">
            <a:noFill/>
            <a:miter lim="800000"/>
            <a:headEnd/>
            <a:tailEnd/>
          </a:ln>
          <a:effectLst/>
        </p:spPr>
        <p:txBody>
          <a:bodyPr vert="horz" wrap="square" lIns="90793" tIns="45396" rIns="90793" bIns="45396" numCol="1" anchor="b" anchorCtr="0" compatLnSpc="1">
            <a:prstTxWarp prst="textNoShape">
              <a:avLst/>
            </a:prstTxWarp>
          </a:bodyPr>
          <a:lstStyle>
            <a:lvl1pPr algn="r" defTabSz="908050" eaLnBrk="1" hangingPunct="1">
              <a:defRPr sz="1200">
                <a:latin typeface="Arial" charset="0"/>
              </a:defRPr>
            </a:lvl1pPr>
          </a:lstStyle>
          <a:p>
            <a:fld id="{8C15D339-188D-45D2-B50F-4F3F53176104}"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key problems in extragalactic</a:t>
            </a:r>
            <a:r>
              <a:rPr lang="en-US" baseline="0" dirty="0" smtClean="0"/>
              <a:t> astronomy has been to understand the nature of extragalactic radio sources, how the different populations evolve with cosmic time, and the connection between different phenomena such as SMBHs and star formation</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A2BED-3361-4861-B84E-C274D645D421}" type="slidenum">
              <a:rPr lang="en-US"/>
              <a:pPr/>
              <a:t>13</a:t>
            </a:fld>
            <a:endParaRPr lang="en-US"/>
          </a:p>
        </p:txBody>
      </p:sp>
      <p:sp>
        <p:nvSpPr>
          <p:cNvPr id="330754" name="Rectangle 2"/>
          <p:cNvSpPr>
            <a:spLocks noGrp="1" noRot="1" noChangeAspect="1" noChangeArrowheads="1" noTextEdit="1"/>
          </p:cNvSpPr>
          <p:nvPr>
            <p:ph type="sldImg"/>
          </p:nvPr>
        </p:nvSpPr>
        <p:spPr>
          <a:xfrm>
            <a:off x="1173163" y="696913"/>
            <a:ext cx="4641850" cy="3481387"/>
          </a:xfrm>
          <a:ln/>
        </p:spPr>
      </p:sp>
      <p:sp>
        <p:nvSpPr>
          <p:cNvPr id="330755" name="Rectangle 3"/>
          <p:cNvSpPr>
            <a:spLocks noGrp="1" noChangeArrowheads="1"/>
          </p:cNvSpPr>
          <p:nvPr>
            <p:ph type="body" idx="1"/>
          </p:nvPr>
        </p:nvSpPr>
        <p:spPr>
          <a:xfrm>
            <a:off x="931334" y="4408137"/>
            <a:ext cx="5122334" cy="4177665"/>
          </a:xfrm>
        </p:spPr>
        <p:txBody>
          <a:bodyPr lIns="91122" tIns="45561" rIns="91122" bIns="45561"/>
          <a:lstStyle/>
          <a:p>
            <a:r>
              <a:rPr lang="en-GB" dirty="0" smtClean="0"/>
              <a:t>One of the best studied multi-wavelength</a:t>
            </a:r>
            <a:r>
              <a:rPr lang="en-GB" baseline="0" dirty="0" smtClean="0"/>
              <a:t> fields is the CDFS and the ECDFS</a:t>
            </a:r>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57D55-4391-4FFA-9D20-D12E1DD506BF}" type="slidenum">
              <a:rPr lang="en-US"/>
              <a:pPr/>
              <a:t>15</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dirty="0" smtClean="0"/>
          </a:p>
          <a:p>
            <a:r>
              <a:rPr lang="en-US" dirty="0" smtClean="0"/>
              <a:t>Powerful sources</a:t>
            </a:r>
          </a:p>
          <a:p>
            <a:endParaRPr lang="en-US" dirty="0" smtClean="0"/>
          </a:p>
          <a:p>
            <a:r>
              <a:rPr lang="en-US" dirty="0" smtClean="0"/>
              <a:t>Star forming population &lt;</a:t>
            </a:r>
            <a:r>
              <a:rPr lang="en-US" baseline="0" dirty="0" smtClean="0"/>
              <a:t> </a:t>
            </a:r>
            <a:r>
              <a:rPr lang="en-US" baseline="0" dirty="0" err="1" smtClean="0"/>
              <a:t>milliJy</a:t>
            </a:r>
            <a:endParaRPr lang="en-US" dirty="0" smtClean="0"/>
          </a:p>
          <a:p>
            <a:r>
              <a:rPr lang="en-US" dirty="0" smtClean="0"/>
              <a:t>Population </a:t>
            </a:r>
            <a:r>
              <a:rPr lang="en-US" dirty="0"/>
              <a:t>of RQ AGN missed by previous surveys with brighter optical limits</a:t>
            </a:r>
          </a:p>
          <a:p>
            <a:endParaRPr lang="en-US" dirty="0"/>
          </a:p>
          <a:p>
            <a:r>
              <a:rPr lang="en-US" dirty="0"/>
              <a:t>Characterized by Hard x-ray emission and radio morphology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EVLA Observations of SDSS and the CDFS</a:t>
            </a:r>
            <a:r>
              <a:rPr lang="en-US" sz="1200" baseline="0" dirty="0" smtClean="0"/>
              <a:t> </a:t>
            </a:r>
            <a:r>
              <a:rPr lang="en-US" sz="1200" baseline="0" dirty="0" err="1" smtClean="0"/>
              <a:t>sho</a:t>
            </a:r>
            <a:r>
              <a:rPr lang="en-US" sz="1200" dirty="0" smtClean="0"/>
              <a:t> a new population RQ QSOs due to star formation not to SMBHs</a:t>
            </a:r>
          </a:p>
          <a:p>
            <a:endParaRPr lang="en-US" dirty="0" smtClean="0"/>
          </a:p>
          <a:p>
            <a:r>
              <a:rPr lang="en-US" dirty="0" smtClean="0"/>
              <a:t>High</a:t>
            </a:r>
            <a:r>
              <a:rPr lang="en-US" baseline="0" dirty="0" smtClean="0"/>
              <a:t> resolution observations – SF coexist with SMBHs</a:t>
            </a:r>
          </a:p>
          <a:p>
            <a:r>
              <a:rPr lang="en-US" baseline="0" smtClean="0"/>
              <a:t>WSRT -- APERTIF</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SKA, in conjunction with the new generation of  large optical telescopes will probe the SMBH – star formation link to much greater depths and trace their evolution over nearly the full range of cosmic time.</a:t>
            </a:r>
          </a:p>
          <a:p>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 source survey</a:t>
            </a:r>
          </a:p>
          <a:p>
            <a:r>
              <a:rPr lang="en-US" dirty="0" smtClean="0"/>
              <a:t>	Aid</a:t>
            </a:r>
            <a:r>
              <a:rPr lang="en-US" baseline="0" dirty="0" smtClean="0"/>
              <a:t> of multi wavelength data – leads to c</a:t>
            </a:r>
            <a:r>
              <a:rPr lang="en-US" dirty="0" smtClean="0"/>
              <a:t>lassification,</a:t>
            </a:r>
            <a:r>
              <a:rPr lang="en-US" baseline="0" dirty="0" smtClean="0"/>
              <a:t> LF, Evolution</a:t>
            </a:r>
          </a:p>
          <a:p>
            <a:r>
              <a:rPr lang="en-US" baseline="0" dirty="0" smtClean="0"/>
              <a:t>	</a:t>
            </a:r>
            <a:endParaRPr lang="en-US" dirty="0" smtClean="0"/>
          </a:p>
          <a:p>
            <a:endParaRPr lang="en-US" dirty="0" smtClean="0"/>
          </a:p>
          <a:p>
            <a:r>
              <a:rPr lang="en-US" dirty="0" smtClean="0"/>
              <a:t>Targeted</a:t>
            </a:r>
            <a:r>
              <a:rPr lang="en-US" baseline="0" dirty="0" smtClean="0"/>
              <a:t> </a:t>
            </a:r>
            <a:r>
              <a:rPr lang="en-US" baseline="0" dirty="0" err="1" smtClean="0"/>
              <a:t>obs</a:t>
            </a:r>
            <a:r>
              <a:rPr lang="en-US" baseline="0" dirty="0" smtClean="0"/>
              <a:t>: galaxies, quasars, stars, GRB</a:t>
            </a:r>
          </a:p>
          <a:p>
            <a:endParaRPr lang="en-US" baseline="0" dirty="0" smtClean="0"/>
          </a:p>
          <a:p>
            <a:r>
              <a:rPr lang="en-US" baseline="0" dirty="0" smtClean="0"/>
              <a:t>VLA targeted observations</a:t>
            </a:r>
          </a:p>
          <a:p>
            <a:endParaRPr lang="en-US" baseline="0" dirty="0" smtClean="0"/>
          </a:p>
          <a:p>
            <a:r>
              <a:rPr lang="en-US" baseline="0" dirty="0" smtClean="0"/>
              <a:t>SKA will be very much better</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 to look at how some of the major radio astronomy discoveries came about.</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 formation from host galaxy</a:t>
            </a:r>
          </a:p>
          <a:p>
            <a:endParaRPr lang="en-US" dirty="0" smtClean="0"/>
          </a:p>
        </p:txBody>
      </p:sp>
      <p:sp>
        <p:nvSpPr>
          <p:cNvPr id="4" name="Slide Number Placeholder 3"/>
          <p:cNvSpPr>
            <a:spLocks noGrp="1"/>
          </p:cNvSpPr>
          <p:nvPr>
            <p:ph type="sldNum" sz="quarter" idx="10"/>
          </p:nvPr>
        </p:nvSpPr>
        <p:spPr/>
        <p:txBody>
          <a:bodyPr/>
          <a:lstStyle/>
          <a:p>
            <a:fld id="{8C15D339-188D-45D2-B50F-4F3F53176104}"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variety of processes have been discussed to explain the radio emission from QSO</a:t>
            </a:r>
          </a:p>
          <a:p>
            <a:r>
              <a:rPr lang="en-US" dirty="0" smtClean="0"/>
              <a:t>Star formation --- </a:t>
            </a:r>
            <a:r>
              <a:rPr lang="en-US" smtClean="0"/>
              <a:t>SN activity</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Detected all but 6 sources</a:t>
            </a:r>
          </a:p>
          <a:p>
            <a:endParaRPr lang="en-US" dirty="0" smtClean="0"/>
          </a:p>
          <a:p>
            <a:r>
              <a:rPr lang="en-US" dirty="0" smtClean="0"/>
              <a:t>10^22.5  W/Hz separates SF galaxies from RL AGN</a:t>
            </a:r>
          </a:p>
          <a:p>
            <a:endParaRPr lang="en-US" dirty="0" smtClean="0"/>
          </a:p>
          <a:p>
            <a:r>
              <a:rPr lang="en-US" dirty="0" smtClean="0"/>
              <a:t>Right panel – Luminosity functions</a:t>
            </a:r>
          </a:p>
          <a:p>
            <a:endParaRPr lang="en-US" dirty="0" smtClean="0"/>
          </a:p>
          <a:p>
            <a:r>
              <a:rPr lang="en-US" dirty="0" smtClean="0"/>
              <a:t>Upper panel – local LF from Condon 2002</a:t>
            </a:r>
          </a:p>
          <a:p>
            <a:endParaRPr lang="en-US" dirty="0" smtClean="0"/>
          </a:p>
          <a:p>
            <a:r>
              <a:rPr lang="en-US" dirty="0" smtClean="0"/>
              <a:t>Lower panel </a:t>
            </a:r>
          </a:p>
          <a:p>
            <a:endParaRPr lang="en-US" dirty="0" smtClean="0"/>
          </a:p>
          <a:p>
            <a:r>
              <a:rPr lang="en-US" dirty="0" smtClean="0"/>
              <a:t>EVLA LF -black</a:t>
            </a:r>
          </a:p>
          <a:p>
            <a:r>
              <a:rPr lang="en-US" dirty="0" smtClean="0"/>
              <a:t>Too few strong sources to get high end of LF </a:t>
            </a:r>
          </a:p>
          <a:p>
            <a:r>
              <a:rPr lang="en-US" dirty="0" smtClean="0"/>
              <a:t>Blue</a:t>
            </a:r>
            <a:r>
              <a:rPr lang="en-US" baseline="0" dirty="0" smtClean="0"/>
              <a:t> NVSS- 6 GHz – mostly QSOs (agrees with 6 GHz </a:t>
            </a:r>
            <a:r>
              <a:rPr lang="en-US" baseline="0" dirty="0" err="1" smtClean="0"/>
              <a:t>obs</a:t>
            </a:r>
            <a:r>
              <a:rPr lang="en-US" baseline="0" dirty="0" smtClean="0"/>
              <a:t>)</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Green dashed – extrapolation well below observed LF where LF has a peak</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Peak not observed on LLF of AGN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Upper limit if 6 non detections in range 10^19-20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Must fall off ~10^19 otherwise would be &gt; SDSS QSOs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RQ QSO – radio emission due to SF in host, not to SMBH</a:t>
            </a:r>
          </a:p>
          <a:p>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turn now to radio surveys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discrepancy between observed background temperature and that expected from source counts</a:t>
            </a:r>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deep fields observed with VLA reaching down to about 10 microJy </a:t>
            </a:r>
            <a:r>
              <a:rPr lang="en-US" dirty="0" err="1" smtClean="0"/>
              <a:t>rms</a:t>
            </a:r>
            <a:endParaRPr lang="en-US" dirty="0" smtClean="0"/>
          </a:p>
          <a:p>
            <a:endParaRPr lang="en-US" dirty="0" smtClean="0"/>
          </a:p>
          <a:p>
            <a:r>
              <a:rPr lang="en-US" dirty="0" smtClean="0"/>
              <a:t>One</a:t>
            </a:r>
            <a:r>
              <a:rPr lang="en-US" baseline="0" dirty="0" smtClean="0"/>
              <a:t> of the best studied is  the CDFS and the Extended CDFS</a:t>
            </a:r>
            <a:endParaRPr lang="en-US" dirty="0" smtClean="0"/>
          </a:p>
          <a:p>
            <a:endParaRPr lang="en-US" dirty="0"/>
          </a:p>
        </p:txBody>
      </p:sp>
      <p:sp>
        <p:nvSpPr>
          <p:cNvPr id="4" name="Slide Number Placeholder 3"/>
          <p:cNvSpPr>
            <a:spLocks noGrp="1"/>
          </p:cNvSpPr>
          <p:nvPr>
            <p:ph type="sldNum" sz="quarter" idx="10"/>
          </p:nvPr>
        </p:nvSpPr>
        <p:spPr/>
        <p:txBody>
          <a:bodyPr/>
          <a:lstStyle/>
          <a:p>
            <a:fld id="{8C15D339-188D-45D2-B50F-4F3F53176104}"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7704" y="0"/>
            <a:ext cx="6300774" cy="785794"/>
          </a:xfrm>
          <a:prstGeom prst="rect">
            <a:avLst/>
          </a:prstGeom>
        </p:spPr>
        <p:txBody>
          <a:bodyPr/>
          <a:lstStyle>
            <a:lvl1pPr>
              <a:defRPr>
                <a:solidFill>
                  <a:srgbClr val="FF0000"/>
                </a:solidFill>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Tx/>
              <a:buSzPct val="100000"/>
              <a:buFont typeface="Arial" pitchFamily="34" charset="0"/>
              <a:buChar char="•"/>
              <a:defRPr>
                <a:latin typeface="Gill Sans MT" pitchFamily="34" charset="0"/>
              </a:defRPr>
            </a:lvl1pPr>
            <a:lvl2pPr>
              <a:buClrTx/>
              <a:buFont typeface="Arial Unicode MS" pitchFamily="34" charset="-128"/>
              <a:buChar char="―"/>
              <a:defRPr sz="2400">
                <a:solidFill>
                  <a:srgbClr val="660033"/>
                </a:solidFill>
                <a:latin typeface="Gill Sans MT" pitchFamily="34" charset="0"/>
              </a:defRPr>
            </a:lvl2pPr>
            <a:lvl3pPr>
              <a:buClrTx/>
              <a:buFont typeface="Wingdings" pitchFamily="2" charset="2"/>
              <a:buChar char="§"/>
              <a:defRPr sz="2000">
                <a:solidFill>
                  <a:schemeClr val="tx2"/>
                </a:solidFill>
                <a:latin typeface="Gill Sans MT" pitchFamily="34" charset="0"/>
              </a:defRPr>
            </a:lvl3pPr>
            <a:lvl4pPr>
              <a:buClrTx/>
              <a:defRPr sz="2000">
                <a:solidFill>
                  <a:srgbClr val="660066"/>
                </a:solidFill>
                <a:latin typeface="Gill Sans MT" pitchFamily="34" charset="0"/>
              </a:defRPr>
            </a:lvl4pPr>
            <a:lvl5pPr>
              <a:buClrTx/>
              <a:buFont typeface="Wingdings" pitchFamily="2" charset="2"/>
              <a:buChar char="ü"/>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Slide Number Placeholder 4"/>
          <p:cNvSpPr>
            <a:spLocks noGrp="1"/>
          </p:cNvSpPr>
          <p:nvPr>
            <p:ph type="sldNum" sz="quarter" idx="11"/>
          </p:nvPr>
        </p:nvSpPr>
        <p:spPr/>
        <p:txBody>
          <a:bodyPr/>
          <a:lstStyle/>
          <a:p>
            <a:fld id="{0AC95D1C-B444-4DF8-94D0-842489738371}" type="slidenum">
              <a:rPr lang="en-US" smtClean="0"/>
              <a:pPr/>
              <a:t>‹#›</a:t>
            </a:fld>
            <a:endParaRPr lang="en-US"/>
          </a:p>
        </p:txBody>
      </p:sp>
      <p:sp>
        <p:nvSpPr>
          <p:cNvPr id="6" name="Footer Placeholder 5"/>
          <p:cNvSpPr>
            <a:spLocks noGrp="1"/>
          </p:cNvSpPr>
          <p:nvPr>
            <p:ph type="ftr" sz="quarter" idx="12"/>
          </p:nvPr>
        </p:nvSpPr>
        <p:spPr/>
        <p:txBody>
          <a:bodyPr/>
          <a:lstStyle/>
          <a:p>
            <a:r>
              <a:rPr lang="en-US" smtClean="0"/>
              <a:t>KASI, Daejeon, Korea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0AC95D1C-B444-4DF8-94D0-84248973837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0AC95D1C-B444-4DF8-94D0-84248973837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12/2/2011</a:t>
            </a:r>
            <a:endParaRPr lang="en-US"/>
          </a:p>
        </p:txBody>
      </p:sp>
      <p:sp>
        <p:nvSpPr>
          <p:cNvPr id="8" name="Footer Placeholder 7"/>
          <p:cNvSpPr>
            <a:spLocks noGrp="1"/>
          </p:cNvSpPr>
          <p:nvPr>
            <p:ph type="ftr" sz="quarter" idx="11"/>
          </p:nvPr>
        </p:nvSpPr>
        <p:spPr/>
        <p:txBody>
          <a:bodyPr/>
          <a:lstStyle/>
          <a:p>
            <a:r>
              <a:rPr lang="en-US" smtClean="0"/>
              <a:t>KASI, Daejeon, Korea</a:t>
            </a:r>
            <a:endParaRPr lang="en-US"/>
          </a:p>
        </p:txBody>
      </p:sp>
      <p:sp>
        <p:nvSpPr>
          <p:cNvPr id="9" name="Slide Number Placeholder 8"/>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12/2/2011</a:t>
            </a:r>
            <a:endParaRPr lang="en-US"/>
          </a:p>
        </p:txBody>
      </p:sp>
      <p:sp>
        <p:nvSpPr>
          <p:cNvPr id="3" name="Footer Placeholder 2"/>
          <p:cNvSpPr>
            <a:spLocks noGrp="1"/>
          </p:cNvSpPr>
          <p:nvPr>
            <p:ph type="ftr" sz="quarter" idx="11"/>
          </p:nvPr>
        </p:nvSpPr>
        <p:spPr/>
        <p:txBody>
          <a:bodyPr/>
          <a:lstStyle/>
          <a:p>
            <a:r>
              <a:rPr lang="en-US" smtClean="0"/>
              <a:t>KASI, Daejeon, Korea</a:t>
            </a:r>
            <a:endParaRPr lang="en-US"/>
          </a:p>
        </p:txBody>
      </p:sp>
      <p:sp>
        <p:nvSpPr>
          <p:cNvPr id="4" name="Slide Number Placeholder 3"/>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C913A8D3-D011-4824-BCCE-8F60862637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12/2/2011</a:t>
            </a:r>
            <a:endParaRPr lang="en-US"/>
          </a:p>
        </p:txBody>
      </p:sp>
      <p:sp>
        <p:nvSpPr>
          <p:cNvPr id="8" name="Footer Placeholder 7"/>
          <p:cNvSpPr>
            <a:spLocks noGrp="1"/>
          </p:cNvSpPr>
          <p:nvPr>
            <p:ph type="ftr" sz="quarter" idx="11"/>
          </p:nvPr>
        </p:nvSpPr>
        <p:spPr/>
        <p:txBody>
          <a:bodyPr/>
          <a:lstStyle/>
          <a:p>
            <a:r>
              <a:rPr lang="en-US" smtClean="0"/>
              <a:t>KASI, Daejeon, Korea</a:t>
            </a:r>
            <a:endParaRPr lang="en-US"/>
          </a:p>
        </p:txBody>
      </p:sp>
      <p:sp>
        <p:nvSpPr>
          <p:cNvPr id="9" name="Slide Number Placeholder 8"/>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12/2/2011</a:t>
            </a:r>
            <a:endParaRPr lang="en-US"/>
          </a:p>
        </p:txBody>
      </p:sp>
      <p:sp>
        <p:nvSpPr>
          <p:cNvPr id="3" name="Footer Placeholder 2"/>
          <p:cNvSpPr>
            <a:spLocks noGrp="1"/>
          </p:cNvSpPr>
          <p:nvPr>
            <p:ph type="ftr" sz="quarter" idx="11"/>
          </p:nvPr>
        </p:nvSpPr>
        <p:spPr/>
        <p:txBody>
          <a:bodyPr/>
          <a:lstStyle/>
          <a:p>
            <a:r>
              <a:rPr lang="en-US" smtClean="0"/>
              <a:t>KASI, Daejeon, Korea</a:t>
            </a:r>
            <a:endParaRPr lang="en-US"/>
          </a:p>
        </p:txBody>
      </p:sp>
      <p:sp>
        <p:nvSpPr>
          <p:cNvPr id="4" name="Slide Number Placeholder 3"/>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12/2/2011</a:t>
            </a:r>
            <a:endParaRPr lang="en-US"/>
          </a:p>
        </p:txBody>
      </p:sp>
      <p:sp>
        <p:nvSpPr>
          <p:cNvPr id="6" name="Footer Placeholder 5"/>
          <p:cNvSpPr>
            <a:spLocks noGrp="1"/>
          </p:cNvSpPr>
          <p:nvPr>
            <p:ph type="ftr" sz="quarter" idx="11"/>
          </p:nvPr>
        </p:nvSpPr>
        <p:spPr/>
        <p:txBody>
          <a:bodyPr/>
          <a:lstStyle/>
          <a:p>
            <a:r>
              <a:rPr lang="en-US" smtClean="0"/>
              <a:t>KASI, Daejeon, Korea</a:t>
            </a:r>
            <a:endParaRPr lang="en-US"/>
          </a:p>
        </p:txBody>
      </p:sp>
      <p:sp>
        <p:nvSpPr>
          <p:cNvPr id="7" name="Slide Number Placeholder 6"/>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12/2/2011</a:t>
            </a:r>
            <a:endParaRPr lang="en-US"/>
          </a:p>
        </p:txBody>
      </p:sp>
      <p:sp>
        <p:nvSpPr>
          <p:cNvPr id="5" name="Footer Placeholder 4"/>
          <p:cNvSpPr>
            <a:spLocks noGrp="1"/>
          </p:cNvSpPr>
          <p:nvPr>
            <p:ph type="ftr" sz="quarter" idx="11"/>
          </p:nvPr>
        </p:nvSpPr>
        <p:spPr/>
        <p:txBody>
          <a:bodyPr/>
          <a:lstStyle/>
          <a:p>
            <a:r>
              <a:rPr lang="en-US" smtClean="0"/>
              <a:t>KASI, Daejeon, Korea</a:t>
            </a:r>
            <a:endParaRPr lang="en-US"/>
          </a:p>
        </p:txBody>
      </p:sp>
      <p:sp>
        <p:nvSpPr>
          <p:cNvPr id="6" name="Slide Number Placeholder 5"/>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D03A2FB0-E661-4AEB-9D23-3AE36BCBF17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705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381750"/>
            <a:ext cx="2133600" cy="476250"/>
          </a:xfrm>
        </p:spPr>
        <p:txBody>
          <a:bodyPr/>
          <a:lstStyle>
            <a:lvl1pPr>
              <a:defRPr>
                <a:solidFill>
                  <a:schemeClr val="bg1"/>
                </a:solidFill>
              </a:defRPr>
            </a:lvl1pPr>
          </a:lstStyle>
          <a:p>
            <a:r>
              <a:rPr lang="en-US" smtClean="0"/>
              <a:t>12/2/2011</a:t>
            </a:r>
            <a:endParaRPr lang="en-US" dirty="0"/>
          </a:p>
        </p:txBody>
      </p:sp>
      <p:sp>
        <p:nvSpPr>
          <p:cNvPr id="7" name="Footer Placeholder 6"/>
          <p:cNvSpPr>
            <a:spLocks noGrp="1"/>
          </p:cNvSpPr>
          <p:nvPr>
            <p:ph type="ftr" sz="quarter" idx="11"/>
          </p:nvPr>
        </p:nvSpPr>
        <p:spPr>
          <a:xfrm>
            <a:off x="3124200" y="6324600"/>
            <a:ext cx="2895600" cy="476250"/>
          </a:xfrm>
        </p:spPr>
        <p:txBody>
          <a:bodyPr/>
          <a:lstStyle>
            <a:lvl1pPr>
              <a:defRPr>
                <a:solidFill>
                  <a:schemeClr val="bg1"/>
                </a:solidFill>
              </a:defRPr>
            </a:lvl1pPr>
          </a:lstStyle>
          <a:p>
            <a:r>
              <a:rPr lang="en-US" smtClean="0"/>
              <a:t>KASI, Daejeon, Korea</a:t>
            </a:r>
            <a:endParaRPr lang="en-US" dirty="0"/>
          </a:p>
        </p:txBody>
      </p:sp>
      <p:sp>
        <p:nvSpPr>
          <p:cNvPr id="8" name="Slide Number Placeholder 7"/>
          <p:cNvSpPr>
            <a:spLocks noGrp="1"/>
          </p:cNvSpPr>
          <p:nvPr>
            <p:ph type="sldNum" sz="quarter" idx="12"/>
          </p:nvPr>
        </p:nvSpPr>
        <p:spPr>
          <a:xfrm>
            <a:off x="6553200" y="6457950"/>
            <a:ext cx="2133600" cy="476250"/>
          </a:xfrm>
        </p:spPr>
        <p:txBody>
          <a:bodyPr/>
          <a:lstStyle>
            <a:lvl1pPr>
              <a:defRPr>
                <a:solidFill>
                  <a:schemeClr val="bg1"/>
                </a:solidFill>
              </a:defRPr>
            </a:lvl1pPr>
          </a:lstStyle>
          <a:p>
            <a:fld id="{AD60A418-A0D4-457C-A54E-790F81EFEC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2.xml"/><Relationship Id="rId5" Type="http://schemas.openxmlformats.org/officeDocument/2006/relationships/image" Target="../media/image2.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928670"/>
            <a:ext cx="8372475" cy="69850"/>
            <a:chOff x="4" y="909"/>
            <a:chExt cx="5274" cy="181"/>
          </a:xfrm>
        </p:grpSpPr>
        <p:grpSp>
          <p:nvGrpSpPr>
            <p:cNvPr id="35843" name="Group 3"/>
            <p:cNvGrpSpPr>
              <a:grpSpLocks/>
            </p:cNvGrpSpPr>
            <p:nvPr/>
          </p:nvGrpSpPr>
          <p:grpSpPr bwMode="auto">
            <a:xfrm>
              <a:off x="5162" y="909"/>
              <a:ext cx="116" cy="181"/>
              <a:chOff x="5162" y="909"/>
              <a:chExt cx="116" cy="181"/>
            </a:xfrm>
          </p:grpSpPr>
          <p:sp>
            <p:nvSpPr>
              <p:cNvPr id="35844" name="Rectangle 4"/>
              <p:cNvSpPr>
                <a:spLocks noChangeArrowheads="1"/>
              </p:cNvSpPr>
              <p:nvPr/>
            </p:nvSpPr>
            <p:spPr bwMode="auto">
              <a:xfrm>
                <a:off x="5256" y="909"/>
                <a:ext cx="22" cy="181"/>
              </a:xfrm>
              <a:prstGeom prst="rect">
                <a:avLst/>
              </a:prstGeom>
              <a:solidFill>
                <a:srgbClr val="C0C0FF"/>
              </a:solidFill>
              <a:ln w="12700">
                <a:solidFill>
                  <a:schemeClr val="tx1"/>
                </a:solidFill>
                <a:miter lim="800000"/>
                <a:headEnd/>
                <a:tailEnd/>
              </a:ln>
              <a:effectLst/>
            </p:spPr>
            <p:txBody>
              <a:bodyPr wrap="none" anchor="ctr"/>
              <a:lstStyle/>
              <a:p>
                <a:endParaRPr lang="en-US"/>
              </a:p>
            </p:txBody>
          </p:sp>
          <p:sp>
            <p:nvSpPr>
              <p:cNvPr id="35845" name="Rectangle 5"/>
              <p:cNvSpPr>
                <a:spLocks noChangeArrowheads="1"/>
              </p:cNvSpPr>
              <p:nvPr/>
            </p:nvSpPr>
            <p:spPr bwMode="auto">
              <a:xfrm>
                <a:off x="5162" y="909"/>
                <a:ext cx="52" cy="181"/>
              </a:xfrm>
              <a:prstGeom prst="rect">
                <a:avLst/>
              </a:prstGeom>
              <a:solidFill>
                <a:srgbClr val="C0C0FF"/>
              </a:solidFill>
              <a:ln w="12700">
                <a:solidFill>
                  <a:schemeClr val="tx1"/>
                </a:solidFill>
                <a:miter lim="800000"/>
                <a:headEnd/>
                <a:tailEnd/>
              </a:ln>
              <a:effectLst/>
            </p:spPr>
            <p:txBody>
              <a:bodyPr wrap="none" anchor="ctr"/>
              <a:lstStyle/>
              <a:p>
                <a:endParaRPr lang="en-US"/>
              </a:p>
            </p:txBody>
          </p:sp>
        </p:grpSp>
        <p:grpSp>
          <p:nvGrpSpPr>
            <p:cNvPr id="35846" name="Group 6"/>
            <p:cNvGrpSpPr>
              <a:grpSpLocks/>
            </p:cNvGrpSpPr>
            <p:nvPr/>
          </p:nvGrpSpPr>
          <p:grpSpPr bwMode="auto">
            <a:xfrm>
              <a:off x="4852" y="909"/>
              <a:ext cx="255" cy="181"/>
              <a:chOff x="4852" y="909"/>
              <a:chExt cx="255" cy="181"/>
            </a:xfrm>
          </p:grpSpPr>
          <p:sp>
            <p:nvSpPr>
              <p:cNvPr id="35847" name="Rectangle 7"/>
              <p:cNvSpPr>
                <a:spLocks noChangeArrowheads="1"/>
              </p:cNvSpPr>
              <p:nvPr/>
            </p:nvSpPr>
            <p:spPr bwMode="auto">
              <a:xfrm>
                <a:off x="5022" y="909"/>
                <a:ext cx="85" cy="181"/>
              </a:xfrm>
              <a:prstGeom prst="rect">
                <a:avLst/>
              </a:prstGeom>
              <a:solidFill>
                <a:srgbClr val="8080FF"/>
              </a:solidFill>
              <a:ln w="12700">
                <a:solidFill>
                  <a:schemeClr val="tx1"/>
                </a:solidFill>
                <a:miter lim="800000"/>
                <a:headEnd/>
                <a:tailEnd/>
              </a:ln>
              <a:effectLst/>
            </p:spPr>
            <p:txBody>
              <a:bodyPr wrap="none" anchor="ctr"/>
              <a:lstStyle/>
              <a:p>
                <a:endParaRPr lang="en-US"/>
              </a:p>
            </p:txBody>
          </p:sp>
          <p:sp>
            <p:nvSpPr>
              <p:cNvPr id="35848" name="Rectangle 8"/>
              <p:cNvSpPr>
                <a:spLocks noChangeArrowheads="1"/>
              </p:cNvSpPr>
              <p:nvPr/>
            </p:nvSpPr>
            <p:spPr bwMode="auto">
              <a:xfrm>
                <a:off x="4852" y="909"/>
                <a:ext cx="118" cy="181"/>
              </a:xfrm>
              <a:prstGeom prst="rect">
                <a:avLst/>
              </a:prstGeom>
              <a:solidFill>
                <a:srgbClr val="8080FF"/>
              </a:solidFill>
              <a:ln w="12700">
                <a:solidFill>
                  <a:schemeClr val="tx1"/>
                </a:solidFill>
                <a:miter lim="800000"/>
                <a:headEnd/>
                <a:tailEnd/>
              </a:ln>
              <a:effectLst/>
            </p:spPr>
            <p:txBody>
              <a:bodyPr wrap="none" anchor="ctr"/>
              <a:lstStyle/>
              <a:p>
                <a:endParaRPr lang="en-US"/>
              </a:p>
            </p:txBody>
          </p:sp>
        </p:grpSp>
        <p:grpSp>
          <p:nvGrpSpPr>
            <p:cNvPr id="35849" name="Group 9"/>
            <p:cNvGrpSpPr>
              <a:grpSpLocks/>
            </p:cNvGrpSpPr>
            <p:nvPr/>
          </p:nvGrpSpPr>
          <p:grpSpPr bwMode="auto">
            <a:xfrm>
              <a:off x="4422" y="909"/>
              <a:ext cx="378" cy="181"/>
              <a:chOff x="4422" y="909"/>
              <a:chExt cx="378" cy="181"/>
            </a:xfrm>
          </p:grpSpPr>
          <p:sp>
            <p:nvSpPr>
              <p:cNvPr id="35850" name="Rectangle 10"/>
              <p:cNvSpPr>
                <a:spLocks noChangeArrowheads="1"/>
              </p:cNvSpPr>
              <p:nvPr/>
            </p:nvSpPr>
            <p:spPr bwMode="auto">
              <a:xfrm>
                <a:off x="4654" y="909"/>
                <a:ext cx="146" cy="181"/>
              </a:xfrm>
              <a:prstGeom prst="rect">
                <a:avLst/>
              </a:prstGeom>
              <a:solidFill>
                <a:srgbClr val="4040FF"/>
              </a:solidFill>
              <a:ln w="12700">
                <a:solidFill>
                  <a:schemeClr val="tx1"/>
                </a:solidFill>
                <a:miter lim="800000"/>
                <a:headEnd/>
                <a:tailEnd/>
              </a:ln>
              <a:effectLst/>
            </p:spPr>
            <p:txBody>
              <a:bodyPr wrap="none" anchor="ctr"/>
              <a:lstStyle/>
              <a:p>
                <a:endParaRPr lang="en-US"/>
              </a:p>
            </p:txBody>
          </p:sp>
          <p:sp>
            <p:nvSpPr>
              <p:cNvPr id="35851" name="Rectangle 11"/>
              <p:cNvSpPr>
                <a:spLocks noChangeArrowheads="1"/>
              </p:cNvSpPr>
              <p:nvPr/>
            </p:nvSpPr>
            <p:spPr bwMode="auto">
              <a:xfrm>
                <a:off x="4422" y="909"/>
                <a:ext cx="181" cy="181"/>
              </a:xfrm>
              <a:prstGeom prst="rect">
                <a:avLst/>
              </a:prstGeom>
              <a:solidFill>
                <a:srgbClr val="4040FF"/>
              </a:solidFill>
              <a:ln w="12700">
                <a:solidFill>
                  <a:schemeClr val="tx1"/>
                </a:solidFill>
                <a:miter lim="800000"/>
                <a:headEnd/>
                <a:tailEnd/>
              </a:ln>
              <a:effectLst/>
            </p:spPr>
            <p:txBody>
              <a:bodyPr wrap="none" anchor="ctr"/>
              <a:lstStyle/>
              <a:p>
                <a:endParaRPr lang="en-US"/>
              </a:p>
            </p:txBody>
          </p:sp>
        </p:grpSp>
        <p:grpSp>
          <p:nvGrpSpPr>
            <p:cNvPr id="35852" name="Group 12"/>
            <p:cNvGrpSpPr>
              <a:grpSpLocks/>
            </p:cNvGrpSpPr>
            <p:nvPr/>
          </p:nvGrpSpPr>
          <p:grpSpPr bwMode="auto">
            <a:xfrm>
              <a:off x="3187" y="909"/>
              <a:ext cx="1183" cy="181"/>
              <a:chOff x="3187" y="909"/>
              <a:chExt cx="1183" cy="181"/>
            </a:xfrm>
          </p:grpSpPr>
          <p:sp>
            <p:nvSpPr>
              <p:cNvPr id="35853" name="Rectangle 13"/>
              <p:cNvSpPr>
                <a:spLocks noChangeArrowheads="1"/>
              </p:cNvSpPr>
              <p:nvPr/>
            </p:nvSpPr>
            <p:spPr bwMode="auto">
              <a:xfrm>
                <a:off x="3562" y="909"/>
                <a:ext cx="242" cy="181"/>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35854" name="Rectangle 14"/>
              <p:cNvSpPr>
                <a:spLocks noChangeArrowheads="1"/>
              </p:cNvSpPr>
              <p:nvPr/>
            </p:nvSpPr>
            <p:spPr bwMode="auto">
              <a:xfrm>
                <a:off x="4160" y="909"/>
                <a:ext cx="210" cy="181"/>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35855" name="Rectangle 15"/>
              <p:cNvSpPr>
                <a:spLocks noChangeArrowheads="1"/>
              </p:cNvSpPr>
              <p:nvPr/>
            </p:nvSpPr>
            <p:spPr bwMode="auto">
              <a:xfrm>
                <a:off x="3868" y="909"/>
                <a:ext cx="242" cy="181"/>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35856" name="Rectangle 16"/>
              <p:cNvSpPr>
                <a:spLocks noChangeArrowheads="1"/>
              </p:cNvSpPr>
              <p:nvPr/>
            </p:nvSpPr>
            <p:spPr bwMode="auto">
              <a:xfrm>
                <a:off x="3187" y="909"/>
                <a:ext cx="306" cy="181"/>
              </a:xfrm>
              <a:prstGeom prst="rect">
                <a:avLst/>
              </a:prstGeom>
              <a:solidFill>
                <a:srgbClr val="0000FF"/>
              </a:solidFill>
              <a:ln w="12700">
                <a:solidFill>
                  <a:schemeClr val="tx1"/>
                </a:solidFill>
                <a:miter lim="800000"/>
                <a:headEnd/>
                <a:tailEnd/>
              </a:ln>
              <a:effectLst/>
            </p:spPr>
            <p:txBody>
              <a:bodyPr wrap="none" anchor="ctr"/>
              <a:lstStyle/>
              <a:p>
                <a:endParaRPr lang="en-US"/>
              </a:p>
            </p:txBody>
          </p:sp>
        </p:grpSp>
        <p:grpSp>
          <p:nvGrpSpPr>
            <p:cNvPr id="35857" name="Group 17"/>
            <p:cNvGrpSpPr>
              <a:grpSpLocks/>
            </p:cNvGrpSpPr>
            <p:nvPr/>
          </p:nvGrpSpPr>
          <p:grpSpPr bwMode="auto">
            <a:xfrm>
              <a:off x="4" y="909"/>
              <a:ext cx="3135" cy="181"/>
              <a:chOff x="4" y="909"/>
              <a:chExt cx="3135" cy="181"/>
            </a:xfrm>
          </p:grpSpPr>
          <p:sp>
            <p:nvSpPr>
              <p:cNvPr id="35858" name="Rectangle 18"/>
              <p:cNvSpPr>
                <a:spLocks noChangeArrowheads="1"/>
              </p:cNvSpPr>
              <p:nvPr/>
            </p:nvSpPr>
            <p:spPr bwMode="auto">
              <a:xfrm>
                <a:off x="2802" y="909"/>
                <a:ext cx="337" cy="181"/>
              </a:xfrm>
              <a:prstGeom prst="rect">
                <a:avLst/>
              </a:prstGeom>
              <a:solidFill>
                <a:srgbClr val="0000E0"/>
              </a:solidFill>
              <a:ln w="12700">
                <a:solidFill>
                  <a:schemeClr val="tx1"/>
                </a:solidFill>
                <a:miter lim="800000"/>
                <a:headEnd/>
                <a:tailEnd/>
              </a:ln>
              <a:effectLst/>
            </p:spPr>
            <p:txBody>
              <a:bodyPr wrap="none" anchor="ctr"/>
              <a:lstStyle/>
              <a:p>
                <a:endParaRPr lang="en-US"/>
              </a:p>
            </p:txBody>
          </p:sp>
          <p:sp>
            <p:nvSpPr>
              <p:cNvPr id="35859" name="Rectangle 19"/>
              <p:cNvSpPr>
                <a:spLocks noChangeArrowheads="1"/>
              </p:cNvSpPr>
              <p:nvPr/>
            </p:nvSpPr>
            <p:spPr bwMode="auto">
              <a:xfrm>
                <a:off x="4" y="909"/>
                <a:ext cx="2748" cy="181"/>
              </a:xfrm>
              <a:prstGeom prst="rect">
                <a:avLst/>
              </a:prstGeom>
              <a:solidFill>
                <a:srgbClr val="0000E0"/>
              </a:solidFill>
              <a:ln w="12700">
                <a:solidFill>
                  <a:schemeClr val="tx1"/>
                </a:solidFill>
                <a:miter lim="800000"/>
                <a:headEnd/>
                <a:tailEnd/>
              </a:ln>
              <a:effectLst/>
            </p:spPr>
            <p:txBody>
              <a:bodyPr wrap="none" anchor="ctr"/>
              <a:lstStyle/>
              <a:p>
                <a:endParaRPr lang="en-US"/>
              </a:p>
            </p:txBody>
          </p:sp>
        </p:grpSp>
      </p:grpSp>
      <p:pic>
        <p:nvPicPr>
          <p:cNvPr id="35863" name="Picture 23" descr="skalogo_blue_small"/>
          <p:cNvPicPr>
            <a:picLocks noChangeAspect="1" noChangeArrowheads="1"/>
          </p:cNvPicPr>
          <p:nvPr/>
        </p:nvPicPr>
        <p:blipFill>
          <a:blip r:embed="rId20" cstate="print"/>
          <a:srcRect/>
          <a:stretch>
            <a:fillRect/>
          </a:stretch>
        </p:blipFill>
        <p:spPr bwMode="auto">
          <a:xfrm>
            <a:off x="71406" y="0"/>
            <a:ext cx="1600200" cy="898525"/>
          </a:xfrm>
          <a:prstGeom prst="rect">
            <a:avLst/>
          </a:prstGeom>
          <a:noFill/>
        </p:spPr>
      </p:pic>
      <p:pic>
        <p:nvPicPr>
          <p:cNvPr id="21" name="Picture 20" descr="NRAO_logo.jpg"/>
          <p:cNvPicPr>
            <a:picLocks noChangeAspect="1"/>
          </p:cNvPicPr>
          <p:nvPr userDrawn="1"/>
        </p:nvPicPr>
        <p:blipFill>
          <a:blip r:embed="rId21" cstate="print"/>
          <a:stretch>
            <a:fillRect/>
          </a:stretch>
        </p:blipFill>
        <p:spPr>
          <a:xfrm>
            <a:off x="8358214" y="19501"/>
            <a:ext cx="642910" cy="837731"/>
          </a:xfrm>
          <a:prstGeom prst="rect">
            <a:avLst/>
          </a:prstGeom>
        </p:spPr>
      </p:pic>
      <p:sp>
        <p:nvSpPr>
          <p:cNvPr id="22" name="Title Placeholder 21"/>
          <p:cNvSpPr>
            <a:spLocks noGrp="1"/>
          </p:cNvSpPr>
          <p:nvPr>
            <p:ph type="title"/>
          </p:nvPr>
        </p:nvSpPr>
        <p:spPr>
          <a:xfrm>
            <a:off x="1857356" y="0"/>
            <a:ext cx="6000792" cy="86834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3" name="Text Placeholder 2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Date Placeholder 2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12/2/2011</a:t>
            </a:r>
            <a:endParaRPr lang="en-US" dirty="0"/>
          </a:p>
        </p:txBody>
      </p:sp>
      <p:sp>
        <p:nvSpPr>
          <p:cNvPr id="25" name="Footer Placeholder 2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KASI, Daejeon, Korea</a:t>
            </a:r>
            <a:endParaRPr lang="en-US" dirty="0"/>
          </a:p>
        </p:txBody>
      </p:sp>
      <p:sp>
        <p:nvSpPr>
          <p:cNvPr id="26" name="Slide Number Placeholder 2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0AC95D1C-B444-4DF8-94D0-8424897383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705"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704" r:id="rId18"/>
  </p:sldLayoutIdLst>
  <p:hf hdr="0"/>
  <p:txStyles>
    <p:titleStyle>
      <a:lvl1pPr algn="r" rtl="0" eaLnBrk="0" fontAlgn="base" hangingPunct="0">
        <a:spcBef>
          <a:spcPct val="0"/>
        </a:spcBef>
        <a:spcAft>
          <a:spcPct val="0"/>
        </a:spcAft>
        <a:defRPr sz="3600" b="1">
          <a:solidFill>
            <a:schemeClr val="accent6"/>
          </a:solidFill>
          <a:effectLst>
            <a:outerShdw blurRad="38100" dist="38100" dir="2700000" algn="tl">
              <a:srgbClr val="000000">
                <a:alpha val="43137"/>
              </a:srgbClr>
            </a:outerShdw>
          </a:effectLst>
          <a:latin typeface="Gill Sans MT" pitchFamily="34" charset="0"/>
          <a:ea typeface="+mj-ea"/>
          <a:cs typeface="+mj-cs"/>
        </a:defRPr>
      </a:lvl1pPr>
      <a:lvl2pPr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2pPr>
      <a:lvl3pPr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3pPr>
      <a:lvl4pPr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4pPr>
      <a:lvl5pPr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5pPr>
      <a:lvl6pPr marL="457200"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6pPr>
      <a:lvl7pPr marL="914400"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7pPr>
      <a:lvl8pPr marL="1371600"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8pPr>
      <a:lvl9pPr marL="1828800" algn="r" rtl="0" eaLnBrk="0" fontAlgn="base" hangingPunct="0">
        <a:spcBef>
          <a:spcPct val="0"/>
        </a:spcBef>
        <a:spcAft>
          <a:spcPct val="0"/>
        </a:spcAft>
        <a:defRPr sz="4400">
          <a:solidFill>
            <a:schemeClr val="tx2"/>
          </a:solidFill>
          <a:latin typeface="Arial Unicode MS" pitchFamily="34" charset="-128"/>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lrTx/>
        <a:buSzPct val="86000"/>
        <a:buFont typeface="Arial" pitchFamily="34" charset="0"/>
        <a:buChar char="•"/>
        <a:defRPr sz="2800" b="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ClrTx/>
        <a:buSzPct val="100000"/>
        <a:buFont typeface="Gill Sans MT" pitchFamily="34" charset="0"/>
        <a:buChar char="–"/>
        <a:defRPr sz="2400">
          <a:solidFill>
            <a:schemeClr val="accent6">
              <a:lumMod val="50000"/>
            </a:schemeClr>
          </a:solidFill>
          <a:latin typeface="Gill Sans MT" pitchFamily="34" charset="0"/>
          <a:ea typeface="+mn-ea"/>
          <a:cs typeface="+mn-cs"/>
        </a:defRPr>
      </a:lvl2pPr>
      <a:lvl3pPr marL="1143000" indent="-228600" algn="l" rtl="0" eaLnBrk="0" fontAlgn="base" hangingPunct="0">
        <a:spcBef>
          <a:spcPct val="20000"/>
        </a:spcBef>
        <a:spcAft>
          <a:spcPct val="0"/>
        </a:spcAft>
        <a:buClrTx/>
        <a:buSzPct val="78000"/>
        <a:buFont typeface="Wingdings" pitchFamily="2" charset="2"/>
        <a:buChar char="§"/>
        <a:defRPr sz="2200">
          <a:solidFill>
            <a:schemeClr val="tx2"/>
          </a:solidFill>
          <a:latin typeface="Gill Sans MT" pitchFamily="34" charset="0"/>
          <a:ea typeface="+mn-ea"/>
          <a:cs typeface="+mn-cs"/>
        </a:defRPr>
      </a:lvl3pPr>
      <a:lvl4pPr marL="1600200" indent="-228600" algn="l" rtl="0" eaLnBrk="0" fontAlgn="base" hangingPunct="0">
        <a:spcBef>
          <a:spcPct val="20000"/>
        </a:spcBef>
        <a:spcAft>
          <a:spcPct val="0"/>
        </a:spcAft>
        <a:buClrTx/>
        <a:buSzPct val="74000"/>
        <a:buFont typeface="Courier New" pitchFamily="49" charset="0"/>
        <a:buChar char="o"/>
        <a:defRPr sz="2000">
          <a:solidFill>
            <a:srgbClr val="7030A0"/>
          </a:solidFill>
          <a:latin typeface="Gill Sans MT" pitchFamily="34" charset="0"/>
          <a:ea typeface="+mn-ea"/>
          <a:cs typeface="+mn-cs"/>
        </a:defRPr>
      </a:lvl4pPr>
      <a:lvl5pPr marL="2057400" indent="-228600" algn="l" rtl="0" eaLnBrk="0" fontAlgn="base" hangingPunct="0">
        <a:spcBef>
          <a:spcPct val="20000"/>
        </a:spcBef>
        <a:spcAft>
          <a:spcPct val="0"/>
        </a:spcAft>
        <a:buClr>
          <a:schemeClr val="tx2"/>
        </a:buClr>
        <a:buSzPct val="100000"/>
        <a:defRPr>
          <a:solidFill>
            <a:schemeClr val="tx1"/>
          </a:solidFill>
          <a:latin typeface="Gill Sans MT" pitchFamily="34" charset="0"/>
          <a:ea typeface="+mn-ea"/>
          <a:cs typeface="+mn-cs"/>
        </a:defRPr>
      </a:lvl5pPr>
      <a:lvl6pPr marL="2514600" indent="-228600" algn="l" rtl="0" eaLnBrk="0" fontAlgn="base" hangingPunct="0">
        <a:spcBef>
          <a:spcPct val="20000"/>
        </a:spcBef>
        <a:spcAft>
          <a:spcPct val="0"/>
        </a:spcAft>
        <a:buClr>
          <a:schemeClr val="tx2"/>
        </a:buClr>
        <a:buSzPct val="100000"/>
        <a:defRPr>
          <a:solidFill>
            <a:schemeClr val="tx1"/>
          </a:solidFill>
          <a:latin typeface="+mn-lt"/>
          <a:ea typeface="+mn-ea"/>
          <a:cs typeface="+mn-cs"/>
        </a:defRPr>
      </a:lvl6pPr>
      <a:lvl7pPr marL="2971800" indent="-228600" algn="l" rtl="0" eaLnBrk="0" fontAlgn="base" hangingPunct="0">
        <a:spcBef>
          <a:spcPct val="20000"/>
        </a:spcBef>
        <a:spcAft>
          <a:spcPct val="0"/>
        </a:spcAft>
        <a:buClr>
          <a:schemeClr val="tx2"/>
        </a:buClr>
        <a:buSzPct val="100000"/>
        <a:defRPr>
          <a:solidFill>
            <a:schemeClr val="tx1"/>
          </a:solidFill>
          <a:latin typeface="+mn-lt"/>
          <a:ea typeface="+mn-ea"/>
          <a:cs typeface="+mn-cs"/>
        </a:defRPr>
      </a:lvl7pPr>
      <a:lvl8pPr marL="3429000" indent="-228600" algn="l" rtl="0" eaLnBrk="0" fontAlgn="base" hangingPunct="0">
        <a:spcBef>
          <a:spcPct val="20000"/>
        </a:spcBef>
        <a:spcAft>
          <a:spcPct val="0"/>
        </a:spcAft>
        <a:buClr>
          <a:schemeClr val="tx2"/>
        </a:buClr>
        <a:buSzPct val="100000"/>
        <a:defRPr>
          <a:solidFill>
            <a:schemeClr val="tx1"/>
          </a:solidFill>
          <a:latin typeface="+mn-lt"/>
          <a:ea typeface="+mn-ea"/>
          <a:cs typeface="+mn-cs"/>
        </a:defRPr>
      </a:lvl8pPr>
      <a:lvl9pPr marL="3886200" indent="-228600" algn="l" rtl="0" eaLnBrk="0" fontAlgn="base" hangingPunct="0">
        <a:spcBef>
          <a:spcPct val="20000"/>
        </a:spcBef>
        <a:spcAft>
          <a:spcPct val="0"/>
        </a:spcAft>
        <a:buClr>
          <a:schemeClr val="tx2"/>
        </a:buClr>
        <a:buSzPct val="100000"/>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KASI, Daejeon, Korea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3A8D3-D011-4824-BCCE-8F60862637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12/2/2011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KASI, Daejeon, Korea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A2FB0-E661-4AEB-9D23-3AE36BCBF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274638"/>
            <a:ext cx="5867400" cy="944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12/2/2011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KASI, Daejeon, Korea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95D1C-B444-4DF8-94D0-842489738371}" type="slidenum">
              <a:rPr lang="en-US" smtClean="0"/>
              <a:pPr/>
              <a:t>‹#›</a:t>
            </a:fld>
            <a:endParaRPr lang="en-US" dirty="0"/>
          </a:p>
        </p:txBody>
      </p:sp>
      <p:pic>
        <p:nvPicPr>
          <p:cNvPr id="7" name="Picture 6" descr="skalogo_blue_small.jpg"/>
          <p:cNvPicPr>
            <a:picLocks noChangeAspect="1"/>
          </p:cNvPicPr>
          <p:nvPr/>
        </p:nvPicPr>
        <p:blipFill>
          <a:blip r:embed="rId3" cstate="print"/>
          <a:stretch>
            <a:fillRect/>
          </a:stretch>
        </p:blipFill>
        <p:spPr>
          <a:xfrm>
            <a:off x="152400" y="381000"/>
            <a:ext cx="1496786" cy="838200"/>
          </a:xfrm>
          <a:prstGeom prst="rect">
            <a:avLst/>
          </a:prstGeom>
        </p:spPr>
      </p:pic>
      <p:pic>
        <p:nvPicPr>
          <p:cNvPr id="8" name="Picture 7" descr="NRAO_logo.jpg"/>
          <p:cNvPicPr>
            <a:picLocks noChangeAspect="1"/>
          </p:cNvPicPr>
          <p:nvPr/>
        </p:nvPicPr>
        <p:blipFill>
          <a:blip r:embed="rId4" cstate="print"/>
          <a:stretch>
            <a:fillRect/>
          </a:stretch>
        </p:blipFill>
        <p:spPr>
          <a:xfrm>
            <a:off x="8001000" y="152400"/>
            <a:ext cx="890587" cy="1160462"/>
          </a:xfrm>
          <a:prstGeom prst="rect">
            <a:avLst/>
          </a:prstGeom>
        </p:spPr>
      </p:pic>
      <p:pic>
        <p:nvPicPr>
          <p:cNvPr id="9" name="Picture 8" descr="NRAO_logo.jpg"/>
          <p:cNvPicPr>
            <a:picLocks noChangeAspect="1"/>
          </p:cNvPicPr>
          <p:nvPr userDrawn="1"/>
        </p:nvPicPr>
        <p:blipFill>
          <a:blip r:embed="rId5" cstate="print"/>
          <a:stretch>
            <a:fillRect/>
          </a:stretch>
        </p:blipFill>
        <p:spPr>
          <a:xfrm>
            <a:off x="8358214" y="19501"/>
            <a:ext cx="642910" cy="837731"/>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 </a:t>
            </a:r>
          </a:p>
        </p:txBody>
      </p:sp>
      <p:pic>
        <p:nvPicPr>
          <p:cNvPr id="10243" name="Content Placeholder 6" descr="SKAlargerdishes2.jpg"/>
          <p:cNvPicPr>
            <a:picLocks noGrp="1" noChangeAspect="1"/>
          </p:cNvPicPr>
          <p:nvPr>
            <p:ph idx="1"/>
          </p:nvPr>
        </p:nvPicPr>
        <p:blipFill>
          <a:blip r:embed="rId3" cstate="print"/>
          <a:srcRect r="17937"/>
          <a:stretch>
            <a:fillRect/>
          </a:stretch>
        </p:blipFill>
        <p:spPr>
          <a:xfrm>
            <a:off x="0" y="0"/>
            <a:ext cx="9131300" cy="6858000"/>
          </a:xfrm>
          <a:ln w="38100">
            <a:solidFill>
              <a:schemeClr val="tx1"/>
            </a:solidFill>
          </a:ln>
        </p:spPr>
      </p:pic>
      <p:sp>
        <p:nvSpPr>
          <p:cNvPr id="8" name="Title 1"/>
          <p:cNvSpPr txBox="1">
            <a:spLocks/>
          </p:cNvSpPr>
          <p:nvPr/>
        </p:nvSpPr>
        <p:spPr bwMode="auto">
          <a:xfrm>
            <a:off x="457200" y="810022"/>
            <a:ext cx="7772400" cy="1466850"/>
          </a:xfrm>
          <a:prstGeom prst="rect">
            <a:avLst/>
          </a:prstGeom>
          <a:noFill/>
          <a:ln w="9525">
            <a:noFill/>
            <a:miter lim="800000"/>
            <a:headEnd/>
            <a:tailEnd/>
          </a:ln>
        </p:spPr>
        <p:txBody>
          <a:bodyPr anchor="ctr"/>
          <a:lstStyle/>
          <a:p>
            <a:pPr algn="ctr">
              <a:defRPr/>
            </a:pPr>
            <a:r>
              <a:rPr lang="en-US" sz="3600" b="1" dirty="0" smtClean="0">
                <a:solidFill>
                  <a:srgbClr val="FFFF00"/>
                </a:solidFill>
                <a:effectLst>
                  <a:outerShdw blurRad="38100" dist="38100" dir="2700000" algn="tl">
                    <a:srgbClr val="000000">
                      <a:alpha val="43137"/>
                    </a:srgbClr>
                  </a:outerShdw>
                </a:effectLst>
                <a:latin typeface="+mj-lt"/>
                <a:ea typeface="+mj-ea"/>
                <a:cs typeface="+mj-cs"/>
              </a:rPr>
              <a:t>Exploring </a:t>
            </a:r>
          </a:p>
          <a:p>
            <a:pPr algn="ctr">
              <a:defRPr/>
            </a:pPr>
            <a:r>
              <a:rPr lang="en-US" sz="3600" b="1" dirty="0" smtClean="0">
                <a:solidFill>
                  <a:srgbClr val="FFFF00"/>
                </a:solidFill>
                <a:effectLst>
                  <a:outerShdw blurRad="38100" dist="38100" dir="2700000" algn="tl">
                    <a:srgbClr val="000000">
                      <a:alpha val="43137"/>
                    </a:srgbClr>
                  </a:outerShdw>
                </a:effectLst>
                <a:latin typeface="+mj-lt"/>
                <a:ea typeface="+mj-ea"/>
                <a:cs typeface="+mj-cs"/>
              </a:rPr>
              <a:t>the </a:t>
            </a:r>
          </a:p>
          <a:p>
            <a:pPr algn="ctr">
              <a:defRPr/>
            </a:pPr>
            <a:r>
              <a:rPr lang="en-US" sz="3600" b="1" dirty="0" err="1" smtClean="0">
                <a:solidFill>
                  <a:srgbClr val="FFFF00"/>
                </a:solidFill>
                <a:effectLst>
                  <a:outerShdw blurRad="38100" dist="38100" dir="2700000" algn="tl">
                    <a:srgbClr val="000000">
                      <a:alpha val="43137"/>
                    </a:srgbClr>
                  </a:outerShdw>
                </a:effectLst>
                <a:latin typeface="+mj-lt"/>
                <a:ea typeface="+mj-ea"/>
                <a:cs typeface="+mj-cs"/>
              </a:rPr>
              <a:t>μJy</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and </a:t>
            </a:r>
            <a:r>
              <a:rPr lang="en-US" sz="3600" b="1" dirty="0" err="1" smtClean="0">
                <a:solidFill>
                  <a:srgbClr val="FFFF00"/>
                </a:solidFill>
                <a:effectLst>
                  <a:outerShdw blurRad="38100" dist="38100" dir="2700000" algn="tl">
                    <a:srgbClr val="000000">
                      <a:alpha val="43137"/>
                    </a:srgbClr>
                  </a:outerShdw>
                </a:effectLst>
                <a:latin typeface="+mj-lt"/>
                <a:ea typeface="+mj-ea"/>
                <a:cs typeface="+mj-cs"/>
              </a:rPr>
              <a:t>nJy</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Sky</a:t>
            </a:r>
          </a:p>
          <a:p>
            <a:pPr algn="ctr">
              <a:defRPr/>
            </a:pPr>
            <a:r>
              <a:rPr lang="en-US" sz="3600" b="1" dirty="0" smtClean="0">
                <a:solidFill>
                  <a:srgbClr val="FFFF00"/>
                </a:solidFill>
                <a:effectLst>
                  <a:outerShdw blurRad="38100" dist="38100" dir="2700000" algn="tl">
                    <a:srgbClr val="000000">
                      <a:alpha val="43137"/>
                    </a:srgbClr>
                  </a:outerShdw>
                </a:effectLst>
                <a:latin typeface="+mj-lt"/>
                <a:ea typeface="+mj-ea"/>
                <a:cs typeface="+mj-cs"/>
              </a:rPr>
              <a:t>with the </a:t>
            </a:r>
          </a:p>
          <a:p>
            <a:pPr algn="ctr">
              <a:defRPr/>
            </a:pPr>
            <a:r>
              <a:rPr lang="en-US" sz="3600" b="1" dirty="0" smtClean="0">
                <a:solidFill>
                  <a:srgbClr val="FFFF00"/>
                </a:solidFill>
                <a:effectLst>
                  <a:outerShdw blurRad="38100" dist="38100" dir="2700000" algn="tl">
                    <a:srgbClr val="000000">
                      <a:alpha val="43137"/>
                    </a:srgbClr>
                  </a:outerShdw>
                </a:effectLst>
                <a:latin typeface="+mj-lt"/>
                <a:ea typeface="+mj-ea"/>
                <a:cs typeface="+mj-cs"/>
              </a:rPr>
              <a:t>EVLA and the SKA</a:t>
            </a:r>
            <a:endParaRPr lang="en-US" sz="3600" b="1"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9" name="Subtitle 2"/>
          <p:cNvSpPr txBox="1">
            <a:spLocks/>
          </p:cNvSpPr>
          <p:nvPr/>
        </p:nvSpPr>
        <p:spPr bwMode="auto">
          <a:xfrm>
            <a:off x="1142976" y="3188568"/>
            <a:ext cx="6400800" cy="1752600"/>
          </a:xfrm>
          <a:prstGeom prst="rect">
            <a:avLst/>
          </a:prstGeom>
          <a:noFill/>
          <a:ln w="9525">
            <a:noFill/>
            <a:miter lim="800000"/>
            <a:headEnd/>
            <a:tailEnd/>
          </a:ln>
        </p:spPr>
        <p:txBody>
          <a:bodyPr/>
          <a:lstStyle/>
          <a:p>
            <a:pPr marL="342900" indent="-342900" algn="ctr">
              <a:spcBef>
                <a:spcPct val="20000"/>
              </a:spcBef>
              <a:defRPr/>
            </a:pPr>
            <a:r>
              <a:rPr lang="en-US" sz="3200" dirty="0">
                <a:solidFill>
                  <a:srgbClr val="FF00FF"/>
                </a:solidFill>
                <a:effectLst>
                  <a:outerShdw blurRad="38100" dist="38100" dir="2700000" algn="tl">
                    <a:srgbClr val="000000">
                      <a:alpha val="43137"/>
                    </a:srgbClr>
                  </a:outerShdw>
                </a:effectLst>
                <a:latin typeface="Comic Sans MS" pitchFamily="66" charset="0"/>
              </a:rPr>
              <a:t>Ken </a:t>
            </a:r>
            <a:r>
              <a:rPr lang="en-US" sz="3200" dirty="0" smtClean="0">
                <a:solidFill>
                  <a:srgbClr val="FF00FF"/>
                </a:solidFill>
                <a:effectLst>
                  <a:outerShdw blurRad="38100" dist="38100" dir="2700000" algn="tl">
                    <a:srgbClr val="000000">
                      <a:alpha val="43137"/>
                    </a:srgbClr>
                  </a:outerShdw>
                </a:effectLst>
                <a:latin typeface="Comic Sans MS" pitchFamily="66" charset="0"/>
              </a:rPr>
              <a:t>Kellermann</a:t>
            </a:r>
          </a:p>
          <a:p>
            <a:pPr marL="342900" indent="-342900" algn="ctr">
              <a:spcBef>
                <a:spcPct val="20000"/>
              </a:spcBef>
              <a:defRPr/>
            </a:pPr>
            <a:r>
              <a:rPr lang="en-US" sz="3200" dirty="0" smtClean="0">
                <a:solidFill>
                  <a:srgbClr val="FF00FF"/>
                </a:solidFill>
                <a:effectLst>
                  <a:outerShdw blurRad="38100" dist="38100" dir="2700000" algn="tl">
                    <a:srgbClr val="000000">
                      <a:alpha val="43137"/>
                    </a:srgbClr>
                  </a:outerShdw>
                </a:effectLst>
                <a:latin typeface="Comic Sans MS" pitchFamily="66" charset="0"/>
              </a:rPr>
              <a:t>NRAO</a:t>
            </a:r>
          </a:p>
          <a:p>
            <a:pPr marL="342900" indent="-342900" algn="ctr">
              <a:spcBef>
                <a:spcPct val="20000"/>
              </a:spcBef>
              <a:defRPr/>
            </a:pPr>
            <a:endParaRPr lang="en-US" sz="3200" dirty="0" smtClean="0">
              <a:solidFill>
                <a:srgbClr val="FFFF00"/>
              </a:solidFill>
              <a:latin typeface="+mn-lt"/>
            </a:endParaRPr>
          </a:p>
          <a:p>
            <a:pPr marL="342900" indent="-342900" algn="ctr">
              <a:spcBef>
                <a:spcPct val="20000"/>
              </a:spcBef>
              <a:defRPr/>
            </a:pPr>
            <a:endParaRPr lang="en-US" sz="3200" dirty="0" smtClean="0">
              <a:solidFill>
                <a:srgbClr val="FFFF00"/>
              </a:solidFill>
              <a:latin typeface="+mn-lt"/>
            </a:endParaRPr>
          </a:p>
          <a:p>
            <a:pPr marL="342900" indent="-342900" algn="ctr">
              <a:spcBef>
                <a:spcPct val="20000"/>
              </a:spcBef>
              <a:defRPr/>
            </a:pPr>
            <a:r>
              <a:rPr lang="en-US" sz="2400" dirty="0" smtClean="0">
                <a:solidFill>
                  <a:srgbClr val="00CC00"/>
                </a:solidFill>
                <a:effectLst>
                  <a:outerShdw blurRad="38100" dist="38100" dir="2700000" algn="tl">
                    <a:srgbClr val="000000">
                      <a:alpha val="43137"/>
                    </a:srgbClr>
                  </a:outerShdw>
                </a:effectLst>
                <a:latin typeface="Comic Sans MS" pitchFamily="66" charset="0"/>
              </a:rPr>
              <a:t>East Asia SKA Workshop</a:t>
            </a:r>
          </a:p>
          <a:p>
            <a:pPr marL="342900" indent="-342900" algn="ctr">
              <a:spcBef>
                <a:spcPct val="20000"/>
              </a:spcBef>
              <a:defRPr/>
            </a:pPr>
            <a:r>
              <a:rPr lang="en-US" sz="2400" dirty="0" smtClean="0">
                <a:solidFill>
                  <a:srgbClr val="00CC00"/>
                </a:solidFill>
                <a:effectLst>
                  <a:outerShdw blurRad="38100" dist="38100" dir="2700000" algn="tl">
                    <a:srgbClr val="000000">
                      <a:alpha val="43137"/>
                    </a:srgbClr>
                  </a:outerShdw>
                </a:effectLst>
                <a:latin typeface="Comic Sans MS" pitchFamily="66" charset="0"/>
              </a:rPr>
              <a:t>December 3, 2011 </a:t>
            </a:r>
          </a:p>
        </p:txBody>
      </p:sp>
      <p:sp>
        <p:nvSpPr>
          <p:cNvPr id="6" name="Date Placeholder 5"/>
          <p:cNvSpPr>
            <a:spLocks noGrp="1"/>
          </p:cNvSpPr>
          <p:nvPr>
            <p:ph type="dt" sz="half" idx="10"/>
          </p:nvPr>
        </p:nvSpPr>
        <p:spPr/>
        <p:txBody>
          <a:bodyPr/>
          <a:lstStyle/>
          <a:p>
            <a:r>
              <a:rPr lang="en-US" smtClean="0"/>
              <a:t>12/2/2011</a:t>
            </a:r>
            <a:endParaRPr lang="en-US"/>
          </a:p>
        </p:txBody>
      </p:sp>
      <p:sp>
        <p:nvSpPr>
          <p:cNvPr id="7" name="Slide Number Placeholder 6"/>
          <p:cNvSpPr>
            <a:spLocks noGrp="1"/>
          </p:cNvSpPr>
          <p:nvPr>
            <p:ph type="sldNum" sz="quarter" idx="11"/>
          </p:nvPr>
        </p:nvSpPr>
        <p:spPr/>
        <p:txBody>
          <a:bodyPr/>
          <a:lstStyle/>
          <a:p>
            <a:fld id="{0AC95D1C-B444-4DF8-94D0-842489738371}" type="slidenum">
              <a:rPr lang="en-US" smtClean="0"/>
              <a:pPr/>
              <a:t>1</a:t>
            </a:fld>
            <a:endParaRPr lang="en-US"/>
          </a:p>
        </p:txBody>
      </p:sp>
      <p:sp>
        <p:nvSpPr>
          <p:cNvPr id="10" name="Footer Placeholder 9"/>
          <p:cNvSpPr>
            <a:spLocks noGrp="1"/>
          </p:cNvSpPr>
          <p:nvPr>
            <p:ph type="ftr" sz="quarter" idx="12"/>
          </p:nvPr>
        </p:nvSpPr>
        <p:spPr/>
        <p:txBody>
          <a:bodyPr/>
          <a:lstStyle/>
          <a:p>
            <a:r>
              <a:rPr lang="en-US" smtClean="0"/>
              <a:t>KASI, Daejeon, Korea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597" t="2976" b="6268"/>
          <a:stretch>
            <a:fillRect/>
          </a:stretch>
        </p:blipFill>
        <p:spPr bwMode="auto">
          <a:xfrm>
            <a:off x="4803370" y="2420888"/>
            <a:ext cx="4161118" cy="3384376"/>
          </a:xfrm>
          <a:prstGeom prst="rect">
            <a:avLst/>
          </a:prstGeom>
          <a:noFill/>
          <a:ln w="38100">
            <a:solidFill>
              <a:srgbClr val="FF0000"/>
            </a:solidFill>
            <a:miter lim="800000"/>
            <a:headEnd/>
            <a:tailEnd/>
          </a:ln>
        </p:spPr>
      </p:pic>
      <p:sp>
        <p:nvSpPr>
          <p:cNvPr id="3" name="TextBox 6"/>
          <p:cNvSpPr txBox="1">
            <a:spLocks noChangeArrowheads="1"/>
          </p:cNvSpPr>
          <p:nvPr/>
        </p:nvSpPr>
        <p:spPr bwMode="auto">
          <a:xfrm>
            <a:off x="5236981" y="5096217"/>
            <a:ext cx="2935419" cy="276999"/>
          </a:xfrm>
          <a:prstGeom prst="rect">
            <a:avLst/>
          </a:prstGeom>
          <a:noFill/>
          <a:ln w="9525">
            <a:noFill/>
            <a:miter lim="800000"/>
            <a:headEnd/>
            <a:tailEnd/>
          </a:ln>
        </p:spPr>
        <p:txBody>
          <a:bodyPr wrap="none">
            <a:spAutoFit/>
          </a:bodyPr>
          <a:lstStyle/>
          <a:p>
            <a:r>
              <a:rPr lang="en-US" sz="1200" dirty="0">
                <a:latin typeface="Comic Sans MS" pitchFamily="66" charset="0"/>
              </a:rPr>
              <a:t>Owen &amp; Morrison, 2008, AJ 136, 1889</a:t>
            </a:r>
          </a:p>
        </p:txBody>
      </p:sp>
      <p:sp>
        <p:nvSpPr>
          <p:cNvPr id="4" name="TextBox 3"/>
          <p:cNvSpPr txBox="1"/>
          <p:nvPr/>
        </p:nvSpPr>
        <p:spPr>
          <a:xfrm>
            <a:off x="2037452" y="-34935"/>
            <a:ext cx="6206956" cy="1015663"/>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Gill Sans MT" pitchFamily="34" charset="0"/>
              </a:rPr>
              <a:t>Radio Surveys:  </a:t>
            </a:r>
          </a:p>
          <a:p>
            <a:r>
              <a:rPr lang="en-US" sz="2800" b="1" dirty="0" smtClean="0">
                <a:solidFill>
                  <a:srgbClr val="FF0000"/>
                </a:solidFill>
                <a:effectLst>
                  <a:outerShdw blurRad="38100" dist="38100" dir="2700000" algn="tl">
                    <a:srgbClr val="000000">
                      <a:alpha val="43137"/>
                    </a:srgbClr>
                  </a:outerShdw>
                </a:effectLst>
                <a:latin typeface="Gill Sans MT" pitchFamily="34" charset="0"/>
              </a:rPr>
              <a:t>The </a:t>
            </a:r>
            <a:r>
              <a:rPr lang="en-US" sz="2800" b="1" dirty="0" err="1" smtClean="0">
                <a:solidFill>
                  <a:srgbClr val="FF0000"/>
                </a:solidFill>
                <a:effectLst>
                  <a:outerShdw blurRad="38100" dist="38100" dir="2700000" algn="tl">
                    <a:srgbClr val="000000">
                      <a:alpha val="43137"/>
                    </a:srgbClr>
                  </a:outerShdw>
                </a:effectLst>
                <a:latin typeface="Gill Sans MT" pitchFamily="34" charset="0"/>
              </a:rPr>
              <a:t>microjansky</a:t>
            </a:r>
            <a:r>
              <a:rPr lang="en-US" sz="2800" b="1" dirty="0" smtClean="0">
                <a:solidFill>
                  <a:srgbClr val="FF0000"/>
                </a:solidFill>
                <a:effectLst>
                  <a:outerShdw blurRad="38100" dist="38100" dir="2700000" algn="tl">
                    <a:srgbClr val="000000">
                      <a:alpha val="43137"/>
                    </a:srgbClr>
                  </a:outerShdw>
                </a:effectLst>
                <a:latin typeface="Gill Sans MT" pitchFamily="34" charset="0"/>
              </a:rPr>
              <a:t> radio source count</a:t>
            </a:r>
            <a:endParaRPr lang="en-US" sz="2800" b="1" dirty="0">
              <a:solidFill>
                <a:srgbClr val="FF0000"/>
              </a:solidFill>
              <a:effectLst>
                <a:outerShdw blurRad="38100" dist="38100" dir="2700000" algn="tl">
                  <a:srgbClr val="000000">
                    <a:alpha val="43137"/>
                  </a:srgbClr>
                </a:outerShdw>
              </a:effectLst>
              <a:latin typeface="Gill Sans MT" pitchFamily="34" charset="0"/>
            </a:endParaRPr>
          </a:p>
        </p:txBody>
      </p:sp>
      <p:sp>
        <p:nvSpPr>
          <p:cNvPr id="7" name="Content Placeholder 6"/>
          <p:cNvSpPr>
            <a:spLocks noGrp="1"/>
          </p:cNvSpPr>
          <p:nvPr>
            <p:ph idx="1"/>
          </p:nvPr>
        </p:nvSpPr>
        <p:spPr>
          <a:xfrm>
            <a:off x="179512" y="1124744"/>
            <a:ext cx="5112568" cy="5112568"/>
          </a:xfrm>
        </p:spPr>
        <p:txBody>
          <a:bodyPr>
            <a:noAutofit/>
          </a:bodyPr>
          <a:lstStyle/>
          <a:p>
            <a:r>
              <a:rPr lang="en-US" sz="2400" dirty="0" smtClean="0"/>
              <a:t>Deep Radio surveys  </a:t>
            </a:r>
          </a:p>
          <a:p>
            <a:pPr lvl="1"/>
            <a:r>
              <a:rPr lang="en-US" dirty="0" smtClean="0"/>
              <a:t>VLA, ATNF, WSRT, &amp; GMRT</a:t>
            </a:r>
          </a:p>
          <a:p>
            <a:r>
              <a:rPr lang="en-US" sz="2400" dirty="0" smtClean="0"/>
              <a:t>Serious discrepancy among different surveys</a:t>
            </a:r>
          </a:p>
          <a:p>
            <a:pPr lvl="1"/>
            <a:r>
              <a:rPr lang="en-US" dirty="0" smtClean="0"/>
              <a:t>Statistical</a:t>
            </a:r>
          </a:p>
          <a:p>
            <a:pPr lvl="1">
              <a:lnSpc>
                <a:spcPct val="90000"/>
              </a:lnSpc>
              <a:buSzPct val="130000"/>
              <a:buFontTx/>
              <a:buChar char="–"/>
            </a:pPr>
            <a:r>
              <a:rPr lang="en-US" dirty="0" smtClean="0"/>
              <a:t>Incompleteness</a:t>
            </a:r>
          </a:p>
          <a:p>
            <a:pPr lvl="1">
              <a:lnSpc>
                <a:spcPct val="90000"/>
              </a:lnSpc>
              <a:buSzPct val="130000"/>
              <a:buFontTx/>
              <a:buChar char="–"/>
            </a:pPr>
            <a:r>
              <a:rPr lang="en-US" dirty="0" smtClean="0"/>
              <a:t>primary beam, bandwidth, </a:t>
            </a:r>
          </a:p>
          <a:p>
            <a:pPr lvl="1">
              <a:lnSpc>
                <a:spcPct val="90000"/>
              </a:lnSpc>
              <a:buSzPct val="130000"/>
              <a:buFontTx/>
              <a:buChar char="–"/>
            </a:pPr>
            <a:r>
              <a:rPr lang="en-US" dirty="0" smtClean="0"/>
              <a:t>Statistical weight corrections</a:t>
            </a:r>
          </a:p>
          <a:p>
            <a:pPr lvl="1">
              <a:lnSpc>
                <a:spcPct val="90000"/>
              </a:lnSpc>
              <a:buSzPct val="130000"/>
            </a:pPr>
            <a:r>
              <a:rPr lang="en-US" dirty="0" smtClean="0"/>
              <a:t>Time smearing corrections</a:t>
            </a:r>
          </a:p>
          <a:p>
            <a:pPr lvl="1">
              <a:lnSpc>
                <a:spcPct val="90000"/>
              </a:lnSpc>
              <a:buSzPct val="130000"/>
              <a:buFontTx/>
              <a:buChar char="–"/>
            </a:pPr>
            <a:r>
              <a:rPr lang="en-US" u="sng" dirty="0" smtClean="0"/>
              <a:t>Resolution corrections</a:t>
            </a:r>
          </a:p>
          <a:p>
            <a:r>
              <a:rPr lang="en-US" sz="2400" dirty="0" err="1" smtClean="0"/>
              <a:t>nanoJy</a:t>
            </a:r>
            <a:r>
              <a:rPr lang="en-US" sz="2400" dirty="0" smtClean="0"/>
              <a:t> number density &amp; size?</a:t>
            </a:r>
          </a:p>
          <a:p>
            <a:r>
              <a:rPr lang="en-US" sz="2400" dirty="0" smtClean="0"/>
              <a:t>SKA design: resolution vs. confusion</a:t>
            </a:r>
            <a:endParaRPr lang="en-US" sz="2400" dirty="0"/>
          </a:p>
        </p:txBody>
      </p:sp>
      <p:sp>
        <p:nvSpPr>
          <p:cNvPr id="6" name="Date Placeholder 5"/>
          <p:cNvSpPr>
            <a:spLocks noGrp="1"/>
          </p:cNvSpPr>
          <p:nvPr>
            <p:ph type="dt" sz="half" idx="10"/>
          </p:nvPr>
        </p:nvSpPr>
        <p:spPr/>
        <p:txBody>
          <a:bodyPr/>
          <a:lstStyle/>
          <a:p>
            <a:r>
              <a:rPr lang="en-US" smtClean="0"/>
              <a:t>12/2/2011</a:t>
            </a:r>
            <a:endParaRPr lang="en-US"/>
          </a:p>
        </p:txBody>
      </p:sp>
      <p:sp>
        <p:nvSpPr>
          <p:cNvPr id="8" name="Slide Number Placeholder 7"/>
          <p:cNvSpPr>
            <a:spLocks noGrp="1"/>
          </p:cNvSpPr>
          <p:nvPr>
            <p:ph type="sldNum" sz="quarter" idx="11"/>
          </p:nvPr>
        </p:nvSpPr>
        <p:spPr/>
        <p:txBody>
          <a:bodyPr/>
          <a:lstStyle/>
          <a:p>
            <a:fld id="{0AC95D1C-B444-4DF8-94D0-842489738371}" type="slidenum">
              <a:rPr lang="en-US" smtClean="0"/>
              <a:pPr/>
              <a:t>10</a:t>
            </a:fld>
            <a:endParaRPr lang="en-US"/>
          </a:p>
        </p:txBody>
      </p:sp>
      <p:sp>
        <p:nvSpPr>
          <p:cNvPr id="9" name="Footer Placeholder 8"/>
          <p:cNvSpPr>
            <a:spLocks noGrp="1"/>
          </p:cNvSpPr>
          <p:nvPr>
            <p:ph type="ftr" sz="quarter" idx="12"/>
          </p:nvPr>
        </p:nvSpPr>
        <p:spPr/>
        <p:txBody>
          <a:bodyPr/>
          <a:lstStyle/>
          <a:p>
            <a:r>
              <a:rPr lang="en-US" smtClean="0"/>
              <a:t>KASI, Daejeon, Korea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VLA-2011-06-096_Page_3.jpg"/>
          <p:cNvPicPr>
            <a:picLocks noGrp="1" noChangeAspect="1"/>
          </p:cNvPicPr>
          <p:nvPr>
            <p:ph idx="1"/>
          </p:nvPr>
        </p:nvPicPr>
        <p:blipFill>
          <a:blip r:embed="rId3" cstate="print"/>
          <a:srcRect l="13030" t="58757" r="22776" b="15222"/>
          <a:stretch>
            <a:fillRect/>
          </a:stretch>
        </p:blipFill>
        <p:spPr>
          <a:xfrm>
            <a:off x="897342" y="1268760"/>
            <a:ext cx="7275058" cy="3816424"/>
          </a:xfrm>
        </p:spPr>
      </p:pic>
      <p:sp>
        <p:nvSpPr>
          <p:cNvPr id="10" name="Rectangle 9"/>
          <p:cNvSpPr/>
          <p:nvPr/>
        </p:nvSpPr>
        <p:spPr bwMode="auto">
          <a:xfrm>
            <a:off x="1979712" y="1412776"/>
            <a:ext cx="2736304" cy="24482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charset="0"/>
            </a:endParaRPr>
          </a:p>
        </p:txBody>
      </p:sp>
      <p:sp>
        <p:nvSpPr>
          <p:cNvPr id="6" name="Title 5"/>
          <p:cNvSpPr>
            <a:spLocks noGrp="1"/>
          </p:cNvSpPr>
          <p:nvPr>
            <p:ph type="title"/>
          </p:nvPr>
        </p:nvSpPr>
        <p:spPr>
          <a:xfrm>
            <a:off x="1691680" y="0"/>
            <a:ext cx="6516798" cy="836712"/>
          </a:xfrm>
        </p:spPr>
        <p:txBody>
          <a:bodyPr>
            <a:noAutofit/>
          </a:bodyPr>
          <a:lstStyle/>
          <a:p>
            <a:r>
              <a:rPr lang="en-US" sz="3200" dirty="0" smtClean="0"/>
              <a:t>Sky background implications</a:t>
            </a:r>
            <a:endParaRPr lang="en-US" sz="3200" dirty="0"/>
          </a:p>
        </p:txBody>
      </p:sp>
      <p:sp>
        <p:nvSpPr>
          <p:cNvPr id="3" name="Date Placeholder 2"/>
          <p:cNvSpPr>
            <a:spLocks noGrp="1"/>
          </p:cNvSpPr>
          <p:nvPr>
            <p:ph type="dt" sz="half" idx="10"/>
          </p:nvPr>
        </p:nvSpPr>
        <p:spPr/>
        <p:txBody>
          <a:bodyPr/>
          <a:lstStyle/>
          <a:p>
            <a:r>
              <a:rPr lang="en-US" smtClean="0"/>
              <a:t>12/2/2011</a:t>
            </a:r>
            <a:endParaRPr lang="en-US"/>
          </a:p>
        </p:txBody>
      </p:sp>
      <p:sp>
        <p:nvSpPr>
          <p:cNvPr id="5" name="Slide Number Placeholder 4"/>
          <p:cNvSpPr>
            <a:spLocks noGrp="1"/>
          </p:cNvSpPr>
          <p:nvPr>
            <p:ph type="sldNum" sz="quarter" idx="11"/>
          </p:nvPr>
        </p:nvSpPr>
        <p:spPr/>
        <p:txBody>
          <a:bodyPr/>
          <a:lstStyle/>
          <a:p>
            <a:fld id="{0AC95D1C-B444-4DF8-94D0-842489738371}" type="slidenum">
              <a:rPr lang="en-US" smtClean="0"/>
              <a:pPr/>
              <a:t>11</a:t>
            </a:fld>
            <a:endParaRPr lang="en-US"/>
          </a:p>
        </p:txBody>
      </p:sp>
      <p:sp>
        <p:nvSpPr>
          <p:cNvPr id="4" name="Footer Placeholder 3"/>
          <p:cNvSpPr>
            <a:spLocks noGrp="1"/>
          </p:cNvSpPr>
          <p:nvPr>
            <p:ph type="ftr" sz="quarter" idx="12"/>
          </p:nvPr>
        </p:nvSpPr>
        <p:spPr/>
        <p:txBody>
          <a:bodyPr/>
          <a:lstStyle/>
          <a:p>
            <a:r>
              <a:rPr lang="en-US" smtClean="0"/>
              <a:t>KASI, Daejeon, Korea</a:t>
            </a:r>
            <a:endParaRPr lang="en-US"/>
          </a:p>
        </p:txBody>
      </p:sp>
      <p:sp>
        <p:nvSpPr>
          <p:cNvPr id="7" name="Rectangle 6"/>
          <p:cNvSpPr/>
          <p:nvPr/>
        </p:nvSpPr>
        <p:spPr bwMode="auto">
          <a:xfrm>
            <a:off x="2411760" y="1772816"/>
            <a:ext cx="1800200" cy="7200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9" name="Rectangle 8"/>
          <p:cNvSpPr/>
          <p:nvPr/>
        </p:nvSpPr>
        <p:spPr bwMode="auto">
          <a:xfrm>
            <a:off x="1907704" y="4005064"/>
            <a:ext cx="1656184" cy="21602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16" name="Oval 15"/>
          <p:cNvSpPr/>
          <p:nvPr/>
        </p:nvSpPr>
        <p:spPr bwMode="auto">
          <a:xfrm rot="719390">
            <a:off x="3485561" y="3870566"/>
            <a:ext cx="796052" cy="106283"/>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charset="0"/>
            </a:endParaRPr>
          </a:p>
        </p:txBody>
      </p:sp>
      <p:sp>
        <p:nvSpPr>
          <p:cNvPr id="17" name="Oval 16"/>
          <p:cNvSpPr/>
          <p:nvPr/>
        </p:nvSpPr>
        <p:spPr bwMode="auto">
          <a:xfrm>
            <a:off x="1763688" y="2060848"/>
            <a:ext cx="144016" cy="144016"/>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cxnSp>
        <p:nvCxnSpPr>
          <p:cNvPr id="19" name="Straight Connector 18"/>
          <p:cNvCxnSpPr/>
          <p:nvPr/>
        </p:nvCxnSpPr>
        <p:spPr bwMode="auto">
          <a:xfrm>
            <a:off x="1835696" y="1844824"/>
            <a:ext cx="0" cy="57606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2" name="TextBox 21"/>
          <p:cNvSpPr txBox="1"/>
          <p:nvPr/>
        </p:nvSpPr>
        <p:spPr>
          <a:xfrm>
            <a:off x="5796136" y="1556792"/>
            <a:ext cx="1306768" cy="369332"/>
          </a:xfrm>
          <a:prstGeom prst="rect">
            <a:avLst/>
          </a:prstGeom>
          <a:noFill/>
        </p:spPr>
        <p:txBody>
          <a:bodyPr wrap="none" rtlCol="0">
            <a:spAutoFit/>
          </a:bodyPr>
          <a:lstStyle/>
          <a:p>
            <a:r>
              <a:rPr lang="en-US" dirty="0" smtClean="0"/>
              <a:t>ARCADE 2</a:t>
            </a:r>
            <a:endParaRPr lang="en-US" dirty="0"/>
          </a:p>
        </p:txBody>
      </p:sp>
      <p:sp>
        <p:nvSpPr>
          <p:cNvPr id="23" name="TextBox 22"/>
          <p:cNvSpPr txBox="1"/>
          <p:nvPr/>
        </p:nvSpPr>
        <p:spPr>
          <a:xfrm>
            <a:off x="1259632" y="5157192"/>
            <a:ext cx="7177991" cy="369332"/>
          </a:xfrm>
          <a:prstGeom prst="rect">
            <a:avLst/>
          </a:prstGeom>
          <a:noFill/>
        </p:spPr>
        <p:txBody>
          <a:bodyPr wrap="none" rtlCol="0">
            <a:spAutoFit/>
          </a:bodyPr>
          <a:lstStyle/>
          <a:p>
            <a:r>
              <a:rPr lang="en-US" dirty="0" smtClean="0">
                <a:latin typeface="Gill Sans MT" pitchFamily="34" charset="0"/>
              </a:rPr>
              <a:t>ARCADE Balloon observations at 3, 8, 10, 30, 90 GHz  (</a:t>
            </a:r>
            <a:r>
              <a:rPr lang="en-US" i="1" dirty="0" err="1" smtClean="0">
                <a:latin typeface="Gill Sans MT" pitchFamily="34" charset="0"/>
              </a:rPr>
              <a:t>Fixen</a:t>
            </a:r>
            <a:r>
              <a:rPr lang="en-US" i="1" dirty="0" smtClean="0">
                <a:latin typeface="Gill Sans MT" pitchFamily="34" charset="0"/>
              </a:rPr>
              <a:t> et al. 2011</a:t>
            </a:r>
            <a:r>
              <a:rPr lang="en-US" dirty="0" smtClean="0">
                <a:latin typeface="Gill Sans MT" pitchFamily="34" charset="0"/>
              </a:rPr>
              <a:t>) </a:t>
            </a:r>
            <a:endParaRPr lang="en-US" dirty="0">
              <a:latin typeface="Gill Sans MT" pitchFamily="34" charset="0"/>
            </a:endParaRPr>
          </a:p>
        </p:txBody>
      </p:sp>
      <p:sp>
        <p:nvSpPr>
          <p:cNvPr id="15" name="TextBox 14"/>
          <p:cNvSpPr txBox="1"/>
          <p:nvPr/>
        </p:nvSpPr>
        <p:spPr>
          <a:xfrm>
            <a:off x="1979712" y="3645024"/>
            <a:ext cx="2824812" cy="338554"/>
          </a:xfrm>
          <a:prstGeom prst="rect">
            <a:avLst/>
          </a:prstGeom>
          <a:noFill/>
        </p:spPr>
        <p:txBody>
          <a:bodyPr wrap="none" rtlCol="0">
            <a:spAutoFit/>
          </a:bodyPr>
          <a:lstStyle/>
          <a:p>
            <a:r>
              <a:rPr lang="en-US" sz="1600" i="1" dirty="0" smtClean="0">
                <a:latin typeface="Comic Sans MS" pitchFamily="66" charset="0"/>
              </a:rPr>
              <a:t>Condon, 1989; </a:t>
            </a:r>
            <a:r>
              <a:rPr lang="en-US" sz="1600" i="1" dirty="0" err="1" smtClean="0">
                <a:latin typeface="Comic Sans MS" pitchFamily="66" charset="0"/>
              </a:rPr>
              <a:t>Wilman</a:t>
            </a:r>
            <a:r>
              <a:rPr lang="en-US" sz="1600" i="1" dirty="0" smtClean="0">
                <a:latin typeface="Comic Sans MS" pitchFamily="66" charset="0"/>
              </a:rPr>
              <a:t> 2008</a:t>
            </a:r>
            <a:endParaRPr lang="en-US" sz="1600" i="1" dirty="0">
              <a:latin typeface="Comic Sans MS" pitchFamily="66" charset="0"/>
            </a:endParaRPr>
          </a:p>
        </p:txBody>
      </p:sp>
      <p:cxnSp>
        <p:nvCxnSpPr>
          <p:cNvPr id="20" name="Straight Connector 19"/>
          <p:cNvCxnSpPr/>
          <p:nvPr/>
        </p:nvCxnSpPr>
        <p:spPr bwMode="auto">
          <a:xfrm>
            <a:off x="3707904" y="2420888"/>
            <a:ext cx="0" cy="936104"/>
          </a:xfrm>
          <a:prstGeom prst="line">
            <a:avLst/>
          </a:prstGeom>
          <a:solidFill>
            <a:schemeClr val="accent1"/>
          </a:solidFill>
          <a:ln w="28575" cap="flat" cmpd="sng" algn="ctr">
            <a:solidFill>
              <a:srgbClr val="008000"/>
            </a:solidFill>
            <a:prstDash val="sysDash"/>
            <a:round/>
            <a:headEnd type="none" w="med" len="med"/>
            <a:tailEnd type="none" w="med" len="med"/>
          </a:ln>
          <a:effectLst/>
        </p:spPr>
      </p:cxnSp>
      <p:sp>
        <p:nvSpPr>
          <p:cNvPr id="21" name="TextBox 20"/>
          <p:cNvSpPr txBox="1"/>
          <p:nvPr/>
        </p:nvSpPr>
        <p:spPr>
          <a:xfrm>
            <a:off x="3331835" y="1484784"/>
            <a:ext cx="889988" cy="923330"/>
          </a:xfrm>
          <a:prstGeom prst="rect">
            <a:avLst/>
          </a:prstGeom>
          <a:noFill/>
        </p:spPr>
        <p:txBody>
          <a:bodyPr wrap="none" rtlCol="0">
            <a:spAutoFit/>
          </a:bodyPr>
          <a:lstStyle/>
          <a:p>
            <a:pPr algn="ctr"/>
            <a:r>
              <a:rPr lang="en-US" dirty="0" smtClean="0">
                <a:solidFill>
                  <a:srgbClr val="008000"/>
                </a:solidFill>
              </a:rPr>
              <a:t>Current</a:t>
            </a:r>
          </a:p>
          <a:p>
            <a:pPr algn="ctr"/>
            <a:r>
              <a:rPr lang="en-US" dirty="0" smtClean="0">
                <a:solidFill>
                  <a:srgbClr val="008000"/>
                </a:solidFill>
              </a:rPr>
              <a:t>survey </a:t>
            </a:r>
          </a:p>
          <a:p>
            <a:pPr algn="ctr"/>
            <a:r>
              <a:rPr lang="en-US" dirty="0" smtClean="0">
                <a:solidFill>
                  <a:srgbClr val="008000"/>
                </a:solidFill>
              </a:rPr>
              <a:t>limits</a:t>
            </a:r>
            <a:endParaRPr lang="en-US" dirty="0">
              <a:solidFill>
                <a:srgbClr val="008000"/>
              </a:solidFill>
            </a:endParaRPr>
          </a:p>
        </p:txBody>
      </p:sp>
      <p:sp>
        <p:nvSpPr>
          <p:cNvPr id="24" name="Right Arrow 23"/>
          <p:cNvSpPr/>
          <p:nvPr/>
        </p:nvSpPr>
        <p:spPr bwMode="auto">
          <a:xfrm>
            <a:off x="3707904" y="2708920"/>
            <a:ext cx="504056" cy="288032"/>
          </a:xfrm>
          <a:prstGeom prst="rightArrow">
            <a:avLst/>
          </a:prstGeom>
          <a:solidFill>
            <a:srgbClr val="00B050"/>
          </a:solid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25" name="Rectangle 24"/>
          <p:cNvSpPr/>
          <p:nvPr/>
        </p:nvSpPr>
        <p:spPr bwMode="auto">
          <a:xfrm>
            <a:off x="5868144" y="1628800"/>
            <a:ext cx="1224136" cy="57606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0AC95D1C-B444-4DF8-94D0-842489738371}" type="slidenum">
              <a:rPr lang="en-US" smtClean="0"/>
              <a:pPr/>
              <a:t>12</a:t>
            </a:fld>
            <a:endParaRPr lang="en-US"/>
          </a:p>
        </p:txBody>
      </p:sp>
      <p:sp>
        <p:nvSpPr>
          <p:cNvPr id="6" name="Title 5"/>
          <p:cNvSpPr>
            <a:spLocks noGrp="1"/>
          </p:cNvSpPr>
          <p:nvPr>
            <p:ph type="title"/>
          </p:nvPr>
        </p:nvSpPr>
        <p:spPr>
          <a:xfrm>
            <a:off x="2171608" y="0"/>
            <a:ext cx="6000792" cy="868346"/>
          </a:xfrm>
        </p:spPr>
        <p:txBody>
          <a:bodyPr/>
          <a:lstStyle/>
          <a:p>
            <a:r>
              <a:rPr lang="en-US" dirty="0" smtClean="0">
                <a:solidFill>
                  <a:srgbClr val="FFFF00"/>
                </a:solidFill>
              </a:rPr>
              <a:t>Chandra Deep Field South</a:t>
            </a:r>
            <a:endParaRPr lang="en-US" dirty="0">
              <a:solidFill>
                <a:srgbClr val="FFFF00"/>
              </a:solidFill>
            </a:endParaRPr>
          </a:p>
        </p:txBody>
      </p:sp>
      <p:pic>
        <p:nvPicPr>
          <p:cNvPr id="11" name="Picture 10" descr="VLA_D.JPG"/>
          <p:cNvPicPr>
            <a:picLocks noChangeAspect="1"/>
          </p:cNvPicPr>
          <p:nvPr/>
        </p:nvPicPr>
        <p:blipFill>
          <a:blip r:embed="rId3" cstate="print"/>
          <a:stretch>
            <a:fillRect/>
          </a:stretch>
        </p:blipFill>
        <p:spPr>
          <a:xfrm>
            <a:off x="467544" y="1484784"/>
            <a:ext cx="3865612" cy="2577075"/>
          </a:xfrm>
          <a:prstGeom prst="rect">
            <a:avLst/>
          </a:prstGeom>
        </p:spPr>
      </p:pic>
      <p:pic>
        <p:nvPicPr>
          <p:cNvPr id="12" name="Picture 11" descr="chandra_big.gif"/>
          <p:cNvPicPr>
            <a:picLocks noChangeAspect="1"/>
          </p:cNvPicPr>
          <p:nvPr/>
        </p:nvPicPr>
        <p:blipFill>
          <a:blip r:embed="rId4" cstate="print"/>
          <a:stretch>
            <a:fillRect/>
          </a:stretch>
        </p:blipFill>
        <p:spPr>
          <a:xfrm>
            <a:off x="5220072" y="1484784"/>
            <a:ext cx="3101330" cy="2481064"/>
          </a:xfrm>
          <a:prstGeom prst="rect">
            <a:avLst/>
          </a:prstGeom>
        </p:spPr>
      </p:pic>
      <p:pic>
        <p:nvPicPr>
          <p:cNvPr id="13" name="Picture 12" descr="Hubble_01.jpg"/>
          <p:cNvPicPr>
            <a:picLocks noChangeAspect="1"/>
          </p:cNvPicPr>
          <p:nvPr/>
        </p:nvPicPr>
        <p:blipFill>
          <a:blip r:embed="rId5" cstate="print"/>
          <a:stretch>
            <a:fillRect/>
          </a:stretch>
        </p:blipFill>
        <p:spPr>
          <a:xfrm>
            <a:off x="3491880" y="4293096"/>
            <a:ext cx="2194516" cy="1778836"/>
          </a:xfrm>
          <a:prstGeom prst="rect">
            <a:avLst/>
          </a:prstGeom>
        </p:spPr>
      </p:pic>
      <p:pic>
        <p:nvPicPr>
          <p:cNvPr id="14" name="Picture 13" descr="spitzer.jpg"/>
          <p:cNvPicPr>
            <a:picLocks noChangeAspect="1"/>
          </p:cNvPicPr>
          <p:nvPr/>
        </p:nvPicPr>
        <p:blipFill>
          <a:blip r:embed="rId6" cstate="print"/>
          <a:stretch>
            <a:fillRect/>
          </a:stretch>
        </p:blipFill>
        <p:spPr>
          <a:xfrm>
            <a:off x="6156176" y="4293096"/>
            <a:ext cx="2310149" cy="1735179"/>
          </a:xfrm>
          <a:prstGeom prst="rect">
            <a:avLst/>
          </a:prstGeom>
        </p:spPr>
      </p:pic>
      <p:pic>
        <p:nvPicPr>
          <p:cNvPr id="10" name="Picture 9" descr="VLT.jpg"/>
          <p:cNvPicPr>
            <a:picLocks noChangeAspect="1"/>
          </p:cNvPicPr>
          <p:nvPr/>
        </p:nvPicPr>
        <p:blipFill>
          <a:blip r:embed="rId7" cstate="print"/>
          <a:stretch>
            <a:fillRect/>
          </a:stretch>
        </p:blipFill>
        <p:spPr>
          <a:xfrm>
            <a:off x="743067" y="4293096"/>
            <a:ext cx="2496277" cy="1872208"/>
          </a:xfrm>
          <a:prstGeom prst="rect">
            <a:avLst/>
          </a:prstGeom>
        </p:spPr>
      </p:pic>
      <p:sp>
        <p:nvSpPr>
          <p:cNvPr id="15" name="TextBox 14"/>
          <p:cNvSpPr txBox="1"/>
          <p:nvPr/>
        </p:nvSpPr>
        <p:spPr>
          <a:xfrm>
            <a:off x="3322099" y="3255367"/>
            <a:ext cx="817853" cy="461665"/>
          </a:xfrm>
          <a:prstGeom prst="rect">
            <a:avLst/>
          </a:prstGeom>
          <a:noFill/>
        </p:spPr>
        <p:txBody>
          <a:bodyPr wrap="none" rtlCol="0">
            <a:spAutoFit/>
          </a:bodyPr>
          <a:lstStyle/>
          <a:p>
            <a:r>
              <a:rPr lang="en-US" sz="2400" dirty="0" smtClean="0">
                <a:solidFill>
                  <a:srgbClr val="FFFF00"/>
                </a:solidFill>
              </a:rPr>
              <a:t>VLA</a:t>
            </a:r>
            <a:endParaRPr lang="en-US" sz="2400" dirty="0">
              <a:solidFill>
                <a:srgbClr val="FFFF00"/>
              </a:solidFill>
            </a:endParaRPr>
          </a:p>
        </p:txBody>
      </p:sp>
      <p:sp>
        <p:nvSpPr>
          <p:cNvPr id="16" name="TextBox 15"/>
          <p:cNvSpPr txBox="1"/>
          <p:nvPr/>
        </p:nvSpPr>
        <p:spPr>
          <a:xfrm>
            <a:off x="2377531" y="5703639"/>
            <a:ext cx="754309" cy="461665"/>
          </a:xfrm>
          <a:prstGeom prst="rect">
            <a:avLst/>
          </a:prstGeom>
          <a:noFill/>
        </p:spPr>
        <p:txBody>
          <a:bodyPr wrap="none" rtlCol="0">
            <a:spAutoFit/>
          </a:bodyPr>
          <a:lstStyle/>
          <a:p>
            <a:r>
              <a:rPr lang="en-US" sz="2400" dirty="0" smtClean="0">
                <a:solidFill>
                  <a:srgbClr val="FFFF00"/>
                </a:solidFill>
              </a:rPr>
              <a:t>VLT</a:t>
            </a:r>
            <a:endParaRPr lang="en-US" sz="2400" dirty="0">
              <a:solidFill>
                <a:srgbClr val="FFFF00"/>
              </a:solidFill>
            </a:endParaRPr>
          </a:p>
        </p:txBody>
      </p:sp>
      <p:sp>
        <p:nvSpPr>
          <p:cNvPr id="17" name="TextBox 16"/>
          <p:cNvSpPr txBox="1"/>
          <p:nvPr/>
        </p:nvSpPr>
        <p:spPr>
          <a:xfrm>
            <a:off x="7020272" y="1671191"/>
            <a:ext cx="1296144" cy="461665"/>
          </a:xfrm>
          <a:prstGeom prst="rect">
            <a:avLst/>
          </a:prstGeom>
          <a:noFill/>
        </p:spPr>
        <p:txBody>
          <a:bodyPr wrap="square" rtlCol="0">
            <a:spAutoFit/>
          </a:bodyPr>
          <a:lstStyle/>
          <a:p>
            <a:r>
              <a:rPr lang="en-US" sz="2400" dirty="0" smtClean="0">
                <a:solidFill>
                  <a:srgbClr val="FFFF00"/>
                </a:solidFill>
              </a:rPr>
              <a:t>Chandra </a:t>
            </a:r>
            <a:endParaRPr lang="en-US" sz="2400" dirty="0">
              <a:solidFill>
                <a:srgbClr val="FFFF00"/>
              </a:solidFill>
            </a:endParaRPr>
          </a:p>
        </p:txBody>
      </p:sp>
      <p:sp>
        <p:nvSpPr>
          <p:cNvPr id="18" name="TextBox 17"/>
          <p:cNvSpPr txBox="1"/>
          <p:nvPr/>
        </p:nvSpPr>
        <p:spPr>
          <a:xfrm>
            <a:off x="4788024" y="5487615"/>
            <a:ext cx="766557" cy="461665"/>
          </a:xfrm>
          <a:prstGeom prst="rect">
            <a:avLst/>
          </a:prstGeom>
          <a:noFill/>
        </p:spPr>
        <p:txBody>
          <a:bodyPr wrap="none" rtlCol="0">
            <a:spAutoFit/>
          </a:bodyPr>
          <a:lstStyle/>
          <a:p>
            <a:r>
              <a:rPr lang="en-US" sz="2400" dirty="0" smtClean="0">
                <a:solidFill>
                  <a:srgbClr val="FFFF00"/>
                </a:solidFill>
              </a:rPr>
              <a:t>HST</a:t>
            </a:r>
            <a:endParaRPr lang="en-US" sz="2400" dirty="0">
              <a:solidFill>
                <a:srgbClr val="FFFF00"/>
              </a:solidFill>
            </a:endParaRPr>
          </a:p>
        </p:txBody>
      </p:sp>
      <p:sp>
        <p:nvSpPr>
          <p:cNvPr id="19" name="TextBox 18"/>
          <p:cNvSpPr txBox="1"/>
          <p:nvPr/>
        </p:nvSpPr>
        <p:spPr>
          <a:xfrm>
            <a:off x="7596337" y="5775647"/>
            <a:ext cx="1152127" cy="461665"/>
          </a:xfrm>
          <a:prstGeom prst="rect">
            <a:avLst/>
          </a:prstGeom>
          <a:noFill/>
        </p:spPr>
        <p:txBody>
          <a:bodyPr wrap="square" rtlCol="0">
            <a:spAutoFit/>
          </a:bodyPr>
          <a:lstStyle/>
          <a:p>
            <a:r>
              <a:rPr lang="en-US" sz="2400" dirty="0" smtClean="0">
                <a:solidFill>
                  <a:srgbClr val="FFFF00"/>
                </a:solidFill>
              </a:rPr>
              <a:t>Spitzer</a:t>
            </a:r>
            <a:endParaRPr lang="en-US" sz="2400" dirty="0">
              <a:solidFill>
                <a:srgbClr val="FFFF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9748" name="Rectangle 20"/>
          <p:cNvSpPr>
            <a:spLocks noChangeArrowheads="1"/>
          </p:cNvSpPr>
          <p:nvPr/>
        </p:nvSpPr>
        <p:spPr bwMode="auto">
          <a:xfrm rot="803400">
            <a:off x="2188337" y="1763043"/>
            <a:ext cx="2412526" cy="3669368"/>
          </a:xfrm>
          <a:prstGeom prst="rect">
            <a:avLst/>
          </a:prstGeom>
          <a:noFill/>
          <a:ln w="12700">
            <a:solidFill>
              <a:schemeClr val="bg1"/>
            </a:solidFill>
            <a:prstDash val="dashDot"/>
            <a:miter lim="800000"/>
            <a:headEnd/>
            <a:tailEnd/>
          </a:ln>
          <a:effectLst/>
        </p:spPr>
        <p:txBody>
          <a:bodyPr wrap="none" anchor="ctr"/>
          <a:lstStyle/>
          <a:p>
            <a:endParaRPr lang="en-US"/>
          </a:p>
        </p:txBody>
      </p:sp>
      <p:pic>
        <p:nvPicPr>
          <p:cNvPr id="36" name="Picture 35" descr="ECDFSLL.jpg"/>
          <p:cNvPicPr>
            <a:picLocks noChangeAspect="1"/>
          </p:cNvPicPr>
          <p:nvPr/>
        </p:nvPicPr>
        <p:blipFill>
          <a:blip r:embed="rId3" cstate="print"/>
          <a:srcRect l="5545" t="14444" r="4354" b="13333"/>
          <a:stretch>
            <a:fillRect/>
          </a:stretch>
        </p:blipFill>
        <p:spPr>
          <a:xfrm rot="5400000">
            <a:off x="306705" y="3350894"/>
            <a:ext cx="3124201" cy="3280413"/>
          </a:xfrm>
          <a:prstGeom prst="rect">
            <a:avLst/>
          </a:prstGeom>
          <a:ln w="12700">
            <a:noFill/>
          </a:ln>
        </p:spPr>
      </p:pic>
      <p:pic>
        <p:nvPicPr>
          <p:cNvPr id="47" name="Picture 46" descr="ECDFSTR2.jpg"/>
          <p:cNvPicPr>
            <a:picLocks noChangeAspect="1"/>
          </p:cNvPicPr>
          <p:nvPr/>
        </p:nvPicPr>
        <p:blipFill>
          <a:blip r:embed="rId4" cstate="print"/>
          <a:srcRect l="4770" t="19445" r="4592" b="17778"/>
          <a:stretch>
            <a:fillRect/>
          </a:stretch>
        </p:blipFill>
        <p:spPr>
          <a:xfrm rot="5400000">
            <a:off x="3300875" y="481478"/>
            <a:ext cx="3228049" cy="3124200"/>
          </a:xfrm>
          <a:prstGeom prst="rect">
            <a:avLst/>
          </a:prstGeom>
        </p:spPr>
      </p:pic>
      <p:pic>
        <p:nvPicPr>
          <p:cNvPr id="40" name="Picture 39" descr="ECDFSBR.jpg"/>
          <p:cNvPicPr>
            <a:picLocks noChangeAspect="1"/>
          </p:cNvPicPr>
          <p:nvPr/>
        </p:nvPicPr>
        <p:blipFill>
          <a:blip r:embed="rId5" cstate="print"/>
          <a:srcRect l="4256" t="13333" r="5643" b="13333"/>
          <a:stretch>
            <a:fillRect/>
          </a:stretch>
        </p:blipFill>
        <p:spPr>
          <a:xfrm rot="5400000">
            <a:off x="3451514" y="3482686"/>
            <a:ext cx="2926772" cy="3124200"/>
          </a:xfrm>
          <a:prstGeom prst="rect">
            <a:avLst/>
          </a:prstGeom>
        </p:spPr>
      </p:pic>
      <p:pic>
        <p:nvPicPr>
          <p:cNvPr id="38" name="Picture 37" descr="ECDFSTL.jpg"/>
          <p:cNvPicPr>
            <a:picLocks noChangeAspect="1"/>
          </p:cNvPicPr>
          <p:nvPr/>
        </p:nvPicPr>
        <p:blipFill>
          <a:blip r:embed="rId6" cstate="print"/>
          <a:srcRect l="4256" t="13333" r="5643" b="13333"/>
          <a:stretch>
            <a:fillRect/>
          </a:stretch>
        </p:blipFill>
        <p:spPr>
          <a:xfrm rot="5400000">
            <a:off x="334001" y="334003"/>
            <a:ext cx="3110346" cy="3232052"/>
          </a:xfrm>
          <a:prstGeom prst="rect">
            <a:avLst/>
          </a:prstGeom>
        </p:spPr>
      </p:pic>
      <p:sp>
        <p:nvSpPr>
          <p:cNvPr id="29" name="Date Placeholder 1"/>
          <p:cNvSpPr>
            <a:spLocks noGrp="1"/>
          </p:cNvSpPr>
          <p:nvPr>
            <p:ph type="dt" sz="half" idx="4294967295"/>
          </p:nvPr>
        </p:nvSpPr>
        <p:spPr>
          <a:xfrm>
            <a:off x="457200" y="6356350"/>
            <a:ext cx="2133600" cy="365125"/>
          </a:xfrm>
          <a:prstGeom prst="rect">
            <a:avLst/>
          </a:prstGeom>
        </p:spPr>
        <p:txBody>
          <a:bodyPr/>
          <a:lstStyle/>
          <a:p>
            <a:r>
              <a:rPr lang="en-US" smtClean="0"/>
              <a:t>12/2/2011</a:t>
            </a:r>
            <a:endParaRPr lang="en-US"/>
          </a:p>
        </p:txBody>
      </p:sp>
      <p:sp>
        <p:nvSpPr>
          <p:cNvPr id="30" name="Footer Placeholder 2"/>
          <p:cNvSpPr>
            <a:spLocks noGrp="1"/>
          </p:cNvSpPr>
          <p:nvPr>
            <p:ph type="ftr" sz="quarter" idx="4294967295"/>
          </p:nvPr>
        </p:nvSpPr>
        <p:spPr>
          <a:xfrm>
            <a:off x="3124200" y="6356350"/>
            <a:ext cx="2895600" cy="365125"/>
          </a:xfrm>
          <a:prstGeom prst="rect">
            <a:avLst/>
          </a:prstGeom>
        </p:spPr>
        <p:txBody>
          <a:bodyPr/>
          <a:lstStyle/>
          <a:p>
            <a:r>
              <a:rPr lang="en-US" smtClean="0"/>
              <a:t>KASI, Daejeon, Korea</a:t>
            </a:r>
            <a:endParaRPr lang="en-US" dirty="0"/>
          </a:p>
        </p:txBody>
      </p:sp>
      <p:sp>
        <p:nvSpPr>
          <p:cNvPr id="31" name="Slide Number Placeholder 3"/>
          <p:cNvSpPr>
            <a:spLocks noGrp="1"/>
          </p:cNvSpPr>
          <p:nvPr>
            <p:ph type="sldNum" sz="quarter" idx="4294967295"/>
          </p:nvPr>
        </p:nvSpPr>
        <p:spPr>
          <a:xfrm>
            <a:off x="6553200" y="6356350"/>
            <a:ext cx="2133600" cy="365125"/>
          </a:xfrm>
          <a:prstGeom prst="rect">
            <a:avLst/>
          </a:prstGeom>
        </p:spPr>
        <p:txBody>
          <a:bodyPr/>
          <a:lstStyle/>
          <a:p>
            <a:fld id="{9DE51036-69A9-4FAC-8AB7-0B1E0989BEEE}" type="slidenum">
              <a:rPr lang="en-US"/>
              <a:pPr/>
              <a:t>13</a:t>
            </a:fld>
            <a:endParaRPr lang="en-US" dirty="0"/>
          </a:p>
        </p:txBody>
      </p:sp>
      <p:sp>
        <p:nvSpPr>
          <p:cNvPr id="329732" name="Text Box 4"/>
          <p:cNvSpPr txBox="1">
            <a:spLocks noChangeArrowheads="1"/>
          </p:cNvSpPr>
          <p:nvPr/>
        </p:nvSpPr>
        <p:spPr bwMode="auto">
          <a:xfrm>
            <a:off x="6934200" y="3276600"/>
            <a:ext cx="184150" cy="366713"/>
          </a:xfrm>
          <a:prstGeom prst="rect">
            <a:avLst/>
          </a:prstGeom>
          <a:noFill/>
          <a:ln w="9525">
            <a:noFill/>
            <a:miter lim="800000"/>
            <a:headEnd/>
            <a:tailEnd/>
          </a:ln>
          <a:effectLst/>
        </p:spPr>
        <p:txBody>
          <a:bodyPr wrap="none">
            <a:spAutoFit/>
          </a:bodyPr>
          <a:lstStyle/>
          <a:p>
            <a:pPr algn="l"/>
            <a:endParaRPr lang="en-GB">
              <a:latin typeface="Arial" pitchFamily="34" charset="0"/>
            </a:endParaRPr>
          </a:p>
        </p:txBody>
      </p:sp>
      <p:sp>
        <p:nvSpPr>
          <p:cNvPr id="329734" name="Rectangle 6"/>
          <p:cNvSpPr>
            <a:spLocks noChangeArrowheads="1"/>
          </p:cNvSpPr>
          <p:nvPr/>
        </p:nvSpPr>
        <p:spPr bwMode="auto">
          <a:xfrm>
            <a:off x="3352800" y="3581400"/>
            <a:ext cx="3124200" cy="2895600"/>
          </a:xfrm>
          <a:prstGeom prst="rect">
            <a:avLst/>
          </a:prstGeom>
          <a:noFill/>
          <a:ln w="6350">
            <a:solidFill>
              <a:srgbClr val="FF33CC"/>
            </a:solidFill>
            <a:miter lim="800000"/>
            <a:headEnd/>
            <a:tailEnd/>
          </a:ln>
          <a:effectLst/>
        </p:spPr>
        <p:txBody>
          <a:bodyPr wrap="none" anchor="ctr"/>
          <a:lstStyle/>
          <a:p>
            <a:endParaRPr lang="en-US"/>
          </a:p>
        </p:txBody>
      </p:sp>
      <p:sp>
        <p:nvSpPr>
          <p:cNvPr id="329735" name="Rectangle 7"/>
          <p:cNvSpPr>
            <a:spLocks noChangeArrowheads="1"/>
          </p:cNvSpPr>
          <p:nvPr/>
        </p:nvSpPr>
        <p:spPr bwMode="auto">
          <a:xfrm>
            <a:off x="3276600" y="381000"/>
            <a:ext cx="3200400" cy="3429000"/>
          </a:xfrm>
          <a:prstGeom prst="rect">
            <a:avLst/>
          </a:prstGeom>
          <a:noFill/>
          <a:ln w="6350">
            <a:solidFill>
              <a:srgbClr val="FF33CC"/>
            </a:solidFill>
            <a:miter lim="800000"/>
            <a:headEnd/>
            <a:tailEnd/>
          </a:ln>
          <a:effectLst/>
        </p:spPr>
        <p:txBody>
          <a:bodyPr wrap="none" anchor="ctr"/>
          <a:lstStyle/>
          <a:p>
            <a:endParaRPr lang="en-US"/>
          </a:p>
        </p:txBody>
      </p:sp>
      <p:sp>
        <p:nvSpPr>
          <p:cNvPr id="329736" name="Rectangle 8"/>
          <p:cNvSpPr>
            <a:spLocks noChangeArrowheads="1"/>
          </p:cNvSpPr>
          <p:nvPr/>
        </p:nvSpPr>
        <p:spPr bwMode="auto">
          <a:xfrm>
            <a:off x="228600" y="3505200"/>
            <a:ext cx="3352800" cy="2971800"/>
          </a:xfrm>
          <a:prstGeom prst="rect">
            <a:avLst/>
          </a:prstGeom>
          <a:noFill/>
          <a:ln w="6350">
            <a:solidFill>
              <a:srgbClr val="FF33CC"/>
            </a:solidFill>
            <a:miter lim="800000"/>
            <a:headEnd/>
            <a:tailEnd/>
          </a:ln>
          <a:effectLst/>
        </p:spPr>
        <p:txBody>
          <a:bodyPr wrap="none" anchor="ctr"/>
          <a:lstStyle/>
          <a:p>
            <a:endParaRPr lang="en-US"/>
          </a:p>
        </p:txBody>
      </p:sp>
      <p:sp>
        <p:nvSpPr>
          <p:cNvPr id="329737" name="Text Box 9"/>
          <p:cNvSpPr txBox="1">
            <a:spLocks noChangeArrowheads="1"/>
          </p:cNvSpPr>
          <p:nvPr/>
        </p:nvSpPr>
        <p:spPr bwMode="auto">
          <a:xfrm>
            <a:off x="6858000" y="2357438"/>
            <a:ext cx="1851789" cy="646331"/>
          </a:xfrm>
          <a:prstGeom prst="rect">
            <a:avLst/>
          </a:prstGeom>
          <a:noFill/>
          <a:ln w="28575">
            <a:solidFill>
              <a:srgbClr val="FF33CC"/>
            </a:solidFill>
            <a:miter lim="800000"/>
            <a:headEnd/>
            <a:tailEnd/>
          </a:ln>
          <a:effectLst/>
        </p:spPr>
        <p:txBody>
          <a:bodyPr wrap="none">
            <a:spAutoFit/>
          </a:bodyPr>
          <a:lstStyle/>
          <a:p>
            <a:pPr algn="ctr"/>
            <a:r>
              <a:rPr lang="en-US" b="1" dirty="0" smtClean="0">
                <a:solidFill>
                  <a:srgbClr val="FFFF00"/>
                </a:solidFill>
                <a:latin typeface="Arial" pitchFamily="34" charset="0"/>
              </a:rPr>
              <a:t>Chandra </a:t>
            </a:r>
            <a:endParaRPr lang="en-US" b="1" dirty="0">
              <a:solidFill>
                <a:srgbClr val="FFFF00"/>
              </a:solidFill>
              <a:latin typeface="Arial" pitchFamily="34" charset="0"/>
            </a:endParaRPr>
          </a:p>
          <a:p>
            <a:pPr algn="l"/>
            <a:r>
              <a:rPr lang="en-US" b="1" dirty="0">
                <a:solidFill>
                  <a:srgbClr val="FFFF00"/>
                </a:solidFill>
                <a:latin typeface="Arial" pitchFamily="34" charset="0"/>
              </a:rPr>
              <a:t>250 </a:t>
            </a:r>
            <a:r>
              <a:rPr lang="en-US" b="1" dirty="0" err="1">
                <a:solidFill>
                  <a:srgbClr val="FFFF00"/>
                </a:solidFill>
                <a:latin typeface="Arial" pitchFamily="34" charset="0"/>
              </a:rPr>
              <a:t>ks</a:t>
            </a:r>
            <a:r>
              <a:rPr lang="en-US" b="1" dirty="0">
                <a:solidFill>
                  <a:srgbClr val="FFFF00"/>
                </a:solidFill>
                <a:latin typeface="Arial" pitchFamily="34" charset="0"/>
              </a:rPr>
              <a:t> per field</a:t>
            </a:r>
          </a:p>
        </p:txBody>
      </p:sp>
      <p:sp>
        <p:nvSpPr>
          <p:cNvPr id="329738" name="Line 10"/>
          <p:cNvSpPr>
            <a:spLocks noChangeShapeType="1"/>
          </p:cNvSpPr>
          <p:nvPr/>
        </p:nvSpPr>
        <p:spPr bwMode="auto">
          <a:xfrm flipH="1">
            <a:off x="6477000" y="2738438"/>
            <a:ext cx="381000" cy="0"/>
          </a:xfrm>
          <a:prstGeom prst="line">
            <a:avLst/>
          </a:prstGeom>
          <a:noFill/>
          <a:ln w="28575">
            <a:solidFill>
              <a:srgbClr val="FF33CC"/>
            </a:solidFill>
            <a:round/>
            <a:headEnd/>
            <a:tailEnd type="triangle" w="med" len="med"/>
          </a:ln>
          <a:effectLst/>
        </p:spPr>
        <p:txBody>
          <a:bodyPr/>
          <a:lstStyle/>
          <a:p>
            <a:endParaRPr lang="en-US"/>
          </a:p>
        </p:txBody>
      </p:sp>
      <p:sp>
        <p:nvSpPr>
          <p:cNvPr id="329741" name="Rectangle 13"/>
          <p:cNvSpPr>
            <a:spLocks noChangeArrowheads="1"/>
          </p:cNvSpPr>
          <p:nvPr/>
        </p:nvSpPr>
        <p:spPr bwMode="auto">
          <a:xfrm>
            <a:off x="228600" y="381000"/>
            <a:ext cx="3276600" cy="3352800"/>
          </a:xfrm>
          <a:prstGeom prst="rect">
            <a:avLst/>
          </a:prstGeom>
          <a:noFill/>
          <a:ln w="6350">
            <a:solidFill>
              <a:srgbClr val="FF33CC"/>
            </a:solidFill>
            <a:miter lim="800000"/>
            <a:headEnd/>
            <a:tailEnd/>
          </a:ln>
          <a:effectLst/>
        </p:spPr>
        <p:txBody>
          <a:bodyPr wrap="none" anchor="ctr"/>
          <a:lstStyle/>
          <a:p>
            <a:endParaRPr lang="en-US"/>
          </a:p>
        </p:txBody>
      </p:sp>
      <p:pic>
        <p:nvPicPr>
          <p:cNvPr id="329745" name="Picture 17" descr="UDFimage"/>
          <p:cNvPicPr>
            <a:picLocks noChangeAspect="1" noChangeArrowheads="1"/>
          </p:cNvPicPr>
          <p:nvPr/>
        </p:nvPicPr>
        <p:blipFill>
          <a:blip r:embed="rId7" cstate="print"/>
          <a:srcRect/>
          <a:stretch>
            <a:fillRect/>
          </a:stretch>
        </p:blipFill>
        <p:spPr bwMode="auto">
          <a:xfrm rot="18886768">
            <a:off x="2041525" y="2547938"/>
            <a:ext cx="1295400" cy="1295400"/>
          </a:xfrm>
          <a:prstGeom prst="rect">
            <a:avLst/>
          </a:prstGeom>
          <a:noFill/>
          <a:ln w="9525">
            <a:solidFill>
              <a:srgbClr val="FFFF00"/>
            </a:solidFill>
            <a:miter lim="800000"/>
            <a:headEnd/>
            <a:tailEnd/>
          </a:ln>
        </p:spPr>
      </p:pic>
      <p:sp>
        <p:nvSpPr>
          <p:cNvPr id="329746" name="Text Box 18"/>
          <p:cNvSpPr txBox="1">
            <a:spLocks noChangeArrowheads="1"/>
          </p:cNvSpPr>
          <p:nvPr/>
        </p:nvSpPr>
        <p:spPr bwMode="auto">
          <a:xfrm>
            <a:off x="6854617" y="3195638"/>
            <a:ext cx="1980029" cy="1200329"/>
          </a:xfrm>
          <a:prstGeom prst="rect">
            <a:avLst/>
          </a:prstGeom>
          <a:noFill/>
          <a:ln w="28575">
            <a:solidFill>
              <a:srgbClr val="FFFF00"/>
            </a:solidFill>
            <a:miter lim="800000"/>
            <a:headEnd/>
            <a:tailEnd/>
          </a:ln>
          <a:effectLst/>
        </p:spPr>
        <p:txBody>
          <a:bodyPr wrap="none">
            <a:spAutoFit/>
          </a:bodyPr>
          <a:lstStyle/>
          <a:p>
            <a:pPr algn="ctr"/>
            <a:r>
              <a:rPr lang="en-US" b="1" dirty="0">
                <a:solidFill>
                  <a:srgbClr val="FFFF00"/>
                </a:solidFill>
                <a:latin typeface="Arial" pitchFamily="34" charset="0"/>
              </a:rPr>
              <a:t>Hubble UDF</a:t>
            </a:r>
          </a:p>
          <a:p>
            <a:pPr algn="ctr"/>
            <a:r>
              <a:rPr lang="en-US" b="1" dirty="0">
                <a:solidFill>
                  <a:srgbClr val="FFFF00"/>
                </a:solidFill>
                <a:latin typeface="Arial" pitchFamily="34" charset="0"/>
              </a:rPr>
              <a:t>976 </a:t>
            </a:r>
            <a:r>
              <a:rPr lang="en-US" b="1" dirty="0" err="1">
                <a:solidFill>
                  <a:srgbClr val="FFFF00"/>
                </a:solidFill>
                <a:latin typeface="Arial" pitchFamily="34" charset="0"/>
              </a:rPr>
              <a:t>ks</a:t>
            </a:r>
            <a:r>
              <a:rPr lang="en-US" b="1" dirty="0">
                <a:solidFill>
                  <a:srgbClr val="FFFF00"/>
                </a:solidFill>
                <a:latin typeface="Arial" pitchFamily="34" charset="0"/>
              </a:rPr>
              <a:t> exposure</a:t>
            </a:r>
          </a:p>
          <a:p>
            <a:pPr algn="ctr"/>
            <a:r>
              <a:rPr lang="en-US" b="1" dirty="0" smtClean="0">
                <a:solidFill>
                  <a:srgbClr val="FFFF00"/>
                </a:solidFill>
                <a:latin typeface="Arial" pitchFamily="34" charset="0"/>
              </a:rPr>
              <a:t>10,000 </a:t>
            </a:r>
            <a:r>
              <a:rPr lang="en-US" b="1" dirty="0">
                <a:solidFill>
                  <a:srgbClr val="FFFF00"/>
                </a:solidFill>
                <a:latin typeface="Arial" pitchFamily="34" charset="0"/>
              </a:rPr>
              <a:t>galaxies</a:t>
            </a:r>
          </a:p>
          <a:p>
            <a:pPr algn="ctr"/>
            <a:r>
              <a:rPr lang="en-US" b="1" dirty="0" err="1">
                <a:solidFill>
                  <a:srgbClr val="FFFF00"/>
                </a:solidFill>
                <a:latin typeface="Arial" pitchFamily="34" charset="0"/>
              </a:rPr>
              <a:t>mag</a:t>
            </a:r>
            <a:r>
              <a:rPr lang="en-US" b="1" dirty="0">
                <a:solidFill>
                  <a:srgbClr val="FFFF00"/>
                </a:solidFill>
                <a:latin typeface="Arial" pitchFamily="34" charset="0"/>
              </a:rPr>
              <a:t> </a:t>
            </a:r>
            <a:r>
              <a:rPr lang="en-US" b="1" dirty="0" smtClean="0">
                <a:solidFill>
                  <a:srgbClr val="FFFF00"/>
                </a:solidFill>
                <a:latin typeface="Arial" pitchFamily="34" charset="0"/>
              </a:rPr>
              <a:t>29</a:t>
            </a:r>
          </a:p>
        </p:txBody>
      </p:sp>
      <p:sp>
        <p:nvSpPr>
          <p:cNvPr id="329747" name="Line 19"/>
          <p:cNvSpPr>
            <a:spLocks noChangeShapeType="1"/>
          </p:cNvSpPr>
          <p:nvPr/>
        </p:nvSpPr>
        <p:spPr bwMode="auto">
          <a:xfrm flipH="1">
            <a:off x="2743200" y="4114800"/>
            <a:ext cx="4114800" cy="0"/>
          </a:xfrm>
          <a:prstGeom prst="line">
            <a:avLst/>
          </a:prstGeom>
          <a:noFill/>
          <a:ln w="12700">
            <a:solidFill>
              <a:srgbClr val="FFFF00"/>
            </a:solidFill>
            <a:round/>
            <a:headEnd/>
            <a:tailEnd type="triangle" w="med" len="med"/>
          </a:ln>
          <a:effectLst/>
        </p:spPr>
        <p:txBody>
          <a:bodyPr/>
          <a:lstStyle/>
          <a:p>
            <a:endParaRPr lang="en-US"/>
          </a:p>
        </p:txBody>
      </p:sp>
      <p:sp>
        <p:nvSpPr>
          <p:cNvPr id="329749" name="Text Box 21"/>
          <p:cNvSpPr txBox="1">
            <a:spLocks noChangeArrowheads="1"/>
          </p:cNvSpPr>
          <p:nvPr/>
        </p:nvSpPr>
        <p:spPr bwMode="auto">
          <a:xfrm>
            <a:off x="6934200" y="4800600"/>
            <a:ext cx="2209800" cy="669925"/>
          </a:xfrm>
          <a:prstGeom prst="rect">
            <a:avLst/>
          </a:prstGeom>
          <a:noFill/>
          <a:ln w="28575">
            <a:solidFill>
              <a:schemeClr val="bg1"/>
            </a:solidFill>
            <a:prstDash val="dashDot"/>
            <a:miter lim="800000"/>
            <a:headEnd/>
            <a:tailEnd/>
          </a:ln>
          <a:effectLst/>
        </p:spPr>
        <p:txBody>
          <a:bodyPr>
            <a:spAutoFit/>
          </a:bodyPr>
          <a:lstStyle/>
          <a:p>
            <a:pPr algn="ctr"/>
            <a:r>
              <a:rPr lang="en-US" b="1">
                <a:solidFill>
                  <a:srgbClr val="FFFF00"/>
                </a:solidFill>
                <a:latin typeface="Arial" pitchFamily="34" charset="0"/>
              </a:rPr>
              <a:t>GOODS ACS</a:t>
            </a:r>
          </a:p>
          <a:p>
            <a:pPr algn="ctr"/>
            <a:r>
              <a:rPr lang="en-US" b="1">
                <a:solidFill>
                  <a:srgbClr val="FFFF00"/>
                </a:solidFill>
                <a:latin typeface="Arial" pitchFamily="34" charset="0"/>
              </a:rPr>
              <a:t>B, V, I, z  &lt;  28</a:t>
            </a:r>
          </a:p>
        </p:txBody>
      </p:sp>
      <p:sp>
        <p:nvSpPr>
          <p:cNvPr id="329751" name="Text Box 23"/>
          <p:cNvSpPr txBox="1">
            <a:spLocks noChangeArrowheads="1"/>
          </p:cNvSpPr>
          <p:nvPr/>
        </p:nvSpPr>
        <p:spPr bwMode="auto">
          <a:xfrm>
            <a:off x="6477000" y="5943600"/>
            <a:ext cx="2743199" cy="646331"/>
          </a:xfrm>
          <a:prstGeom prst="rect">
            <a:avLst/>
          </a:prstGeom>
          <a:noFill/>
          <a:ln w="28575">
            <a:solidFill>
              <a:schemeClr val="bg1"/>
            </a:solidFill>
            <a:prstDash val="sysDash"/>
            <a:miter lim="800000"/>
            <a:headEnd/>
            <a:tailEnd/>
          </a:ln>
          <a:effectLst/>
        </p:spPr>
        <p:txBody>
          <a:bodyPr wrap="square">
            <a:spAutoFit/>
          </a:bodyPr>
          <a:lstStyle/>
          <a:p>
            <a:pPr algn="ctr"/>
            <a:r>
              <a:rPr lang="en-US" b="1" dirty="0" smtClean="0">
                <a:solidFill>
                  <a:srgbClr val="FFFF00"/>
                </a:solidFill>
                <a:latin typeface="Arial" pitchFamily="34" charset="0"/>
              </a:rPr>
              <a:t>ESO VLT</a:t>
            </a:r>
            <a:endParaRPr lang="en-US" b="1" dirty="0">
              <a:solidFill>
                <a:srgbClr val="FFFF00"/>
              </a:solidFill>
              <a:latin typeface="Arial" pitchFamily="34" charset="0"/>
            </a:endParaRPr>
          </a:p>
          <a:p>
            <a:pPr algn="ctr"/>
            <a:r>
              <a:rPr lang="en-US" b="1" dirty="0" smtClean="0">
                <a:solidFill>
                  <a:srgbClr val="FFFF00"/>
                </a:solidFill>
                <a:latin typeface="Arial" pitchFamily="34" charset="0"/>
              </a:rPr>
              <a:t>2.2m/WFI</a:t>
            </a:r>
          </a:p>
        </p:txBody>
      </p:sp>
      <p:sp>
        <p:nvSpPr>
          <p:cNvPr id="329758" name="Text Box 30"/>
          <p:cNvSpPr txBox="1">
            <a:spLocks noChangeArrowheads="1"/>
          </p:cNvSpPr>
          <p:nvPr/>
        </p:nvSpPr>
        <p:spPr bwMode="auto">
          <a:xfrm>
            <a:off x="6804025" y="5486400"/>
            <a:ext cx="2416175" cy="395288"/>
          </a:xfrm>
          <a:prstGeom prst="rect">
            <a:avLst/>
          </a:prstGeom>
          <a:noFill/>
          <a:ln w="28575">
            <a:solidFill>
              <a:schemeClr val="bg1"/>
            </a:solidFill>
            <a:prstDash val="dash"/>
            <a:miter lim="800000"/>
            <a:headEnd/>
            <a:tailEnd/>
          </a:ln>
          <a:effectLst/>
        </p:spPr>
        <p:txBody>
          <a:bodyPr wrap="none">
            <a:spAutoFit/>
          </a:bodyPr>
          <a:lstStyle/>
          <a:p>
            <a:r>
              <a:rPr lang="en-US" b="1">
                <a:solidFill>
                  <a:srgbClr val="FFFF00"/>
                </a:solidFill>
              </a:rPr>
              <a:t>Spitzer – IRAC/MIPS </a:t>
            </a:r>
            <a:endParaRPr lang="el-GR" b="1">
              <a:solidFill>
                <a:srgbClr val="FFFF00"/>
              </a:solidFill>
            </a:endParaRPr>
          </a:p>
        </p:txBody>
      </p:sp>
      <p:sp>
        <p:nvSpPr>
          <p:cNvPr id="27" name="5-Point Star 26"/>
          <p:cNvSpPr/>
          <p:nvPr/>
        </p:nvSpPr>
        <p:spPr>
          <a:xfrm>
            <a:off x="1905000" y="13716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62000" y="33528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2057400" y="52578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5486400" y="34290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4572000" y="13716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4648200" y="5257800"/>
            <a:ext cx="457200" cy="457200"/>
          </a:xfrm>
          <a:prstGeom prst="star5">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8600" y="404664"/>
            <a:ext cx="6248400" cy="60960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6CMCDFS.jpg"/>
          <p:cNvPicPr>
            <a:picLocks noChangeAspect="1"/>
          </p:cNvPicPr>
          <p:nvPr/>
        </p:nvPicPr>
        <p:blipFill>
          <a:blip r:embed="rId8" cstate="print"/>
          <a:srcRect l="22916" t="18889" r="18520" b="28889"/>
          <a:stretch>
            <a:fillRect/>
          </a:stretch>
        </p:blipFill>
        <p:spPr>
          <a:xfrm rot="5400000">
            <a:off x="1116250" y="1245951"/>
            <a:ext cx="4549301" cy="4648200"/>
          </a:xfrm>
          <a:prstGeom prst="rect">
            <a:avLst/>
          </a:prstGeom>
        </p:spPr>
      </p:pic>
      <p:sp>
        <p:nvSpPr>
          <p:cNvPr id="51" name="8-Point Star 50"/>
          <p:cNvSpPr/>
          <p:nvPr/>
        </p:nvSpPr>
        <p:spPr>
          <a:xfrm>
            <a:off x="4114800" y="2743200"/>
            <a:ext cx="152400" cy="152400"/>
          </a:xfrm>
          <a:prstGeom prst="star8">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8-Point Star 51"/>
          <p:cNvSpPr/>
          <p:nvPr/>
        </p:nvSpPr>
        <p:spPr>
          <a:xfrm>
            <a:off x="4114800" y="4495800"/>
            <a:ext cx="152400" cy="152400"/>
          </a:xfrm>
          <a:prstGeom prst="star8">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8-Point Star 49"/>
          <p:cNvSpPr/>
          <p:nvPr/>
        </p:nvSpPr>
        <p:spPr>
          <a:xfrm>
            <a:off x="2514600" y="4495800"/>
            <a:ext cx="152400" cy="152400"/>
          </a:xfrm>
          <a:prstGeom prst="star8">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8-Point Star 47"/>
          <p:cNvSpPr/>
          <p:nvPr/>
        </p:nvSpPr>
        <p:spPr>
          <a:xfrm>
            <a:off x="3276600" y="3581400"/>
            <a:ext cx="152400" cy="152400"/>
          </a:xfrm>
          <a:prstGeom prst="star8">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8-Point Star 52"/>
          <p:cNvSpPr/>
          <p:nvPr/>
        </p:nvSpPr>
        <p:spPr>
          <a:xfrm>
            <a:off x="2514600" y="2743200"/>
            <a:ext cx="152400" cy="152400"/>
          </a:xfrm>
          <a:prstGeom prst="star8">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895600" y="4572000"/>
            <a:ext cx="981359" cy="584775"/>
          </a:xfrm>
          <a:prstGeom prst="rect">
            <a:avLst/>
          </a:prstGeom>
          <a:noFill/>
        </p:spPr>
        <p:txBody>
          <a:bodyPr wrap="none" rtlCol="0">
            <a:spAutoFit/>
          </a:bodyPr>
          <a:lstStyle/>
          <a:p>
            <a:pPr algn="ctr"/>
            <a:r>
              <a:rPr lang="en-US" sz="1600" dirty="0" smtClean="0">
                <a:solidFill>
                  <a:srgbClr val="FFFF00"/>
                </a:solidFill>
              </a:rPr>
              <a:t>5 GHz</a:t>
            </a:r>
          </a:p>
          <a:p>
            <a:pPr algn="ctr"/>
            <a:r>
              <a:rPr lang="el-GR" sz="1600" dirty="0" smtClean="0">
                <a:solidFill>
                  <a:srgbClr val="FFFF00"/>
                </a:solidFill>
                <a:latin typeface="Times New Roman"/>
                <a:cs typeface="Times New Roman"/>
              </a:rPr>
              <a:t>σ</a:t>
            </a:r>
            <a:r>
              <a:rPr lang="en-US" sz="1600" b="1" dirty="0" smtClean="0">
                <a:solidFill>
                  <a:srgbClr val="FFFF00"/>
                </a:solidFill>
                <a:latin typeface="Times New Roman"/>
                <a:cs typeface="Times New Roman"/>
              </a:rPr>
              <a:t> </a:t>
            </a:r>
            <a:r>
              <a:rPr lang="el-GR" sz="1600" b="1" dirty="0" smtClean="0">
                <a:solidFill>
                  <a:srgbClr val="FFFF00"/>
                </a:solidFill>
                <a:latin typeface="Times New Roman"/>
                <a:cs typeface="Times New Roman"/>
              </a:rPr>
              <a:t>~</a:t>
            </a:r>
            <a:r>
              <a:rPr lang="en-US" sz="1600" b="1" dirty="0" smtClean="0">
                <a:solidFill>
                  <a:srgbClr val="FFFF00"/>
                </a:solidFill>
                <a:latin typeface="Times New Roman"/>
                <a:cs typeface="Times New Roman"/>
              </a:rPr>
              <a:t> </a:t>
            </a:r>
            <a:r>
              <a:rPr lang="en-US" sz="1600" dirty="0" smtClean="0">
                <a:solidFill>
                  <a:srgbClr val="FFFF00"/>
                </a:solidFill>
                <a:latin typeface="Times New Roman"/>
                <a:cs typeface="Times New Roman"/>
              </a:rPr>
              <a:t>7 </a:t>
            </a:r>
            <a:r>
              <a:rPr lang="el-GR" sz="1600" dirty="0" smtClean="0">
                <a:solidFill>
                  <a:srgbClr val="FFFF00"/>
                </a:solidFill>
                <a:latin typeface="Times New Roman"/>
                <a:cs typeface="Times New Roman"/>
              </a:rPr>
              <a:t>μ</a:t>
            </a:r>
            <a:r>
              <a:rPr lang="en-US" sz="1600" dirty="0" err="1" smtClean="0">
                <a:solidFill>
                  <a:srgbClr val="FFFF00"/>
                </a:solidFill>
                <a:latin typeface="Times New Roman"/>
                <a:cs typeface="Times New Roman"/>
              </a:rPr>
              <a:t>Jy</a:t>
            </a:r>
            <a:endParaRPr lang="en-US" sz="1600" dirty="0">
              <a:solidFill>
                <a:srgbClr val="FFFF00"/>
              </a:solidFill>
            </a:endParaRPr>
          </a:p>
        </p:txBody>
      </p:sp>
      <p:sp>
        <p:nvSpPr>
          <p:cNvPr id="42" name="Rectangle 41"/>
          <p:cNvSpPr/>
          <p:nvPr/>
        </p:nvSpPr>
        <p:spPr>
          <a:xfrm rot="2580683">
            <a:off x="1828800" y="2133600"/>
            <a:ext cx="3124200"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895600" y="6096000"/>
            <a:ext cx="1115818" cy="369332"/>
          </a:xfrm>
          <a:prstGeom prst="rect">
            <a:avLst/>
          </a:prstGeom>
          <a:noFill/>
        </p:spPr>
        <p:txBody>
          <a:bodyPr wrap="none" rtlCol="0">
            <a:spAutoFit/>
          </a:bodyPr>
          <a:lstStyle/>
          <a:p>
            <a:r>
              <a:rPr lang="en-US" dirty="0" smtClean="0">
                <a:solidFill>
                  <a:srgbClr val="FFC000"/>
                </a:solidFill>
              </a:rPr>
              <a:t>32 </a:t>
            </a:r>
            <a:r>
              <a:rPr lang="en-US" dirty="0" err="1" smtClean="0">
                <a:solidFill>
                  <a:srgbClr val="FFC000"/>
                </a:solidFill>
              </a:rPr>
              <a:t>arcmin</a:t>
            </a:r>
            <a:endParaRPr lang="en-US" dirty="0">
              <a:solidFill>
                <a:srgbClr val="FFC000"/>
              </a:solidFill>
            </a:endParaRPr>
          </a:p>
        </p:txBody>
      </p:sp>
      <p:cxnSp>
        <p:nvCxnSpPr>
          <p:cNvPr id="45" name="Straight Arrow Connector 44"/>
          <p:cNvCxnSpPr/>
          <p:nvPr/>
        </p:nvCxnSpPr>
        <p:spPr>
          <a:xfrm>
            <a:off x="4038600" y="6324600"/>
            <a:ext cx="2438400" cy="158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3" idx="1"/>
          </p:cNvCxnSpPr>
          <p:nvPr/>
        </p:nvCxnSpPr>
        <p:spPr>
          <a:xfrm rot="10800000" flipV="1">
            <a:off x="304800" y="6280666"/>
            <a:ext cx="2590800" cy="1166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9750" name="Line 22"/>
          <p:cNvSpPr>
            <a:spLocks noChangeShapeType="1"/>
          </p:cNvSpPr>
          <p:nvPr/>
        </p:nvSpPr>
        <p:spPr bwMode="auto">
          <a:xfrm flipH="1">
            <a:off x="4191000" y="5181600"/>
            <a:ext cx="2743200" cy="0"/>
          </a:xfrm>
          <a:prstGeom prst="line">
            <a:avLst/>
          </a:prstGeom>
          <a:noFill/>
          <a:ln w="3175">
            <a:solidFill>
              <a:schemeClr val="bg1"/>
            </a:solidFill>
            <a:prstDash val="dashDot"/>
            <a:round/>
            <a:headEnd/>
            <a:tailEnd type="triangle" w="med" len="med"/>
          </a:ln>
          <a:effectLst/>
        </p:spPr>
        <p:txBody>
          <a:bodyPr/>
          <a:lstStyle/>
          <a:p>
            <a:endParaRPr lang="en-US"/>
          </a:p>
        </p:txBody>
      </p:sp>
      <p:sp>
        <p:nvSpPr>
          <p:cNvPr id="62" name="TextBox 61"/>
          <p:cNvSpPr txBox="1"/>
          <p:nvPr/>
        </p:nvSpPr>
        <p:spPr>
          <a:xfrm rot="18829639">
            <a:off x="1199249" y="2246920"/>
            <a:ext cx="1871025" cy="369332"/>
          </a:xfrm>
          <a:prstGeom prst="rect">
            <a:avLst/>
          </a:prstGeom>
          <a:noFill/>
        </p:spPr>
        <p:txBody>
          <a:bodyPr wrap="none" rtlCol="0">
            <a:spAutoFit/>
          </a:bodyPr>
          <a:lstStyle/>
          <a:p>
            <a:r>
              <a:rPr lang="en-US" dirty="0" smtClean="0">
                <a:solidFill>
                  <a:srgbClr val="FF0000"/>
                </a:solidFill>
              </a:rPr>
              <a:t>CDF S 4 </a:t>
            </a:r>
            <a:r>
              <a:rPr lang="en-US" dirty="0" err="1" smtClean="0">
                <a:solidFill>
                  <a:srgbClr val="FF0000"/>
                </a:solidFill>
              </a:rPr>
              <a:t>Megasec</a:t>
            </a:r>
            <a:endParaRPr lang="en-US" dirty="0">
              <a:solidFill>
                <a:srgbClr val="FF0000"/>
              </a:solidFill>
            </a:endParaRPr>
          </a:p>
        </p:txBody>
      </p:sp>
      <p:sp>
        <p:nvSpPr>
          <p:cNvPr id="26" name="TextBox 25"/>
          <p:cNvSpPr txBox="1"/>
          <p:nvPr/>
        </p:nvSpPr>
        <p:spPr>
          <a:xfrm>
            <a:off x="6548045" y="381000"/>
            <a:ext cx="2451312" cy="1600438"/>
          </a:xfrm>
          <a:prstGeom prst="rect">
            <a:avLst/>
          </a:prstGeom>
          <a:noFill/>
          <a:ln w="28575">
            <a:solidFill>
              <a:schemeClr val="accent6"/>
            </a:solidFill>
          </a:ln>
        </p:spPr>
        <p:txBody>
          <a:bodyPr wrap="none" rtlCol="0">
            <a:spAutoFit/>
          </a:bodyPr>
          <a:lstStyle/>
          <a:p>
            <a:pPr algn="ctr"/>
            <a:r>
              <a:rPr lang="en-US" sz="2000" b="1" dirty="0" smtClean="0">
                <a:solidFill>
                  <a:srgbClr val="FFFF00"/>
                </a:solidFill>
                <a:latin typeface="Times New Roman" pitchFamily="18" charset="0"/>
                <a:cs typeface="Times New Roman" pitchFamily="18" charset="0"/>
              </a:rPr>
              <a:t>ECDFS</a:t>
            </a:r>
          </a:p>
          <a:p>
            <a:pPr algn="ctr"/>
            <a:r>
              <a:rPr lang="en-US" sz="2000" b="1" dirty="0" smtClean="0">
                <a:solidFill>
                  <a:srgbClr val="FFFF00"/>
                </a:solidFill>
                <a:latin typeface="Times New Roman" pitchFamily="18" charset="0"/>
                <a:cs typeface="Times New Roman" pitchFamily="18" charset="0"/>
              </a:rPr>
              <a:t>240 hours. 1.4 GHz</a:t>
            </a:r>
          </a:p>
          <a:p>
            <a:pPr algn="ctr"/>
            <a:r>
              <a:rPr lang="el-GR" sz="2000" b="1" dirty="0" smtClean="0">
                <a:solidFill>
                  <a:srgbClr val="FFFF00"/>
                </a:solidFill>
                <a:latin typeface="Times New Roman" pitchFamily="18" charset="0"/>
                <a:cs typeface="Times New Roman" pitchFamily="18" charset="0"/>
              </a:rPr>
              <a:t>σ~</a:t>
            </a:r>
            <a:r>
              <a:rPr lang="en-US" sz="2000" b="1" dirty="0" smtClean="0">
                <a:solidFill>
                  <a:srgbClr val="FFFF00"/>
                </a:solidFill>
                <a:latin typeface="Times New Roman" pitchFamily="18" charset="0"/>
                <a:cs typeface="Times New Roman" pitchFamily="18" charset="0"/>
              </a:rPr>
              <a:t> 8 </a:t>
            </a:r>
            <a:r>
              <a:rPr lang="el-GR" sz="2000" b="1" dirty="0" smtClean="0">
                <a:solidFill>
                  <a:srgbClr val="FFFF00"/>
                </a:solidFill>
                <a:latin typeface="Times New Roman" pitchFamily="18" charset="0"/>
                <a:cs typeface="Times New Roman" pitchFamily="18" charset="0"/>
              </a:rPr>
              <a:t>μ</a:t>
            </a:r>
            <a:r>
              <a:rPr lang="en-US" sz="2000" b="1" dirty="0" err="1" smtClean="0">
                <a:solidFill>
                  <a:srgbClr val="FFFF00"/>
                </a:solidFill>
                <a:latin typeface="Times New Roman" pitchFamily="18" charset="0"/>
                <a:cs typeface="Times New Roman" pitchFamily="18" charset="0"/>
              </a:rPr>
              <a:t>Jy</a:t>
            </a:r>
            <a:endParaRPr lang="en-US" sz="2000" b="1" dirty="0" smtClean="0">
              <a:solidFill>
                <a:srgbClr val="FFFF00"/>
              </a:solidFill>
              <a:latin typeface="Times New Roman" pitchFamily="18" charset="0"/>
              <a:cs typeface="Times New Roman" pitchFamily="18" charset="0"/>
            </a:endParaRPr>
          </a:p>
          <a:p>
            <a:pPr algn="ctr"/>
            <a:r>
              <a:rPr lang="en-US" sz="2000" b="1" dirty="0" smtClean="0">
                <a:solidFill>
                  <a:srgbClr val="FFFF00"/>
                </a:solidFill>
                <a:latin typeface="Times New Roman" pitchFamily="18" charset="0"/>
                <a:cs typeface="Times New Roman" pitchFamily="18" charset="0"/>
              </a:rPr>
              <a:t>879 sources &gt; 40 </a:t>
            </a:r>
            <a:r>
              <a:rPr lang="el-GR" sz="2000" b="1" dirty="0" smtClean="0">
                <a:solidFill>
                  <a:srgbClr val="FFFF00"/>
                </a:solidFill>
                <a:latin typeface="Times New Roman" pitchFamily="18" charset="0"/>
                <a:cs typeface="Times New Roman" pitchFamily="18" charset="0"/>
              </a:rPr>
              <a:t>μ</a:t>
            </a:r>
            <a:r>
              <a:rPr lang="en-US" sz="2000" b="1" dirty="0" err="1" smtClean="0">
                <a:solidFill>
                  <a:srgbClr val="FFFF00"/>
                </a:solidFill>
                <a:latin typeface="Times New Roman" pitchFamily="18" charset="0"/>
                <a:cs typeface="Times New Roman" pitchFamily="18" charset="0"/>
              </a:rPr>
              <a:t>Jy</a:t>
            </a:r>
            <a:endParaRPr lang="en-US" sz="2000" b="1" dirty="0" smtClean="0">
              <a:solidFill>
                <a:srgbClr val="FFFF00"/>
              </a:solidFill>
              <a:latin typeface="Times New Roman" pitchFamily="18" charset="0"/>
              <a:cs typeface="Times New Roman" pitchFamily="18" charset="0"/>
            </a:endParaRPr>
          </a:p>
          <a:p>
            <a:pPr algn="ctr"/>
            <a:r>
              <a:rPr lang="en-US" i="1" dirty="0" smtClean="0">
                <a:solidFill>
                  <a:srgbClr val="FFFF00"/>
                </a:solidFill>
                <a:latin typeface="Times New Roman" pitchFamily="18" charset="0"/>
                <a:cs typeface="Times New Roman" pitchFamily="18" charset="0"/>
              </a:rPr>
              <a:t>Miller et al.  2012</a:t>
            </a:r>
            <a:endParaRPr lang="en-US" i="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97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9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97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97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97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97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97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97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97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97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97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97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97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97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7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48" grpId="0" animBg="1"/>
      <p:bldP spid="329734" grpId="0" animBg="1"/>
      <p:bldP spid="329735" grpId="0" animBg="1"/>
      <p:bldP spid="329736" grpId="0" animBg="1"/>
      <p:bldP spid="329737" grpId="0" animBg="1"/>
      <p:bldP spid="329738" grpId="0" animBg="1"/>
      <p:bldP spid="329741" grpId="0" animBg="1"/>
      <p:bldP spid="329746" grpId="0" animBg="1"/>
      <p:bldP spid="329747" grpId="0" animBg="1"/>
      <p:bldP spid="329749" grpId="0" animBg="1"/>
      <p:bldP spid="329751" grpId="0" animBg="1"/>
      <p:bldP spid="329758" grpId="0" animBg="1"/>
      <p:bldP spid="27" grpId="0" animBg="1"/>
      <p:bldP spid="28" grpId="0" animBg="1"/>
      <p:bldP spid="32" grpId="0" animBg="1"/>
      <p:bldP spid="33" grpId="0" animBg="1"/>
      <p:bldP spid="34" grpId="0" animBg="1"/>
      <p:bldP spid="35" grpId="0" animBg="1"/>
      <p:bldP spid="51" grpId="0" animBg="1"/>
      <p:bldP spid="52" grpId="0" animBg="1"/>
      <p:bldP spid="50" grpId="0" animBg="1"/>
      <p:bldP spid="48" grpId="0" animBg="1"/>
      <p:bldP spid="53" grpId="0" animBg="1"/>
      <p:bldP spid="42" grpId="0" animBg="1"/>
      <p:bldP spid="329750" grpId="0" animBg="1"/>
      <p:bldP spid="62"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384"/>
            <a:ext cx="5554960" cy="1143000"/>
          </a:xfrm>
        </p:spPr>
        <p:txBody>
          <a:bodyPr/>
          <a:lstStyle/>
          <a:p>
            <a:r>
              <a:rPr lang="en-US" dirty="0" smtClean="0"/>
              <a:t>AGN/SF Classification</a:t>
            </a:r>
            <a:endParaRPr lang="en-US" dirty="0"/>
          </a:p>
        </p:txBody>
      </p:sp>
      <p:sp>
        <p:nvSpPr>
          <p:cNvPr id="9" name="Text Placeholder 8"/>
          <p:cNvSpPr>
            <a:spLocks noGrp="1"/>
          </p:cNvSpPr>
          <p:nvPr>
            <p:ph type="body" sz="half" idx="1"/>
          </p:nvPr>
        </p:nvSpPr>
        <p:spPr>
          <a:xfrm>
            <a:off x="144016" y="1711349"/>
            <a:ext cx="5220072" cy="4525963"/>
          </a:xfrm>
        </p:spPr>
        <p:txBody>
          <a:bodyPr>
            <a:normAutofit/>
          </a:bodyPr>
          <a:lstStyle/>
          <a:p>
            <a:pPr marL="342900" lvl="1" indent="-342900">
              <a:buFont typeface="Arial" pitchFamily="34" charset="0"/>
              <a:buChar char="•"/>
            </a:pPr>
            <a:r>
              <a:rPr lang="en-US" sz="2800" dirty="0" smtClean="0">
                <a:solidFill>
                  <a:schemeClr val="tx1"/>
                </a:solidFill>
              </a:rPr>
              <a:t>Nearly all sources in CDFS have optical counterpart</a:t>
            </a:r>
          </a:p>
          <a:p>
            <a:pPr marL="342900" lvl="1" indent="-342900">
              <a:buClr>
                <a:schemeClr val="tx1"/>
              </a:buClr>
              <a:buFont typeface="Arial" pitchFamily="34" charset="0"/>
              <a:buChar char="•"/>
            </a:pPr>
            <a:r>
              <a:rPr lang="en-US" sz="2800" dirty="0" smtClean="0">
                <a:solidFill>
                  <a:schemeClr val="tx1"/>
                </a:solidFill>
              </a:rPr>
              <a:t>193 sources in complete sample</a:t>
            </a:r>
          </a:p>
          <a:p>
            <a:r>
              <a:rPr lang="en-US" dirty="0" smtClean="0"/>
              <a:t>178  redshifts</a:t>
            </a:r>
          </a:p>
          <a:p>
            <a:pPr lvl="1"/>
            <a:r>
              <a:rPr lang="en-US" dirty="0" smtClean="0"/>
              <a:t>143 spectroscopic</a:t>
            </a:r>
          </a:p>
          <a:p>
            <a:pPr lvl="1"/>
            <a:r>
              <a:rPr lang="en-US" dirty="0" smtClean="0"/>
              <a:t>35 photometric</a:t>
            </a:r>
          </a:p>
          <a:p>
            <a:r>
              <a:rPr lang="en-US" dirty="0" smtClean="0"/>
              <a:t>Classification as SF or AGN (SMBH)</a:t>
            </a:r>
          </a:p>
          <a:p>
            <a:pPr lvl="1"/>
            <a:endParaRPr lang="en-US" sz="2000" dirty="0" smtClean="0"/>
          </a:p>
          <a:p>
            <a:endParaRPr lang="en-US" dirty="0" smtClean="0"/>
          </a:p>
          <a:p>
            <a:pPr algn="r"/>
            <a:endParaRPr lang="en-US" i="1" dirty="0" smtClean="0"/>
          </a:p>
          <a:p>
            <a:pPr algn="r"/>
            <a:endParaRPr lang="en-US" i="1" dirty="0"/>
          </a:p>
        </p:txBody>
      </p:sp>
      <p:sp>
        <p:nvSpPr>
          <p:cNvPr id="3" name="Date Placeholder 2"/>
          <p:cNvSpPr>
            <a:spLocks noGrp="1"/>
          </p:cNvSpPr>
          <p:nvPr>
            <p:ph type="dt" sz="half" idx="4294967295"/>
          </p:nvPr>
        </p:nvSpPr>
        <p:spPr>
          <a:xfrm>
            <a:off x="278160" y="6356350"/>
            <a:ext cx="2133600" cy="365125"/>
          </a:xfrm>
        </p:spPr>
        <p:txBody>
          <a:bodyPr/>
          <a:lstStyle/>
          <a:p>
            <a:r>
              <a:rPr lang="en-US" smtClean="0"/>
              <a:t>12/2/2011</a:t>
            </a:r>
            <a:endParaRPr lang="en-US" dirty="0"/>
          </a:p>
        </p:txBody>
      </p:sp>
      <p:sp>
        <p:nvSpPr>
          <p:cNvPr id="4" name="Footer Placeholder 3"/>
          <p:cNvSpPr>
            <a:spLocks noGrp="1"/>
          </p:cNvSpPr>
          <p:nvPr>
            <p:ph type="ftr" sz="quarter" idx="4294967295"/>
          </p:nvPr>
        </p:nvSpPr>
        <p:spPr>
          <a:xfrm>
            <a:off x="3203848" y="6376243"/>
            <a:ext cx="2895600" cy="365125"/>
          </a:xfrm>
        </p:spPr>
        <p:txBody>
          <a:bodyPr/>
          <a:lstStyle/>
          <a:p>
            <a:r>
              <a:rPr lang="en-US" smtClean="0"/>
              <a:t>KASI, Daejeon, Korea</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0AC95D1C-B444-4DF8-94D0-842489738371}" type="slidenum">
              <a:rPr lang="en-US" smtClean="0"/>
              <a:pPr/>
              <a:t>14</a:t>
            </a:fld>
            <a:endParaRPr lang="en-US"/>
          </a:p>
        </p:txBody>
      </p:sp>
      <p:pic>
        <p:nvPicPr>
          <p:cNvPr id="6" name="Picture 2"/>
          <p:cNvPicPr>
            <a:picLocks noChangeAspect="1" noChangeArrowheads="1"/>
          </p:cNvPicPr>
          <p:nvPr/>
        </p:nvPicPr>
        <p:blipFill>
          <a:blip r:embed="rId2" cstate="print"/>
          <a:srcRect/>
          <a:stretch>
            <a:fillRect/>
          </a:stretch>
        </p:blipFill>
        <p:spPr bwMode="auto">
          <a:xfrm>
            <a:off x="5508104" y="1700808"/>
            <a:ext cx="3250049" cy="4176464"/>
          </a:xfrm>
          <a:prstGeom prst="rect">
            <a:avLst/>
          </a:prstGeom>
          <a:noFill/>
          <a:ln>
            <a:solidFill>
              <a:srgbClr val="00CC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5" name="Picture 678" descr="paperIV_counts"/>
          <p:cNvPicPr>
            <a:picLocks noGrp="1" noChangeAspect="1" noChangeArrowheads="1"/>
          </p:cNvPicPr>
          <p:nvPr>
            <p:ph idx="1"/>
          </p:nvPr>
        </p:nvPicPr>
        <p:blipFill>
          <a:blip r:embed="rId3" cstate="print"/>
          <a:srcRect/>
          <a:stretch>
            <a:fillRect/>
          </a:stretch>
        </p:blipFill>
        <p:spPr bwMode="auto">
          <a:xfrm>
            <a:off x="5410200" y="2878408"/>
            <a:ext cx="3733800" cy="3598592"/>
          </a:xfrm>
          <a:prstGeom prst="rect">
            <a:avLst/>
          </a:prstGeom>
          <a:noFill/>
          <a:ln w="9525">
            <a:noFill/>
            <a:miter lim="800000"/>
            <a:headEnd/>
            <a:tailEnd/>
          </a:ln>
        </p:spPr>
      </p:pic>
      <p:sp>
        <p:nvSpPr>
          <p:cNvPr id="22" name="Date Placeholder 5"/>
          <p:cNvSpPr>
            <a:spLocks noGrp="1"/>
          </p:cNvSpPr>
          <p:nvPr>
            <p:ph type="dt" sz="half" idx="10"/>
          </p:nvPr>
        </p:nvSpPr>
        <p:spPr/>
        <p:txBody>
          <a:bodyPr/>
          <a:lstStyle/>
          <a:p>
            <a:r>
              <a:rPr lang="en-US" smtClean="0"/>
              <a:t>12/2/2011</a:t>
            </a:r>
            <a:endParaRPr lang="en-US" dirty="0"/>
          </a:p>
        </p:txBody>
      </p:sp>
      <p:sp>
        <p:nvSpPr>
          <p:cNvPr id="23" name="Footer Placeholder 6"/>
          <p:cNvSpPr>
            <a:spLocks noGrp="1"/>
          </p:cNvSpPr>
          <p:nvPr>
            <p:ph type="ftr" sz="quarter" idx="11"/>
          </p:nvPr>
        </p:nvSpPr>
        <p:spPr>
          <a:xfrm>
            <a:off x="3124200" y="6409134"/>
            <a:ext cx="2895600" cy="476250"/>
          </a:xfrm>
        </p:spPr>
        <p:txBody>
          <a:bodyPr/>
          <a:lstStyle/>
          <a:p>
            <a:r>
              <a:rPr lang="en-US" smtClean="0"/>
              <a:t>KASI, Daejeon, Korea</a:t>
            </a:r>
            <a:endParaRPr lang="en-US" dirty="0" smtClean="0"/>
          </a:p>
        </p:txBody>
      </p:sp>
      <p:sp>
        <p:nvSpPr>
          <p:cNvPr id="24" name="Slide Number Placeholder 7"/>
          <p:cNvSpPr>
            <a:spLocks noGrp="1"/>
          </p:cNvSpPr>
          <p:nvPr>
            <p:ph type="sldNum" sz="quarter" idx="12"/>
          </p:nvPr>
        </p:nvSpPr>
        <p:spPr/>
        <p:txBody>
          <a:bodyPr/>
          <a:lstStyle/>
          <a:p>
            <a:fld id="{53D752A7-109F-4D73-B4E7-4827ADA3A71B}" type="slidenum">
              <a:rPr lang="en-US"/>
              <a:pPr/>
              <a:t>15</a:t>
            </a:fld>
            <a:endParaRPr lang="en-US" dirty="0"/>
          </a:p>
        </p:txBody>
      </p:sp>
      <p:pic>
        <p:nvPicPr>
          <p:cNvPr id="370704" name="Picture 16"/>
          <p:cNvPicPr>
            <a:picLocks noChangeAspect="1" noChangeArrowheads="1"/>
          </p:cNvPicPr>
          <p:nvPr/>
        </p:nvPicPr>
        <p:blipFill>
          <a:blip r:embed="rId4" cstate="print"/>
          <a:srcRect/>
          <a:stretch>
            <a:fillRect/>
          </a:stretch>
        </p:blipFill>
        <p:spPr bwMode="auto">
          <a:xfrm>
            <a:off x="76200" y="84138"/>
            <a:ext cx="5257800" cy="3268662"/>
          </a:xfrm>
          <a:prstGeom prst="rect">
            <a:avLst/>
          </a:prstGeom>
          <a:noFill/>
          <a:ln w="28575">
            <a:solidFill>
              <a:srgbClr val="FF0000"/>
            </a:solidFill>
            <a:round/>
            <a:headEnd/>
            <a:tailEnd/>
          </a:ln>
          <a:effectLst/>
        </p:spPr>
      </p:pic>
      <p:sp>
        <p:nvSpPr>
          <p:cNvPr id="370705" name="Line 17"/>
          <p:cNvSpPr>
            <a:spLocks noChangeShapeType="1"/>
          </p:cNvSpPr>
          <p:nvPr/>
        </p:nvSpPr>
        <p:spPr bwMode="auto">
          <a:xfrm>
            <a:off x="827584" y="2708920"/>
            <a:ext cx="4582616" cy="3691880"/>
          </a:xfrm>
          <a:prstGeom prst="line">
            <a:avLst/>
          </a:prstGeom>
          <a:noFill/>
          <a:ln w="19050">
            <a:solidFill>
              <a:srgbClr val="FF0000"/>
            </a:solidFill>
            <a:prstDash val="dash"/>
            <a:round/>
            <a:headEnd/>
            <a:tailEnd/>
          </a:ln>
          <a:effectLst/>
        </p:spPr>
        <p:txBody>
          <a:bodyPr/>
          <a:lstStyle/>
          <a:p>
            <a:endParaRPr lang="en-US"/>
          </a:p>
        </p:txBody>
      </p:sp>
      <p:sp>
        <p:nvSpPr>
          <p:cNvPr id="370708" name="Line 20"/>
          <p:cNvSpPr>
            <a:spLocks noChangeShapeType="1"/>
          </p:cNvSpPr>
          <p:nvPr/>
        </p:nvSpPr>
        <p:spPr bwMode="auto">
          <a:xfrm>
            <a:off x="827584" y="188640"/>
            <a:ext cx="4582616" cy="2706960"/>
          </a:xfrm>
          <a:prstGeom prst="line">
            <a:avLst/>
          </a:prstGeom>
          <a:noFill/>
          <a:ln w="19050">
            <a:solidFill>
              <a:srgbClr val="FF0000"/>
            </a:solidFill>
            <a:prstDash val="dash"/>
            <a:round/>
            <a:headEnd/>
            <a:tailEnd/>
          </a:ln>
          <a:effectLst/>
        </p:spPr>
        <p:txBody>
          <a:bodyPr/>
          <a:lstStyle/>
          <a:p>
            <a:endParaRPr lang="en-US"/>
          </a:p>
        </p:txBody>
      </p:sp>
      <p:sp>
        <p:nvSpPr>
          <p:cNvPr id="370709" name="Line 21"/>
          <p:cNvSpPr>
            <a:spLocks noChangeShapeType="1"/>
          </p:cNvSpPr>
          <p:nvPr/>
        </p:nvSpPr>
        <p:spPr bwMode="auto">
          <a:xfrm>
            <a:off x="3352800" y="2743200"/>
            <a:ext cx="2057400" cy="1295400"/>
          </a:xfrm>
          <a:prstGeom prst="line">
            <a:avLst/>
          </a:prstGeom>
          <a:noFill/>
          <a:ln w="19050">
            <a:solidFill>
              <a:srgbClr val="FF0000"/>
            </a:solidFill>
            <a:prstDash val="dash"/>
            <a:round/>
            <a:headEnd/>
            <a:tailEnd/>
          </a:ln>
          <a:effectLst/>
        </p:spPr>
        <p:txBody>
          <a:bodyPr/>
          <a:lstStyle/>
          <a:p>
            <a:endParaRPr lang="en-US"/>
          </a:p>
        </p:txBody>
      </p:sp>
      <p:sp>
        <p:nvSpPr>
          <p:cNvPr id="370710" name="Line 22"/>
          <p:cNvSpPr>
            <a:spLocks noChangeShapeType="1"/>
          </p:cNvSpPr>
          <p:nvPr/>
        </p:nvSpPr>
        <p:spPr bwMode="auto">
          <a:xfrm flipH="1">
            <a:off x="827584" y="76200"/>
            <a:ext cx="0" cy="2590800"/>
          </a:xfrm>
          <a:prstGeom prst="line">
            <a:avLst/>
          </a:prstGeom>
          <a:noFill/>
          <a:ln w="19050">
            <a:solidFill>
              <a:srgbClr val="FF0000"/>
            </a:solidFill>
            <a:prstDash val="dash"/>
            <a:round/>
            <a:headEnd/>
            <a:tailEnd/>
          </a:ln>
          <a:effectLst/>
        </p:spPr>
        <p:txBody>
          <a:bodyPr/>
          <a:lstStyle/>
          <a:p>
            <a:endParaRPr lang="en-US"/>
          </a:p>
        </p:txBody>
      </p:sp>
      <p:sp>
        <p:nvSpPr>
          <p:cNvPr id="370711" name="Line 23"/>
          <p:cNvSpPr>
            <a:spLocks noChangeShapeType="1"/>
          </p:cNvSpPr>
          <p:nvPr/>
        </p:nvSpPr>
        <p:spPr bwMode="auto">
          <a:xfrm flipV="1">
            <a:off x="3347864" y="0"/>
            <a:ext cx="0" cy="2667000"/>
          </a:xfrm>
          <a:prstGeom prst="line">
            <a:avLst/>
          </a:prstGeom>
          <a:noFill/>
          <a:ln w="19050">
            <a:solidFill>
              <a:srgbClr val="FF0000"/>
            </a:solidFill>
            <a:prstDash val="dash"/>
            <a:round/>
            <a:headEnd/>
            <a:tailEnd/>
          </a:ln>
          <a:effectLst/>
        </p:spPr>
        <p:txBody>
          <a:bodyPr/>
          <a:lstStyle/>
          <a:p>
            <a:endParaRPr lang="en-US"/>
          </a:p>
        </p:txBody>
      </p:sp>
      <p:sp>
        <p:nvSpPr>
          <p:cNvPr id="370712" name="Line 24"/>
          <p:cNvSpPr>
            <a:spLocks noChangeShapeType="1"/>
          </p:cNvSpPr>
          <p:nvPr/>
        </p:nvSpPr>
        <p:spPr bwMode="auto">
          <a:xfrm>
            <a:off x="990600" y="76200"/>
            <a:ext cx="2209800" cy="0"/>
          </a:xfrm>
          <a:prstGeom prst="line">
            <a:avLst/>
          </a:prstGeom>
          <a:noFill/>
          <a:ln w="19050">
            <a:solidFill>
              <a:srgbClr val="FF0000"/>
            </a:solidFill>
            <a:prstDash val="dash"/>
            <a:round/>
            <a:headEnd/>
            <a:tailEnd/>
          </a:ln>
          <a:effectLst/>
        </p:spPr>
        <p:txBody>
          <a:bodyPr/>
          <a:lstStyle/>
          <a:p>
            <a:endParaRPr lang="en-US"/>
          </a:p>
        </p:txBody>
      </p:sp>
      <p:sp>
        <p:nvSpPr>
          <p:cNvPr id="370713" name="Line 25"/>
          <p:cNvSpPr>
            <a:spLocks noChangeShapeType="1"/>
          </p:cNvSpPr>
          <p:nvPr/>
        </p:nvSpPr>
        <p:spPr bwMode="auto">
          <a:xfrm>
            <a:off x="914400" y="2743200"/>
            <a:ext cx="2286000" cy="0"/>
          </a:xfrm>
          <a:prstGeom prst="line">
            <a:avLst/>
          </a:prstGeom>
          <a:noFill/>
          <a:ln w="19050">
            <a:solidFill>
              <a:srgbClr val="FF0000"/>
            </a:solidFill>
            <a:prstDash val="dash"/>
            <a:round/>
            <a:headEnd/>
            <a:tailEnd/>
          </a:ln>
          <a:effectLst/>
        </p:spPr>
        <p:txBody>
          <a:bodyPr/>
          <a:lstStyle/>
          <a:p>
            <a:endParaRPr lang="en-US"/>
          </a:p>
        </p:txBody>
      </p:sp>
      <p:sp>
        <p:nvSpPr>
          <p:cNvPr id="370717" name="Rectangle 29"/>
          <p:cNvSpPr>
            <a:spLocks noChangeArrowheads="1"/>
          </p:cNvSpPr>
          <p:nvPr/>
        </p:nvSpPr>
        <p:spPr bwMode="auto">
          <a:xfrm>
            <a:off x="152400" y="1066800"/>
            <a:ext cx="381000" cy="76200"/>
          </a:xfrm>
          <a:prstGeom prst="rect">
            <a:avLst/>
          </a:prstGeom>
          <a:solidFill>
            <a:schemeClr val="bg1"/>
          </a:solidFill>
          <a:ln w="9525">
            <a:noFill/>
            <a:miter lim="800000"/>
            <a:headEnd/>
            <a:tailEnd/>
          </a:ln>
          <a:effectLst/>
        </p:spPr>
        <p:txBody>
          <a:bodyPr wrap="none" anchor="ctr"/>
          <a:lstStyle/>
          <a:p>
            <a:endParaRPr lang="en-US"/>
          </a:p>
        </p:txBody>
      </p:sp>
      <p:sp>
        <p:nvSpPr>
          <p:cNvPr id="370725" name="Text Box 37"/>
          <p:cNvSpPr txBox="1">
            <a:spLocks noChangeArrowheads="1"/>
          </p:cNvSpPr>
          <p:nvPr/>
        </p:nvSpPr>
        <p:spPr bwMode="auto">
          <a:xfrm>
            <a:off x="3182496" y="1752600"/>
            <a:ext cx="2028119" cy="584775"/>
          </a:xfrm>
          <a:prstGeom prst="rect">
            <a:avLst/>
          </a:prstGeom>
          <a:noFill/>
          <a:ln w="9525">
            <a:noFill/>
            <a:miter lim="800000"/>
            <a:headEnd/>
            <a:tailEnd/>
          </a:ln>
          <a:effectLst/>
        </p:spPr>
        <p:txBody>
          <a:bodyPr wrap="none">
            <a:spAutoFit/>
          </a:bodyPr>
          <a:lstStyle/>
          <a:p>
            <a:pPr algn="ctr"/>
            <a:r>
              <a:rPr lang="en-US" sz="1600" i="1" dirty="0" smtClean="0"/>
              <a:t>Kellermann </a:t>
            </a:r>
            <a:r>
              <a:rPr lang="en-US" sz="1600" i="1" dirty="0"/>
              <a:t>et al 2008</a:t>
            </a:r>
          </a:p>
          <a:p>
            <a:pPr algn="ctr"/>
            <a:r>
              <a:rPr lang="en-US" sz="1600" i="1" dirty="0"/>
              <a:t>ApJ S 179, 71</a:t>
            </a:r>
          </a:p>
        </p:txBody>
      </p:sp>
      <p:sp>
        <p:nvSpPr>
          <p:cNvPr id="370728" name="Text Box 40"/>
          <p:cNvSpPr txBox="1">
            <a:spLocks noChangeArrowheads="1"/>
          </p:cNvSpPr>
          <p:nvPr/>
        </p:nvSpPr>
        <p:spPr bwMode="auto">
          <a:xfrm>
            <a:off x="7596336" y="5157192"/>
            <a:ext cx="1249060" cy="461665"/>
          </a:xfrm>
          <a:prstGeom prst="rect">
            <a:avLst/>
          </a:prstGeom>
          <a:noFill/>
          <a:ln w="9525">
            <a:noFill/>
            <a:miter lim="800000"/>
            <a:headEnd/>
            <a:tailEnd/>
          </a:ln>
          <a:effectLst/>
        </p:spPr>
        <p:txBody>
          <a:bodyPr wrap="none">
            <a:spAutoFit/>
          </a:bodyPr>
          <a:lstStyle/>
          <a:p>
            <a:pPr algn="r"/>
            <a:r>
              <a:rPr lang="en-US" sz="1200" b="1" dirty="0">
                <a:solidFill>
                  <a:srgbClr val="9966FF"/>
                </a:solidFill>
                <a:latin typeface="Gill Sans MT" pitchFamily="34" charset="0"/>
              </a:rPr>
              <a:t>L</a:t>
            </a:r>
            <a:r>
              <a:rPr lang="en-US" sz="1200" b="1" baseline="-25000" dirty="0">
                <a:solidFill>
                  <a:srgbClr val="9966FF"/>
                </a:solidFill>
                <a:latin typeface="Gill Sans MT" pitchFamily="34" charset="0"/>
              </a:rPr>
              <a:t>x</a:t>
            </a:r>
            <a:r>
              <a:rPr lang="en-US" sz="1200" b="1" dirty="0">
                <a:solidFill>
                  <a:srgbClr val="9966FF"/>
                </a:solidFill>
                <a:latin typeface="Gill Sans MT" pitchFamily="34" charset="0"/>
              </a:rPr>
              <a:t> &gt; 10</a:t>
            </a:r>
            <a:r>
              <a:rPr lang="en-US" sz="1200" b="1" baseline="30000" dirty="0">
                <a:solidFill>
                  <a:srgbClr val="9966FF"/>
                </a:solidFill>
                <a:latin typeface="Gill Sans MT" pitchFamily="34" charset="0"/>
              </a:rPr>
              <a:t>42</a:t>
            </a:r>
            <a:r>
              <a:rPr lang="en-US" sz="1200" b="1" dirty="0">
                <a:solidFill>
                  <a:srgbClr val="9966FF"/>
                </a:solidFill>
                <a:latin typeface="Gill Sans MT" pitchFamily="34" charset="0"/>
              </a:rPr>
              <a:t> W/Hz</a:t>
            </a:r>
          </a:p>
          <a:p>
            <a:pPr algn="r"/>
            <a:r>
              <a:rPr lang="en-US" sz="1200" b="1" dirty="0">
                <a:solidFill>
                  <a:srgbClr val="9966FF"/>
                </a:solidFill>
                <a:latin typeface="Gill Sans MT" pitchFamily="34" charset="0"/>
              </a:rPr>
              <a:t>R &lt; 1.4</a:t>
            </a:r>
          </a:p>
        </p:txBody>
      </p:sp>
      <p:cxnSp>
        <p:nvCxnSpPr>
          <p:cNvPr id="29" name="Straight Connector 28"/>
          <p:cNvCxnSpPr/>
          <p:nvPr/>
        </p:nvCxnSpPr>
        <p:spPr>
          <a:xfrm>
            <a:off x="7020272" y="1988840"/>
            <a:ext cx="2123728" cy="83056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0729" name="Text Box 41"/>
          <p:cNvSpPr txBox="1">
            <a:spLocks noChangeArrowheads="1"/>
          </p:cNvSpPr>
          <p:nvPr/>
        </p:nvSpPr>
        <p:spPr bwMode="auto">
          <a:xfrm>
            <a:off x="5486400" y="457200"/>
            <a:ext cx="3505200" cy="1846659"/>
          </a:xfrm>
          <a:prstGeom prst="rect">
            <a:avLst/>
          </a:prstGeom>
          <a:solidFill>
            <a:srgbClr val="FFFF00"/>
          </a:solidFill>
          <a:ln w="28575">
            <a:solidFill>
              <a:srgbClr val="FF0000"/>
            </a:solidFill>
            <a:miter lim="800000"/>
            <a:headEnd/>
            <a:tailEnd/>
          </a:ln>
          <a:effectLst/>
        </p:spPr>
        <p:txBody>
          <a:bodyPr wrap="square">
            <a:spAutoFit/>
          </a:bodyPr>
          <a:lstStyle/>
          <a:p>
            <a:pPr algn="ctr"/>
            <a:r>
              <a:rPr lang="en-US" sz="2400" b="1" u="sng" dirty="0">
                <a:solidFill>
                  <a:srgbClr val="339966"/>
                </a:solidFill>
                <a:effectLst>
                  <a:outerShdw blurRad="38100" dist="38100" dir="2700000" algn="tl">
                    <a:srgbClr val="000000">
                      <a:alpha val="43137"/>
                    </a:srgbClr>
                  </a:outerShdw>
                </a:effectLst>
                <a:latin typeface="Comic Sans MS" pitchFamily="66" charset="0"/>
              </a:rPr>
              <a:t>Star forming </a:t>
            </a:r>
            <a:r>
              <a:rPr lang="en-US" sz="2400" b="1" u="sng" dirty="0" smtClean="0">
                <a:solidFill>
                  <a:srgbClr val="339966"/>
                </a:solidFill>
                <a:effectLst>
                  <a:outerShdw blurRad="38100" dist="38100" dir="2700000" algn="tl">
                    <a:srgbClr val="000000">
                      <a:alpha val="43137"/>
                    </a:srgbClr>
                  </a:outerShdw>
                </a:effectLst>
                <a:latin typeface="Comic Sans MS" pitchFamily="66" charset="0"/>
              </a:rPr>
              <a:t>galaxies</a:t>
            </a:r>
            <a:endParaRPr lang="en-US" sz="2400" b="1" u="sng" dirty="0">
              <a:solidFill>
                <a:srgbClr val="339966"/>
              </a:solidFill>
              <a:effectLst>
                <a:outerShdw blurRad="38100" dist="38100" dir="2700000" algn="tl">
                  <a:srgbClr val="000000">
                    <a:alpha val="43137"/>
                  </a:srgbClr>
                </a:outerShdw>
              </a:effectLst>
              <a:latin typeface="Comic Sans MS" pitchFamily="66" charset="0"/>
            </a:endParaRPr>
          </a:p>
          <a:p>
            <a:pPr algn="ctr"/>
            <a:r>
              <a:rPr lang="en-US" dirty="0" smtClean="0">
                <a:solidFill>
                  <a:srgbClr val="339966"/>
                </a:solidFill>
                <a:effectLst>
                  <a:outerShdw blurRad="38100" dist="38100" dir="2700000" algn="tl">
                    <a:srgbClr val="000000">
                      <a:alpha val="43137"/>
                    </a:srgbClr>
                  </a:outerShdw>
                </a:effectLst>
                <a:latin typeface="Comic Sans MS" pitchFamily="66" charset="0"/>
              </a:rPr>
              <a:t>Radio-FIR:  q </a:t>
            </a:r>
            <a:r>
              <a:rPr lang="en-US" b="1" dirty="0" smtClean="0">
                <a:solidFill>
                  <a:srgbClr val="339966"/>
                </a:solidFill>
                <a:effectLst>
                  <a:outerShdw blurRad="38100" dist="38100" dir="2700000" algn="tl">
                    <a:srgbClr val="000000">
                      <a:alpha val="43137"/>
                    </a:srgbClr>
                  </a:outerShdw>
                </a:effectLst>
                <a:latin typeface="Comic Sans MS" pitchFamily="66" charset="0"/>
                <a:cs typeface="Times New Roman"/>
              </a:rPr>
              <a:t>~</a:t>
            </a:r>
            <a:r>
              <a:rPr lang="en-US" b="1" dirty="0" smtClean="0">
                <a:solidFill>
                  <a:srgbClr val="339966"/>
                </a:solidFill>
                <a:effectLst>
                  <a:outerShdw blurRad="38100" dist="38100" dir="2700000" algn="tl">
                    <a:srgbClr val="000000">
                      <a:alpha val="43137"/>
                    </a:srgbClr>
                  </a:outerShdw>
                </a:effectLst>
                <a:latin typeface="Comic Sans MS" pitchFamily="66" charset="0"/>
              </a:rPr>
              <a:t> </a:t>
            </a:r>
            <a:r>
              <a:rPr lang="en-US" dirty="0" smtClean="0">
                <a:solidFill>
                  <a:srgbClr val="339966"/>
                </a:solidFill>
                <a:effectLst>
                  <a:outerShdw blurRad="38100" dist="38100" dir="2700000" algn="tl">
                    <a:srgbClr val="000000">
                      <a:alpha val="43137"/>
                    </a:srgbClr>
                  </a:outerShdw>
                </a:effectLst>
                <a:latin typeface="Comic Sans MS" pitchFamily="66" charset="0"/>
              </a:rPr>
              <a:t>1.7</a:t>
            </a:r>
          </a:p>
          <a:p>
            <a:pPr algn="ctr"/>
            <a:r>
              <a:rPr lang="en-US" dirty="0" smtClean="0">
                <a:solidFill>
                  <a:srgbClr val="339966"/>
                </a:solidFill>
                <a:effectLst>
                  <a:outerShdw blurRad="38100" dist="38100" dir="2700000" algn="tl">
                    <a:srgbClr val="000000">
                      <a:alpha val="43137"/>
                    </a:srgbClr>
                  </a:outerShdw>
                </a:effectLst>
                <a:latin typeface="Comic Sans MS" pitchFamily="66" charset="0"/>
              </a:rPr>
              <a:t>R = log(</a:t>
            </a:r>
            <a:r>
              <a:rPr lang="en-US" dirty="0" err="1" smtClean="0">
                <a:solidFill>
                  <a:srgbClr val="339966"/>
                </a:solidFill>
                <a:effectLst>
                  <a:outerShdw blurRad="38100" dist="38100" dir="2700000" algn="tl">
                    <a:srgbClr val="000000">
                      <a:alpha val="43137"/>
                    </a:srgbClr>
                  </a:outerShdw>
                </a:effectLst>
                <a:latin typeface="Comic Sans MS" pitchFamily="66" charset="0"/>
              </a:rPr>
              <a:t>S</a:t>
            </a:r>
            <a:r>
              <a:rPr lang="en-US" baseline="-25000" dirty="0" err="1" smtClean="0">
                <a:solidFill>
                  <a:srgbClr val="339966"/>
                </a:solidFill>
                <a:effectLst>
                  <a:outerShdw blurRad="38100" dist="38100" dir="2700000" algn="tl">
                    <a:srgbClr val="000000">
                      <a:alpha val="43137"/>
                    </a:srgbClr>
                  </a:outerShdw>
                </a:effectLst>
                <a:latin typeface="Comic Sans MS" pitchFamily="66" charset="0"/>
              </a:rPr>
              <a:t>r</a:t>
            </a:r>
            <a:r>
              <a:rPr lang="en-US" dirty="0" smtClean="0">
                <a:solidFill>
                  <a:srgbClr val="339966"/>
                </a:solidFill>
                <a:effectLst>
                  <a:outerShdw blurRad="38100" dist="38100" dir="2700000" algn="tl">
                    <a:srgbClr val="000000">
                      <a:alpha val="43137"/>
                    </a:srgbClr>
                  </a:outerShdw>
                </a:effectLst>
                <a:latin typeface="Comic Sans MS" pitchFamily="66" charset="0"/>
              </a:rPr>
              <a:t>/S</a:t>
            </a:r>
            <a:r>
              <a:rPr lang="en-US" baseline="-25000" dirty="0" smtClean="0">
                <a:solidFill>
                  <a:srgbClr val="339966"/>
                </a:solidFill>
                <a:effectLst>
                  <a:outerShdw blurRad="38100" dist="38100" dir="2700000" algn="tl">
                    <a:srgbClr val="000000">
                      <a:alpha val="43137"/>
                    </a:srgbClr>
                  </a:outerShdw>
                </a:effectLst>
                <a:latin typeface="Comic Sans MS" pitchFamily="66" charset="0"/>
              </a:rPr>
              <a:t>V</a:t>
            </a:r>
            <a:r>
              <a:rPr lang="en-US" dirty="0" smtClean="0">
                <a:solidFill>
                  <a:srgbClr val="339966"/>
                </a:solidFill>
                <a:effectLst>
                  <a:outerShdw blurRad="38100" dist="38100" dir="2700000" algn="tl">
                    <a:srgbClr val="000000">
                      <a:alpha val="43137"/>
                    </a:srgbClr>
                  </a:outerShdw>
                </a:effectLst>
                <a:latin typeface="Comic Sans MS" pitchFamily="66" charset="0"/>
              </a:rPr>
              <a:t>)  &lt; 1.7</a:t>
            </a:r>
            <a:endParaRPr lang="en-US" dirty="0">
              <a:solidFill>
                <a:srgbClr val="339966"/>
              </a:solidFill>
              <a:effectLst>
                <a:outerShdw blurRad="38100" dist="38100" dir="2700000" algn="tl">
                  <a:srgbClr val="000000">
                    <a:alpha val="43137"/>
                  </a:srgbClr>
                </a:outerShdw>
              </a:effectLst>
              <a:latin typeface="Comic Sans MS" pitchFamily="66" charset="0"/>
            </a:endParaRPr>
          </a:p>
          <a:p>
            <a:pPr algn="ctr"/>
            <a:r>
              <a:rPr lang="en-US" dirty="0">
                <a:solidFill>
                  <a:srgbClr val="339966"/>
                </a:solidFill>
                <a:effectLst>
                  <a:outerShdw blurRad="38100" dist="38100" dir="2700000" algn="tl">
                    <a:srgbClr val="000000">
                      <a:alpha val="43137"/>
                    </a:srgbClr>
                  </a:outerShdw>
                </a:effectLst>
                <a:latin typeface="Comic Sans MS" pitchFamily="66" charset="0"/>
              </a:rPr>
              <a:t> </a:t>
            </a:r>
            <a:r>
              <a:rPr lang="en-US" dirty="0" err="1">
                <a:solidFill>
                  <a:srgbClr val="339966"/>
                </a:solidFill>
                <a:effectLst>
                  <a:outerShdw blurRad="38100" dist="38100" dir="2700000" algn="tl">
                    <a:srgbClr val="000000">
                      <a:alpha val="43137"/>
                    </a:srgbClr>
                  </a:outerShdw>
                </a:effectLst>
                <a:latin typeface="Comic Sans MS" pitchFamily="66" charset="0"/>
              </a:rPr>
              <a:t>L</a:t>
            </a:r>
            <a:r>
              <a:rPr lang="en-US" baseline="-25000" dirty="0" err="1">
                <a:solidFill>
                  <a:srgbClr val="339966"/>
                </a:solidFill>
                <a:effectLst>
                  <a:outerShdw blurRad="38100" dist="38100" dir="2700000" algn="tl">
                    <a:srgbClr val="000000">
                      <a:alpha val="43137"/>
                    </a:srgbClr>
                  </a:outerShdw>
                </a:effectLst>
                <a:latin typeface="Comic Sans MS" pitchFamily="66" charset="0"/>
              </a:rPr>
              <a:t>r</a:t>
            </a:r>
            <a:r>
              <a:rPr lang="en-US" b="1" dirty="0">
                <a:solidFill>
                  <a:srgbClr val="339966"/>
                </a:solidFill>
                <a:effectLst>
                  <a:outerShdw blurRad="38100" dist="38100" dir="2700000" algn="tl">
                    <a:srgbClr val="000000">
                      <a:alpha val="43137"/>
                    </a:srgbClr>
                  </a:outerShdw>
                </a:effectLst>
                <a:latin typeface="Comic Sans MS" pitchFamily="66" charset="0"/>
              </a:rPr>
              <a:t>&lt;</a:t>
            </a:r>
            <a:r>
              <a:rPr lang="en-US" dirty="0">
                <a:solidFill>
                  <a:srgbClr val="339966"/>
                </a:solidFill>
                <a:effectLst>
                  <a:outerShdw blurRad="38100" dist="38100" dir="2700000" algn="tl">
                    <a:srgbClr val="000000">
                      <a:alpha val="43137"/>
                    </a:srgbClr>
                  </a:outerShdw>
                </a:effectLst>
                <a:latin typeface="Comic Sans MS" pitchFamily="66" charset="0"/>
              </a:rPr>
              <a:t> 10</a:t>
            </a:r>
            <a:r>
              <a:rPr lang="en-US" baseline="30000" dirty="0">
                <a:solidFill>
                  <a:srgbClr val="339966"/>
                </a:solidFill>
                <a:effectLst>
                  <a:outerShdw blurRad="38100" dist="38100" dir="2700000" algn="tl">
                    <a:srgbClr val="000000">
                      <a:alpha val="43137"/>
                    </a:srgbClr>
                  </a:outerShdw>
                </a:effectLst>
                <a:latin typeface="Comic Sans MS" pitchFamily="66" charset="0"/>
              </a:rPr>
              <a:t>24.5 </a:t>
            </a:r>
            <a:r>
              <a:rPr lang="en-US" dirty="0">
                <a:solidFill>
                  <a:srgbClr val="339966"/>
                </a:solidFill>
                <a:effectLst>
                  <a:outerShdw blurRad="38100" dist="38100" dir="2700000" algn="tl">
                    <a:srgbClr val="000000">
                      <a:alpha val="43137"/>
                    </a:srgbClr>
                  </a:outerShdw>
                </a:effectLst>
                <a:latin typeface="Comic Sans MS" pitchFamily="66" charset="0"/>
              </a:rPr>
              <a:t>W/Hz</a:t>
            </a:r>
          </a:p>
          <a:p>
            <a:pPr algn="ctr"/>
            <a:r>
              <a:rPr lang="en-US" dirty="0" smtClean="0">
                <a:solidFill>
                  <a:srgbClr val="339966"/>
                </a:solidFill>
                <a:effectLst>
                  <a:outerShdw blurRad="38100" dist="38100" dir="2700000" algn="tl">
                    <a:srgbClr val="000000">
                      <a:alpha val="43137"/>
                    </a:srgbClr>
                  </a:outerShdw>
                </a:effectLst>
                <a:latin typeface="Comic Sans MS" pitchFamily="66" charset="0"/>
              </a:rPr>
              <a:t>Not </a:t>
            </a:r>
            <a:r>
              <a:rPr lang="en-US" dirty="0">
                <a:solidFill>
                  <a:srgbClr val="339966"/>
                </a:solidFill>
                <a:effectLst>
                  <a:outerShdw blurRad="38100" dist="38100" dir="2700000" algn="tl">
                    <a:srgbClr val="000000">
                      <a:alpha val="43137"/>
                    </a:srgbClr>
                  </a:outerShdw>
                </a:effectLst>
                <a:latin typeface="Comic Sans MS" pitchFamily="66" charset="0"/>
              </a:rPr>
              <a:t>E galaxy</a:t>
            </a:r>
          </a:p>
          <a:p>
            <a:pPr algn="ctr"/>
            <a:r>
              <a:rPr lang="en-US" dirty="0" smtClean="0">
                <a:solidFill>
                  <a:srgbClr val="339966"/>
                </a:solidFill>
                <a:effectLst>
                  <a:outerShdw blurRad="38100" dist="38100" dir="2700000" algn="tl">
                    <a:srgbClr val="000000">
                      <a:alpha val="43137"/>
                    </a:srgbClr>
                  </a:outerShdw>
                </a:effectLst>
                <a:latin typeface="Comic Sans MS" pitchFamily="66" charset="0"/>
              </a:rPr>
              <a:t>L</a:t>
            </a:r>
            <a:r>
              <a:rPr lang="en-US" baseline="-25000" dirty="0" smtClean="0">
                <a:solidFill>
                  <a:srgbClr val="339966"/>
                </a:solidFill>
                <a:effectLst>
                  <a:outerShdw blurRad="38100" dist="38100" dir="2700000" algn="tl">
                    <a:srgbClr val="000000">
                      <a:alpha val="43137"/>
                    </a:srgbClr>
                  </a:outerShdw>
                </a:effectLst>
                <a:latin typeface="Comic Sans MS" pitchFamily="66" charset="0"/>
              </a:rPr>
              <a:t>x</a:t>
            </a:r>
            <a:r>
              <a:rPr lang="en-US" dirty="0" smtClean="0">
                <a:solidFill>
                  <a:srgbClr val="339966"/>
                </a:solidFill>
                <a:effectLst>
                  <a:outerShdw blurRad="38100" dist="38100" dir="2700000" algn="tl">
                    <a:srgbClr val="000000">
                      <a:alpha val="43137"/>
                    </a:srgbClr>
                  </a:outerShdw>
                </a:effectLst>
                <a:latin typeface="Comic Sans MS" pitchFamily="66" charset="0"/>
              </a:rPr>
              <a:t> </a:t>
            </a:r>
            <a:r>
              <a:rPr lang="en-US" dirty="0">
                <a:solidFill>
                  <a:srgbClr val="339966"/>
                </a:solidFill>
                <a:effectLst>
                  <a:outerShdw blurRad="38100" dist="38100" dir="2700000" algn="tl">
                    <a:srgbClr val="000000">
                      <a:alpha val="43137"/>
                    </a:srgbClr>
                  </a:outerShdw>
                </a:effectLst>
                <a:latin typeface="Comic Sans MS" pitchFamily="66" charset="0"/>
              </a:rPr>
              <a:t>not </a:t>
            </a:r>
            <a:r>
              <a:rPr lang="en-US" b="1" dirty="0">
                <a:solidFill>
                  <a:srgbClr val="339966"/>
                </a:solidFill>
                <a:effectLst>
                  <a:outerShdw blurRad="38100" dist="38100" dir="2700000" algn="tl">
                    <a:srgbClr val="000000">
                      <a:alpha val="43137"/>
                    </a:srgbClr>
                  </a:outerShdw>
                </a:effectLst>
                <a:latin typeface="Comic Sans MS" pitchFamily="66" charset="0"/>
              </a:rPr>
              <a:t>&gt;</a:t>
            </a:r>
            <a:r>
              <a:rPr lang="en-US" dirty="0">
                <a:solidFill>
                  <a:srgbClr val="339966"/>
                </a:solidFill>
                <a:effectLst>
                  <a:outerShdw blurRad="38100" dist="38100" dir="2700000" algn="tl">
                    <a:srgbClr val="000000">
                      <a:alpha val="43137"/>
                    </a:srgbClr>
                  </a:outerShdw>
                </a:effectLst>
                <a:latin typeface="Comic Sans MS" pitchFamily="66" charset="0"/>
              </a:rPr>
              <a:t> 10</a:t>
            </a:r>
            <a:r>
              <a:rPr lang="en-US" baseline="30000" dirty="0">
                <a:solidFill>
                  <a:srgbClr val="339966"/>
                </a:solidFill>
                <a:effectLst>
                  <a:outerShdw blurRad="38100" dist="38100" dir="2700000" algn="tl">
                    <a:srgbClr val="000000">
                      <a:alpha val="43137"/>
                    </a:srgbClr>
                  </a:outerShdw>
                </a:effectLst>
                <a:latin typeface="Comic Sans MS" pitchFamily="66" charset="0"/>
              </a:rPr>
              <a:t>42</a:t>
            </a:r>
            <a:r>
              <a:rPr lang="en-US" dirty="0">
                <a:solidFill>
                  <a:srgbClr val="339966"/>
                </a:solidFill>
                <a:effectLst>
                  <a:outerShdw blurRad="38100" dist="38100" dir="2700000" algn="tl">
                    <a:srgbClr val="000000">
                      <a:alpha val="43137"/>
                    </a:srgbClr>
                  </a:outerShdw>
                </a:effectLst>
                <a:latin typeface="Comic Sans MS" pitchFamily="66" charset="0"/>
              </a:rPr>
              <a:t> ergs/sec</a:t>
            </a:r>
          </a:p>
        </p:txBody>
      </p:sp>
      <p:sp>
        <p:nvSpPr>
          <p:cNvPr id="31" name="TextBox 30"/>
          <p:cNvSpPr txBox="1"/>
          <p:nvPr/>
        </p:nvSpPr>
        <p:spPr>
          <a:xfrm>
            <a:off x="6096000" y="5791200"/>
            <a:ext cx="2660728" cy="307777"/>
          </a:xfrm>
          <a:prstGeom prst="rect">
            <a:avLst/>
          </a:prstGeom>
          <a:noFill/>
        </p:spPr>
        <p:txBody>
          <a:bodyPr wrap="none" rtlCol="0">
            <a:spAutoFit/>
          </a:bodyPr>
          <a:lstStyle/>
          <a:p>
            <a:r>
              <a:rPr lang="en-US" sz="1400" i="1" dirty="0" smtClean="0"/>
              <a:t>Padovani et al. 2011, ApJ, 740, 20</a:t>
            </a:r>
            <a:endParaRPr lang="en-US" sz="1400" i="1" dirty="0"/>
          </a:p>
        </p:txBody>
      </p:sp>
      <p:sp>
        <p:nvSpPr>
          <p:cNvPr id="30" name="TextBox 29"/>
          <p:cNvSpPr txBox="1"/>
          <p:nvPr/>
        </p:nvSpPr>
        <p:spPr>
          <a:xfrm>
            <a:off x="2362200" y="2297668"/>
            <a:ext cx="2362200" cy="369332"/>
          </a:xfrm>
          <a:prstGeom prst="rect">
            <a:avLst/>
          </a:prstGeom>
          <a:noFill/>
        </p:spPr>
        <p:txBody>
          <a:bodyPr wrap="square" rtlCol="0">
            <a:spAutoFit/>
          </a:bodyPr>
          <a:lstStyle/>
          <a:p>
            <a:r>
              <a:rPr lang="en-US" dirty="0" smtClean="0">
                <a:solidFill>
                  <a:srgbClr val="00B050"/>
                </a:solidFill>
              </a:rPr>
              <a:t>Powerful radio sources</a:t>
            </a:r>
            <a:endParaRPr lang="en-US" dirty="0">
              <a:solidFill>
                <a:srgbClr val="00B050"/>
              </a:solidFill>
            </a:endParaRPr>
          </a:p>
        </p:txBody>
      </p:sp>
      <p:cxnSp>
        <p:nvCxnSpPr>
          <p:cNvPr id="33" name="Straight Arrow Connector 32"/>
          <p:cNvCxnSpPr/>
          <p:nvPr/>
        </p:nvCxnSpPr>
        <p:spPr>
          <a:xfrm>
            <a:off x="4648200" y="2514600"/>
            <a:ext cx="609600" cy="15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2057400" y="2514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940152" y="2996952"/>
            <a:ext cx="187220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30422" y="3861048"/>
            <a:ext cx="2323072" cy="1477328"/>
          </a:xfrm>
          <a:prstGeom prst="rect">
            <a:avLst/>
          </a:prstGeom>
          <a:solidFill>
            <a:srgbClr val="FFFF00"/>
          </a:solidFill>
          <a:ln w="28575">
            <a:solidFill>
              <a:srgbClr val="C00000"/>
            </a:solidFill>
          </a:ln>
        </p:spPr>
        <p:txBody>
          <a:bodyPr wrap="none" rtlCol="0">
            <a:spAutoFit/>
          </a:bodyPr>
          <a:lstStyle/>
          <a:p>
            <a:pPr algn="ctr"/>
            <a:r>
              <a:rPr lang="en-US" b="1" u="sng" dirty="0" smtClean="0">
                <a:solidFill>
                  <a:srgbClr val="FF0000"/>
                </a:solidFill>
                <a:effectLst>
                  <a:outerShdw blurRad="38100" dist="38100" dir="2700000" algn="tl">
                    <a:srgbClr val="000000">
                      <a:alpha val="43137"/>
                    </a:srgbClr>
                  </a:outerShdw>
                </a:effectLst>
                <a:latin typeface="Comic Sans MS" pitchFamily="66" charset="0"/>
              </a:rPr>
              <a:t>RL AGN </a:t>
            </a:r>
          </a:p>
          <a:p>
            <a:pPr>
              <a:buFont typeface="Arial" pitchFamily="34" charset="0"/>
              <a:buChar char="•"/>
            </a:pPr>
            <a:r>
              <a:rPr lang="en-US" dirty="0" smtClean="0">
                <a:solidFill>
                  <a:srgbClr val="FF0000"/>
                </a:solidFill>
                <a:latin typeface="Comic Sans MS" pitchFamily="66" charset="0"/>
              </a:rPr>
              <a:t> </a:t>
            </a:r>
            <a:r>
              <a:rPr lang="en-US" dirty="0" smtClean="0">
                <a:solidFill>
                  <a:srgbClr val="FF0000"/>
                </a:solidFill>
                <a:effectLst>
                  <a:outerShdw blurRad="38100" dist="38100" dir="2700000" algn="tl">
                    <a:srgbClr val="000000">
                      <a:alpha val="43137"/>
                    </a:srgbClr>
                  </a:outerShdw>
                </a:effectLst>
                <a:latin typeface="Comic Sans MS" pitchFamily="66" charset="0"/>
              </a:rPr>
              <a:t>R &gt; 1.4</a:t>
            </a:r>
          </a:p>
          <a:p>
            <a:pPr>
              <a:buFont typeface="Arial" pitchFamily="34" charset="0"/>
              <a:buChar char="•"/>
            </a:pPr>
            <a:r>
              <a:rPr lang="en-US" dirty="0" smtClean="0">
                <a:solidFill>
                  <a:srgbClr val="FF0000"/>
                </a:solidFill>
                <a:effectLst>
                  <a:outerShdw blurRad="38100" dist="38100" dir="2700000" algn="tl">
                    <a:srgbClr val="000000">
                      <a:alpha val="43137"/>
                    </a:srgbClr>
                  </a:outerShdw>
                </a:effectLst>
                <a:latin typeface="Comic Sans MS" pitchFamily="66" charset="0"/>
              </a:rPr>
              <a:t> L</a:t>
            </a:r>
            <a:r>
              <a:rPr lang="en-US" baseline="-25000" dirty="0" smtClean="0">
                <a:solidFill>
                  <a:srgbClr val="FF0000"/>
                </a:solidFill>
                <a:effectLst>
                  <a:outerShdw blurRad="38100" dist="38100" dir="2700000" algn="tl">
                    <a:srgbClr val="000000">
                      <a:alpha val="43137"/>
                    </a:srgbClr>
                  </a:outerShdw>
                </a:effectLst>
                <a:latin typeface="Comic Sans MS" pitchFamily="66" charset="0"/>
              </a:rPr>
              <a:t>x</a:t>
            </a:r>
            <a:r>
              <a:rPr lang="en-US" dirty="0" smtClean="0">
                <a:solidFill>
                  <a:srgbClr val="FF0000"/>
                </a:solidFill>
                <a:effectLst>
                  <a:outerShdw blurRad="38100" dist="38100" dir="2700000" algn="tl">
                    <a:srgbClr val="000000">
                      <a:alpha val="43137"/>
                    </a:srgbClr>
                  </a:outerShdw>
                </a:effectLst>
                <a:latin typeface="Comic Sans MS" pitchFamily="66" charset="0"/>
              </a:rPr>
              <a:t> </a:t>
            </a:r>
            <a:r>
              <a:rPr lang="en-US" b="1" dirty="0" smtClean="0">
                <a:solidFill>
                  <a:srgbClr val="FF0000"/>
                </a:solidFill>
                <a:effectLst>
                  <a:outerShdw blurRad="38100" dist="38100" dir="2700000" algn="tl">
                    <a:srgbClr val="000000">
                      <a:alpha val="43137"/>
                    </a:srgbClr>
                  </a:outerShdw>
                </a:effectLst>
                <a:latin typeface="Comic Sans MS" pitchFamily="66" charset="0"/>
              </a:rPr>
              <a:t>&gt;</a:t>
            </a:r>
            <a:r>
              <a:rPr lang="en-US" dirty="0" smtClean="0">
                <a:solidFill>
                  <a:srgbClr val="FF0000"/>
                </a:solidFill>
                <a:effectLst>
                  <a:outerShdw blurRad="38100" dist="38100" dir="2700000" algn="tl">
                    <a:srgbClr val="000000">
                      <a:alpha val="43137"/>
                    </a:srgbClr>
                  </a:outerShdw>
                </a:effectLst>
                <a:latin typeface="Comic Sans MS" pitchFamily="66" charset="0"/>
              </a:rPr>
              <a:t> 10</a:t>
            </a:r>
            <a:r>
              <a:rPr lang="en-US" baseline="30000" dirty="0" smtClean="0">
                <a:solidFill>
                  <a:srgbClr val="FF0000"/>
                </a:solidFill>
                <a:effectLst>
                  <a:outerShdw blurRad="38100" dist="38100" dir="2700000" algn="tl">
                    <a:srgbClr val="000000">
                      <a:alpha val="43137"/>
                    </a:srgbClr>
                  </a:outerShdw>
                </a:effectLst>
                <a:latin typeface="Comic Sans MS" pitchFamily="66" charset="0"/>
              </a:rPr>
              <a:t>42</a:t>
            </a:r>
            <a:r>
              <a:rPr lang="en-US" dirty="0" smtClean="0">
                <a:solidFill>
                  <a:srgbClr val="FF0000"/>
                </a:solidFill>
                <a:effectLst>
                  <a:outerShdw blurRad="38100" dist="38100" dir="2700000" algn="tl">
                    <a:srgbClr val="000000">
                      <a:alpha val="43137"/>
                    </a:srgbClr>
                  </a:outerShdw>
                </a:effectLst>
                <a:latin typeface="Comic Sans MS" pitchFamily="66" charset="0"/>
              </a:rPr>
              <a:t> ergs/sec</a:t>
            </a:r>
          </a:p>
          <a:p>
            <a:pPr>
              <a:buFont typeface="Arial" pitchFamily="34" charset="0"/>
              <a:buChar char="•"/>
            </a:pPr>
            <a:r>
              <a:rPr lang="en-US" dirty="0" smtClean="0">
                <a:solidFill>
                  <a:srgbClr val="FF0000"/>
                </a:solidFill>
                <a:effectLst>
                  <a:outerShdw blurRad="38100" dist="38100" dir="2700000" algn="tl">
                    <a:srgbClr val="000000">
                      <a:alpha val="43137"/>
                    </a:srgbClr>
                  </a:outerShdw>
                </a:effectLst>
                <a:latin typeface="Comic Sans MS" pitchFamily="66" charset="0"/>
              </a:rPr>
              <a:t> NIR (IRAC) colors</a:t>
            </a:r>
          </a:p>
          <a:p>
            <a:pPr>
              <a:buFont typeface="Arial" pitchFamily="34" charset="0"/>
              <a:buChar char="•"/>
            </a:pPr>
            <a:r>
              <a:rPr lang="en-US" dirty="0" smtClean="0">
                <a:solidFill>
                  <a:srgbClr val="FF0000"/>
                </a:solidFill>
                <a:effectLst>
                  <a:outerShdw blurRad="38100" dist="38100" dir="2700000" algn="tl">
                    <a:srgbClr val="000000">
                      <a:alpha val="43137"/>
                    </a:srgbClr>
                  </a:outerShdw>
                </a:effectLst>
                <a:latin typeface="Comic Sans MS" pitchFamily="66" charset="0"/>
              </a:rPr>
              <a:t> FIR: q  </a:t>
            </a:r>
            <a:r>
              <a:rPr lang="en-US" dirty="0" smtClean="0">
                <a:solidFill>
                  <a:srgbClr val="FF0000"/>
                </a:solidFill>
                <a:effectLst>
                  <a:outerShdw blurRad="38100" dist="38100" dir="2700000" algn="tl">
                    <a:srgbClr val="000000">
                      <a:alpha val="43137"/>
                    </a:srgbClr>
                  </a:outerShdw>
                </a:effectLst>
                <a:latin typeface="Times New Roman"/>
                <a:cs typeface="Times New Roman"/>
              </a:rPr>
              <a:t>&lt; 1.7</a:t>
            </a:r>
            <a:endParaRPr lang="en-US" dirty="0">
              <a:solidFill>
                <a:srgbClr val="FF0000"/>
              </a:solidFill>
              <a:effectLst>
                <a:outerShdw blurRad="38100" dist="38100" dir="2700000" algn="tl">
                  <a:srgbClr val="000000">
                    <a:alpha val="43137"/>
                  </a:srgbClr>
                </a:outerShdw>
              </a:effectLst>
              <a:latin typeface="Comic Sans MS" pitchFamily="66" charset="0"/>
            </a:endParaRPr>
          </a:p>
        </p:txBody>
      </p:sp>
      <p:sp>
        <p:nvSpPr>
          <p:cNvPr id="35" name="TextBox 34"/>
          <p:cNvSpPr txBox="1"/>
          <p:nvPr/>
        </p:nvSpPr>
        <p:spPr>
          <a:xfrm>
            <a:off x="467544" y="3933056"/>
            <a:ext cx="184731" cy="646331"/>
          </a:xfrm>
          <a:prstGeom prst="rect">
            <a:avLst/>
          </a:prstGeom>
          <a:noFill/>
        </p:spPr>
        <p:txBody>
          <a:bodyPr wrap="none" rtlCol="0">
            <a:spAutoFit/>
          </a:bodyPr>
          <a:lstStyle/>
          <a:p>
            <a:r>
              <a:rPr lang="en-US" dirty="0" smtClean="0">
                <a:solidFill>
                  <a:srgbClr val="FFFF00"/>
                </a:solidFill>
                <a:latin typeface="Comic Sans MS" pitchFamily="66" charset="0"/>
              </a:rPr>
              <a:t/>
            </a:r>
            <a:br>
              <a:rPr lang="en-US" dirty="0" smtClean="0">
                <a:solidFill>
                  <a:srgbClr val="FFFF00"/>
                </a:solidFill>
                <a:latin typeface="Comic Sans MS" pitchFamily="66" charset="0"/>
              </a:rPr>
            </a:br>
            <a:endParaRPr lang="en-US" dirty="0"/>
          </a:p>
        </p:txBody>
      </p:sp>
      <p:sp>
        <p:nvSpPr>
          <p:cNvPr id="38" name="TextBox 37"/>
          <p:cNvSpPr txBox="1"/>
          <p:nvPr/>
        </p:nvSpPr>
        <p:spPr>
          <a:xfrm>
            <a:off x="2771800" y="3861048"/>
            <a:ext cx="2372894" cy="1477328"/>
          </a:xfrm>
          <a:prstGeom prst="rect">
            <a:avLst/>
          </a:prstGeom>
          <a:solidFill>
            <a:srgbClr val="FFFF00"/>
          </a:solidFill>
          <a:ln w="28575">
            <a:solidFill>
              <a:srgbClr val="C00000"/>
            </a:solidFill>
          </a:ln>
        </p:spPr>
        <p:txBody>
          <a:bodyPr wrap="none" rtlCol="0">
            <a:spAutoFit/>
          </a:bodyPr>
          <a:lstStyle/>
          <a:p>
            <a:pPr algn="ctr"/>
            <a:r>
              <a:rPr lang="en-US" b="1" u="sng" dirty="0" smtClean="0">
                <a:solidFill>
                  <a:srgbClr val="0070C0"/>
                </a:solidFill>
                <a:effectLst>
                  <a:outerShdw blurRad="38100" dist="38100" dir="2700000" algn="tl">
                    <a:srgbClr val="000000">
                      <a:alpha val="43137"/>
                    </a:srgbClr>
                  </a:outerShdw>
                </a:effectLst>
                <a:latin typeface="Comic Sans MS" pitchFamily="66" charset="0"/>
              </a:rPr>
              <a:t>RQ AGN</a:t>
            </a:r>
          </a:p>
          <a:p>
            <a:pPr>
              <a:buFont typeface="Arial" pitchFamily="34" charset="0"/>
              <a:buChar char="•"/>
            </a:pPr>
            <a:r>
              <a:rPr lang="en-US" dirty="0" smtClean="0">
                <a:solidFill>
                  <a:srgbClr val="0070C0"/>
                </a:solidFill>
                <a:effectLst>
                  <a:outerShdw blurRad="38100" dist="38100" dir="2700000" algn="tl">
                    <a:srgbClr val="000000">
                      <a:alpha val="43137"/>
                    </a:srgbClr>
                  </a:outerShdw>
                </a:effectLst>
                <a:latin typeface="Comic Sans MS" pitchFamily="66" charset="0"/>
              </a:rPr>
              <a:t> R &lt; 1.4</a:t>
            </a:r>
          </a:p>
          <a:p>
            <a:pPr>
              <a:buFont typeface="Arial" pitchFamily="34" charset="0"/>
              <a:buChar char="•"/>
            </a:pPr>
            <a:r>
              <a:rPr lang="en-US" dirty="0" smtClean="0">
                <a:solidFill>
                  <a:srgbClr val="0070C0"/>
                </a:solidFill>
                <a:effectLst>
                  <a:outerShdw blurRad="38100" dist="38100" dir="2700000" algn="tl">
                    <a:srgbClr val="000000">
                      <a:alpha val="43137"/>
                    </a:srgbClr>
                  </a:outerShdw>
                </a:effectLst>
                <a:latin typeface="Comic Sans MS" pitchFamily="66" charset="0"/>
              </a:rPr>
              <a:t> L</a:t>
            </a:r>
            <a:r>
              <a:rPr lang="en-US" baseline="-25000" dirty="0" smtClean="0">
                <a:solidFill>
                  <a:srgbClr val="0070C0"/>
                </a:solidFill>
                <a:effectLst>
                  <a:outerShdw blurRad="38100" dist="38100" dir="2700000" algn="tl">
                    <a:srgbClr val="000000">
                      <a:alpha val="43137"/>
                    </a:srgbClr>
                  </a:outerShdw>
                </a:effectLst>
                <a:latin typeface="Comic Sans MS" pitchFamily="66" charset="0"/>
              </a:rPr>
              <a:t>x</a:t>
            </a:r>
            <a:r>
              <a:rPr lang="en-US" dirty="0" smtClean="0">
                <a:solidFill>
                  <a:srgbClr val="0070C0"/>
                </a:solidFill>
                <a:effectLst>
                  <a:outerShdw blurRad="38100" dist="38100" dir="2700000" algn="tl">
                    <a:srgbClr val="000000">
                      <a:alpha val="43137"/>
                    </a:srgbClr>
                  </a:outerShdw>
                </a:effectLst>
                <a:latin typeface="Comic Sans MS" pitchFamily="66" charset="0"/>
              </a:rPr>
              <a:t> </a:t>
            </a:r>
            <a:r>
              <a:rPr lang="en-US" b="1" dirty="0" smtClean="0">
                <a:solidFill>
                  <a:srgbClr val="0070C0"/>
                </a:solidFill>
                <a:effectLst>
                  <a:outerShdw blurRad="38100" dist="38100" dir="2700000" algn="tl">
                    <a:srgbClr val="000000">
                      <a:alpha val="43137"/>
                    </a:srgbClr>
                  </a:outerShdw>
                </a:effectLst>
                <a:latin typeface="Comic Sans MS" pitchFamily="66" charset="0"/>
              </a:rPr>
              <a:t>&gt;</a:t>
            </a:r>
            <a:r>
              <a:rPr lang="en-US" dirty="0" smtClean="0">
                <a:solidFill>
                  <a:srgbClr val="0070C0"/>
                </a:solidFill>
                <a:effectLst>
                  <a:outerShdw blurRad="38100" dist="38100" dir="2700000" algn="tl">
                    <a:srgbClr val="000000">
                      <a:alpha val="43137"/>
                    </a:srgbClr>
                  </a:outerShdw>
                </a:effectLst>
                <a:latin typeface="Comic Sans MS" pitchFamily="66" charset="0"/>
              </a:rPr>
              <a:t> 10</a:t>
            </a:r>
            <a:r>
              <a:rPr lang="en-US" baseline="30000" dirty="0" smtClean="0">
                <a:solidFill>
                  <a:srgbClr val="0070C0"/>
                </a:solidFill>
                <a:effectLst>
                  <a:outerShdw blurRad="38100" dist="38100" dir="2700000" algn="tl">
                    <a:srgbClr val="000000">
                      <a:alpha val="43137"/>
                    </a:srgbClr>
                  </a:outerShdw>
                </a:effectLst>
                <a:latin typeface="Comic Sans MS" pitchFamily="66" charset="0"/>
              </a:rPr>
              <a:t>42</a:t>
            </a:r>
            <a:r>
              <a:rPr lang="en-US" dirty="0" smtClean="0">
                <a:solidFill>
                  <a:srgbClr val="0070C0"/>
                </a:solidFill>
                <a:effectLst>
                  <a:outerShdw blurRad="38100" dist="38100" dir="2700000" algn="tl">
                    <a:srgbClr val="000000">
                      <a:alpha val="43137"/>
                    </a:srgbClr>
                  </a:outerShdw>
                </a:effectLst>
                <a:latin typeface="Comic Sans MS" pitchFamily="66" charset="0"/>
              </a:rPr>
              <a:t> ergs/sec</a:t>
            </a:r>
          </a:p>
          <a:p>
            <a:pPr>
              <a:buFont typeface="Arial" pitchFamily="34" charset="0"/>
              <a:buChar char="•"/>
            </a:pPr>
            <a:r>
              <a:rPr lang="en-US" dirty="0" smtClean="0">
                <a:solidFill>
                  <a:srgbClr val="0070C0"/>
                </a:solidFill>
                <a:effectLst>
                  <a:outerShdw blurRad="38100" dist="38100" dir="2700000" algn="tl">
                    <a:srgbClr val="000000">
                      <a:alpha val="43137"/>
                    </a:srgbClr>
                  </a:outerShdw>
                </a:effectLst>
                <a:latin typeface="Comic Sans MS" pitchFamily="66" charset="0"/>
              </a:rPr>
              <a:t> NIR (IRAC) colors</a:t>
            </a:r>
          </a:p>
          <a:p>
            <a:pPr>
              <a:buFont typeface="Arial" pitchFamily="34" charset="0"/>
              <a:buChar char="•"/>
            </a:pPr>
            <a:r>
              <a:rPr lang="en-US" dirty="0" smtClean="0">
                <a:solidFill>
                  <a:srgbClr val="0070C0"/>
                </a:solidFill>
                <a:effectLst>
                  <a:outerShdw blurRad="38100" dist="38100" dir="2700000" algn="tl">
                    <a:srgbClr val="000000">
                      <a:alpha val="43137"/>
                    </a:srgbClr>
                  </a:outerShdw>
                </a:effectLst>
                <a:latin typeface="Comic Sans MS" pitchFamily="66" charset="0"/>
              </a:rPr>
              <a:t> FIR: q </a:t>
            </a:r>
            <a:r>
              <a:rPr lang="en-US" dirty="0" smtClean="0">
                <a:solidFill>
                  <a:srgbClr val="0070C0"/>
                </a:solidFill>
                <a:effectLst>
                  <a:outerShdw blurRad="38100" dist="38100" dir="2700000" algn="tl">
                    <a:srgbClr val="000000">
                      <a:alpha val="43137"/>
                    </a:srgbClr>
                  </a:outerShdw>
                </a:effectLst>
                <a:latin typeface="Times New Roman"/>
                <a:cs typeface="Times New Roman"/>
              </a:rPr>
              <a:t>≥1.7</a:t>
            </a:r>
            <a:endParaRPr lang="en-US" dirty="0">
              <a:solidFill>
                <a:srgbClr val="0070C0"/>
              </a:solidFill>
              <a:effectLst>
                <a:outerShdw blurRad="38100" dist="38100" dir="2700000" algn="tl">
                  <a:srgbClr val="000000">
                    <a:alpha val="43137"/>
                  </a:srgbClr>
                </a:outerShdw>
              </a:effectLst>
              <a:latin typeface="Comic Sans MS" pitchFamily="66" charset="0"/>
            </a:endParaRPr>
          </a:p>
        </p:txBody>
      </p:sp>
      <p:sp>
        <p:nvSpPr>
          <p:cNvPr id="28" name="Oval 27"/>
          <p:cNvSpPr/>
          <p:nvPr/>
        </p:nvSpPr>
        <p:spPr>
          <a:xfrm>
            <a:off x="6444208" y="3861048"/>
            <a:ext cx="864096" cy="216024"/>
          </a:xfrm>
          <a:prstGeom prst="ellipse">
            <a:avLst/>
          </a:prstGeom>
          <a:noFill/>
          <a:ln w="190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28" idx="5"/>
          </p:cNvCxnSpPr>
          <p:nvPr/>
        </p:nvCxnSpPr>
        <p:spPr>
          <a:xfrm>
            <a:off x="7181760" y="4045436"/>
            <a:ext cx="270560" cy="1399788"/>
          </a:xfrm>
          <a:prstGeom prst="line">
            <a:avLst/>
          </a:prstGeom>
          <a:ln w="12700">
            <a:solidFill>
              <a:srgbClr val="9966FF"/>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0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07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07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07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07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07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07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07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07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07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07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5" grpId="0" animBg="1"/>
      <p:bldP spid="370708" grpId="0" animBg="1"/>
      <p:bldP spid="370709" grpId="0" animBg="1"/>
      <p:bldP spid="370710" grpId="0" animBg="1"/>
      <p:bldP spid="370711" grpId="0" animBg="1"/>
      <p:bldP spid="31" grpId="0"/>
      <p:bldP spid="32" grpId="0" animBg="1"/>
      <p:bldP spid="34" grpId="0" animBg="1"/>
      <p:bldP spid="3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857356" y="0"/>
            <a:ext cx="6000792" cy="868346"/>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smtClean="0">
                <a:ln>
                  <a:noFill/>
                </a:ln>
                <a:solidFill>
                  <a:schemeClr val="accent6"/>
                </a:solidFill>
                <a:effectLst>
                  <a:outerShdw blurRad="38100" dist="38100" dir="2700000" algn="tl">
                    <a:srgbClr val="000000">
                      <a:alpha val="43137"/>
                    </a:srgbClr>
                  </a:outerShdw>
                </a:effectLst>
                <a:uLnTx/>
                <a:uFillTx/>
                <a:latin typeface="Gill Sans MT" pitchFamily="34" charset="0"/>
                <a:ea typeface="+mj-ea"/>
                <a:cs typeface="+mj-cs"/>
              </a:rPr>
              <a:t>CDFS Luminosity Fuction</a:t>
            </a:r>
            <a:endParaRPr kumimoji="0" lang="en-US" sz="3600" b="1" i="0" u="none" strike="noStrike" kern="0" cap="none" spc="0" normalizeH="0" baseline="0" noProof="0" dirty="0">
              <a:ln>
                <a:noFill/>
              </a:ln>
              <a:solidFill>
                <a:schemeClr val="accent6"/>
              </a:solidFill>
              <a:effectLst>
                <a:outerShdw blurRad="38100" dist="38100" dir="2700000" algn="tl">
                  <a:srgbClr val="000000">
                    <a:alpha val="43137"/>
                  </a:srgbClr>
                </a:outerShdw>
              </a:effectLst>
              <a:uLnTx/>
              <a:uFillTx/>
              <a:latin typeface="Gill Sans MT" pitchFamily="34" charset="0"/>
              <a:ea typeface="+mj-ea"/>
              <a:cs typeface="+mj-cs"/>
            </a:endParaRPr>
          </a:p>
        </p:txBody>
      </p:sp>
      <p:pic>
        <p:nvPicPr>
          <p:cNvPr id="4" name="Picture 3" descr="SFG - RL AGN.jpg"/>
          <p:cNvPicPr>
            <a:picLocks noChangeAspect="1"/>
          </p:cNvPicPr>
          <p:nvPr/>
        </p:nvPicPr>
        <p:blipFill>
          <a:blip r:embed="rId2" cstate="print"/>
          <a:stretch>
            <a:fillRect/>
          </a:stretch>
        </p:blipFill>
        <p:spPr>
          <a:xfrm>
            <a:off x="2051720" y="1340768"/>
            <a:ext cx="4894300" cy="4923918"/>
          </a:xfrm>
          <a:prstGeom prst="rect">
            <a:avLst/>
          </a:prstGeom>
        </p:spPr>
      </p:pic>
      <p:sp>
        <p:nvSpPr>
          <p:cNvPr id="5" name="TextBox 4"/>
          <p:cNvSpPr txBox="1"/>
          <p:nvPr/>
        </p:nvSpPr>
        <p:spPr>
          <a:xfrm>
            <a:off x="2403910" y="5399638"/>
            <a:ext cx="2106667" cy="430887"/>
          </a:xfrm>
          <a:prstGeom prst="rect">
            <a:avLst/>
          </a:prstGeom>
          <a:noFill/>
        </p:spPr>
        <p:txBody>
          <a:bodyPr wrap="none" rtlCol="0">
            <a:spAutoFit/>
          </a:bodyPr>
          <a:lstStyle/>
          <a:p>
            <a:pPr algn="ctr"/>
            <a:r>
              <a:rPr lang="en-US" sz="1100" i="1" dirty="0" smtClean="0"/>
              <a:t>Adopted from </a:t>
            </a:r>
          </a:p>
          <a:p>
            <a:pPr algn="ctr"/>
            <a:r>
              <a:rPr lang="en-US" sz="1100" i="1" dirty="0" smtClean="0"/>
              <a:t>Padovani et al. 2011, ApJ 740, 20</a:t>
            </a:r>
            <a:endParaRPr lang="en-US" sz="11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a:xfrm>
            <a:off x="107504" y="1179512"/>
            <a:ext cx="8964488" cy="5849888"/>
          </a:xfrm>
        </p:spPr>
        <p:txBody>
          <a:bodyPr>
            <a:normAutofit fontScale="85000" lnSpcReduction="20000"/>
          </a:bodyPr>
          <a:lstStyle/>
          <a:p>
            <a:pPr>
              <a:buClr>
                <a:schemeClr val="accent6"/>
              </a:buClr>
            </a:pPr>
            <a:r>
              <a:rPr lang="en-US" sz="3100" dirty="0" smtClean="0"/>
              <a:t>EVLA Observations of SDSS and the CDFS:  a new population</a:t>
            </a:r>
          </a:p>
          <a:p>
            <a:pPr lvl="1"/>
            <a:r>
              <a:rPr lang="en-US" sz="2700" dirty="0" smtClean="0"/>
              <a:t> RQ QSOs due to star formation from host galaxy</a:t>
            </a:r>
          </a:p>
          <a:p>
            <a:pPr>
              <a:buClr>
                <a:schemeClr val="accent6"/>
              </a:buClr>
            </a:pPr>
            <a:r>
              <a:rPr lang="en-US" sz="3100" dirty="0" smtClean="0"/>
              <a:t>SKA &amp;  large optical telescopes will probe the SMBH – star formation link to much greater depths </a:t>
            </a:r>
          </a:p>
          <a:p>
            <a:pPr lvl="1"/>
            <a:r>
              <a:rPr lang="en-US" sz="2300" dirty="0" smtClean="0"/>
              <a:t>Will need adequate resolution to distinguish SMBH and SF</a:t>
            </a:r>
          </a:p>
          <a:p>
            <a:pPr>
              <a:buClr>
                <a:schemeClr val="accent6"/>
              </a:buClr>
            </a:pPr>
            <a:r>
              <a:rPr lang="en-US" sz="3100" dirty="0" smtClean="0"/>
              <a:t>Next steps</a:t>
            </a:r>
          </a:p>
          <a:p>
            <a:pPr lvl="1"/>
            <a:r>
              <a:rPr lang="en-US" sz="3100" dirty="0" smtClean="0"/>
              <a:t>VLA Survey of ECDFS </a:t>
            </a:r>
          </a:p>
          <a:p>
            <a:pPr lvl="2"/>
            <a:r>
              <a:rPr lang="en-US" sz="2800" dirty="0" smtClean="0">
                <a:latin typeface="Gill Sans"/>
              </a:rPr>
              <a:t>Radio: Miller et al. 2012; 879 sources, S </a:t>
            </a:r>
            <a:r>
              <a:rPr lang="en-US" sz="2800" dirty="0" smtClean="0">
                <a:latin typeface="Gill Sans"/>
                <a:cs typeface="Times New Roman"/>
              </a:rPr>
              <a:t>≥ 8 </a:t>
            </a:r>
            <a:r>
              <a:rPr lang="el-GR" sz="2800" dirty="0" smtClean="0">
                <a:latin typeface="Gill Sans"/>
                <a:cs typeface="Times New Roman"/>
              </a:rPr>
              <a:t>μ</a:t>
            </a:r>
            <a:r>
              <a:rPr lang="en-US" sz="2800" dirty="0" err="1" smtClean="0">
                <a:latin typeface="Gill Sans"/>
                <a:cs typeface="Times New Roman"/>
              </a:rPr>
              <a:t>Jy</a:t>
            </a:r>
            <a:endParaRPr lang="en-US" sz="2800" dirty="0" smtClean="0">
              <a:latin typeface="Gill Sans"/>
            </a:endParaRPr>
          </a:p>
          <a:p>
            <a:pPr lvl="2"/>
            <a:r>
              <a:rPr lang="en-US" sz="2800" dirty="0" smtClean="0">
                <a:latin typeface="Gill Sans"/>
              </a:rPr>
              <a:t>Bonzini et al. 2012: 635 (197) optical  (IR) IDs</a:t>
            </a:r>
          </a:p>
          <a:p>
            <a:pPr lvl="2"/>
            <a:r>
              <a:rPr lang="en-US" sz="2800" dirty="0" smtClean="0">
                <a:latin typeface="Gill Sans"/>
              </a:rPr>
              <a:t>Vattakunnel et al. 2012: X-ray: </a:t>
            </a:r>
            <a:r>
              <a:rPr lang="en-US" sz="2800" dirty="0" smtClean="0">
                <a:latin typeface="Gill Sans"/>
                <a:cs typeface="Times New Roman"/>
              </a:rPr>
              <a:t>4 </a:t>
            </a:r>
            <a:r>
              <a:rPr lang="en-US" sz="2800" dirty="0" err="1" smtClean="0">
                <a:latin typeface="Gill Sans"/>
                <a:cs typeface="Times New Roman"/>
              </a:rPr>
              <a:t>Megasec</a:t>
            </a:r>
            <a:r>
              <a:rPr lang="en-US" sz="2800" dirty="0" smtClean="0">
                <a:latin typeface="Gill Sans"/>
                <a:cs typeface="Times New Roman"/>
              </a:rPr>
              <a:t> E-CDFS</a:t>
            </a:r>
          </a:p>
          <a:p>
            <a:pPr lvl="1"/>
            <a:r>
              <a:rPr lang="en-US" sz="3100" dirty="0" smtClean="0">
                <a:latin typeface="Gill Sans"/>
                <a:cs typeface="Times New Roman"/>
              </a:rPr>
              <a:t>EVLA survey: 1 </a:t>
            </a:r>
            <a:r>
              <a:rPr lang="el-GR" sz="3100" dirty="0" smtClean="0">
                <a:latin typeface="Gill Sans"/>
                <a:cs typeface="Times New Roman"/>
              </a:rPr>
              <a:t>μ</a:t>
            </a:r>
            <a:r>
              <a:rPr lang="en-US" sz="3100" dirty="0" err="1" smtClean="0">
                <a:latin typeface="Gill Sans"/>
                <a:cs typeface="Times New Roman"/>
              </a:rPr>
              <a:t>Jy</a:t>
            </a:r>
            <a:r>
              <a:rPr lang="en-US" sz="3100" dirty="0" smtClean="0">
                <a:latin typeface="Gill Sans"/>
                <a:cs typeface="Times New Roman"/>
              </a:rPr>
              <a:t> </a:t>
            </a:r>
            <a:r>
              <a:rPr lang="en-US" sz="3100" dirty="0" err="1" smtClean="0">
                <a:latin typeface="Gill Sans"/>
                <a:cs typeface="Times New Roman"/>
              </a:rPr>
              <a:t>rms</a:t>
            </a:r>
            <a:r>
              <a:rPr lang="en-US" sz="3100" dirty="0" smtClean="0">
                <a:latin typeface="Gill Sans"/>
                <a:cs typeface="Times New Roman"/>
              </a:rPr>
              <a:t> – ARCADE population?</a:t>
            </a:r>
          </a:p>
          <a:p>
            <a:pPr lvl="1"/>
            <a:r>
              <a:rPr lang="en-US" sz="3100" dirty="0" smtClean="0">
                <a:latin typeface="Gill Sans"/>
                <a:cs typeface="Times New Roman"/>
              </a:rPr>
              <a:t>MeerKAT, ASKAP deep low resolution survey?</a:t>
            </a:r>
          </a:p>
          <a:p>
            <a:pPr lvl="1"/>
            <a:r>
              <a:rPr lang="en-US" sz="3100" dirty="0" smtClean="0">
                <a:latin typeface="Gill Sans"/>
                <a:cs typeface="Times New Roman"/>
              </a:rPr>
              <a:t>SKA will reach below 100 </a:t>
            </a:r>
            <a:r>
              <a:rPr lang="en-US" sz="3100" dirty="0" err="1" smtClean="0">
                <a:latin typeface="Gill Sans"/>
                <a:cs typeface="Times New Roman"/>
              </a:rPr>
              <a:t>nJy</a:t>
            </a:r>
            <a:endParaRPr lang="en-US" sz="3100" dirty="0" smtClean="0">
              <a:latin typeface="Gill Sans"/>
              <a:cs typeface="Times New Roman"/>
            </a:endParaRPr>
          </a:p>
          <a:p>
            <a:pPr>
              <a:buClr>
                <a:schemeClr val="accent6"/>
              </a:buClr>
            </a:pPr>
            <a:r>
              <a:rPr lang="en-US" sz="3100" smtClean="0"/>
              <a:t>Must </a:t>
            </a:r>
            <a:r>
              <a:rPr lang="en-US" sz="3100" dirty="0" smtClean="0"/>
              <a:t>understand the </a:t>
            </a:r>
            <a:r>
              <a:rPr lang="en-US" sz="3100" dirty="0" err="1" smtClean="0"/>
              <a:t>submicroJy</a:t>
            </a:r>
            <a:r>
              <a:rPr lang="en-US" sz="3100" dirty="0" smtClean="0"/>
              <a:t> population and effects of confusion and resolution before finalizing the SKA design.</a:t>
            </a:r>
          </a:p>
          <a:p>
            <a:pPr>
              <a:buClr>
                <a:schemeClr val="accent6"/>
              </a:buClr>
              <a:buNone/>
            </a:pPr>
            <a:endParaRPr lang="en-US" dirty="0"/>
          </a:p>
        </p:txBody>
      </p:sp>
      <p:sp>
        <p:nvSpPr>
          <p:cNvPr id="10" name="Slide Number Placeholder 9"/>
          <p:cNvSpPr>
            <a:spLocks noGrp="1"/>
          </p:cNvSpPr>
          <p:nvPr>
            <p:ph type="sldNum" sz="quarter" idx="11"/>
          </p:nvPr>
        </p:nvSpPr>
        <p:spPr/>
        <p:txBody>
          <a:bodyPr/>
          <a:lstStyle/>
          <a:p>
            <a:fld id="{0AC95D1C-B444-4DF8-94D0-842489738371}"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0"/>
            <a:ext cx="6696744" cy="785794"/>
          </a:xfrm>
        </p:spPr>
        <p:txBody>
          <a:bodyPr>
            <a:noAutofit/>
          </a:bodyPr>
          <a:lstStyle/>
          <a:p>
            <a:r>
              <a:rPr lang="en-US" sz="2600" dirty="0" smtClean="0"/>
              <a:t>Understanding Radio Source Populations </a:t>
            </a:r>
            <a:endParaRPr lang="en-US" sz="2600" dirty="0"/>
          </a:p>
        </p:txBody>
      </p:sp>
      <p:sp>
        <p:nvSpPr>
          <p:cNvPr id="5" name="Content Placeholder 4"/>
          <p:cNvSpPr>
            <a:spLocks noGrp="1"/>
          </p:cNvSpPr>
          <p:nvPr>
            <p:ph idx="1"/>
          </p:nvPr>
        </p:nvSpPr>
        <p:spPr>
          <a:xfrm>
            <a:off x="251520" y="1412776"/>
            <a:ext cx="8604448" cy="4896544"/>
          </a:xfrm>
        </p:spPr>
        <p:txBody>
          <a:bodyPr>
            <a:noAutofit/>
          </a:bodyPr>
          <a:lstStyle/>
          <a:p>
            <a:r>
              <a:rPr lang="en-US" sz="3600" dirty="0" smtClean="0"/>
              <a:t>Traditional Radio Source Surveys</a:t>
            </a:r>
          </a:p>
          <a:p>
            <a:pPr lvl="1"/>
            <a:r>
              <a:rPr lang="en-US" sz="3200" dirty="0" smtClean="0"/>
              <a:t>Understanding using multi-wavelength studies</a:t>
            </a:r>
          </a:p>
          <a:p>
            <a:pPr lvl="2"/>
            <a:r>
              <a:rPr lang="en-US" sz="3200" dirty="0" smtClean="0"/>
              <a:t>Classification</a:t>
            </a:r>
          </a:p>
          <a:p>
            <a:pPr lvl="2"/>
            <a:r>
              <a:rPr lang="en-US" sz="3200" dirty="0" smtClean="0"/>
              <a:t>Luminosity functions</a:t>
            </a:r>
          </a:p>
          <a:p>
            <a:pPr lvl="2"/>
            <a:r>
              <a:rPr lang="en-US" sz="3200" dirty="0" smtClean="0"/>
              <a:t>Evolution</a:t>
            </a:r>
            <a:endParaRPr lang="en-US" sz="2800" dirty="0" smtClean="0"/>
          </a:p>
          <a:p>
            <a:pPr lvl="1"/>
            <a:r>
              <a:rPr lang="en-US" sz="3200" dirty="0" smtClean="0"/>
              <a:t>New Discoveries</a:t>
            </a:r>
          </a:p>
          <a:p>
            <a:r>
              <a:rPr lang="en-US" sz="3600" dirty="0" smtClean="0"/>
              <a:t>Targeted Observations</a:t>
            </a:r>
          </a:p>
        </p:txBody>
      </p:sp>
      <p:sp>
        <p:nvSpPr>
          <p:cNvPr id="6" name="Date Placeholder 5"/>
          <p:cNvSpPr>
            <a:spLocks noGrp="1"/>
          </p:cNvSpPr>
          <p:nvPr>
            <p:ph type="dt" sz="half" idx="10"/>
          </p:nvPr>
        </p:nvSpPr>
        <p:spPr/>
        <p:txBody>
          <a:bodyPr/>
          <a:lstStyle/>
          <a:p>
            <a:r>
              <a:rPr lang="en-US" smtClean="0"/>
              <a:t>12/2/2011</a:t>
            </a:r>
            <a:endParaRPr lang="en-US"/>
          </a:p>
        </p:txBody>
      </p:sp>
      <p:sp>
        <p:nvSpPr>
          <p:cNvPr id="7" name="Slide Number Placeholder 6"/>
          <p:cNvSpPr>
            <a:spLocks noGrp="1"/>
          </p:cNvSpPr>
          <p:nvPr>
            <p:ph type="sldNum" sz="quarter" idx="11"/>
          </p:nvPr>
        </p:nvSpPr>
        <p:spPr/>
        <p:txBody>
          <a:bodyPr/>
          <a:lstStyle/>
          <a:p>
            <a:fld id="{0AC95D1C-B444-4DF8-94D0-842489738371}" type="slidenum">
              <a:rPr lang="en-US" smtClean="0"/>
              <a:pPr/>
              <a:t>2</a:t>
            </a:fld>
            <a:endParaRPr lang="en-US"/>
          </a:p>
        </p:txBody>
      </p:sp>
      <p:sp>
        <p:nvSpPr>
          <p:cNvPr id="8" name="Footer Placeholder 7"/>
          <p:cNvSpPr>
            <a:spLocks noGrp="1"/>
          </p:cNvSpPr>
          <p:nvPr>
            <p:ph type="ftr" sz="quarter" idx="12"/>
          </p:nvPr>
        </p:nvSpPr>
        <p:spPr/>
        <p:txBody>
          <a:bodyPr/>
          <a:lstStyle/>
          <a:p>
            <a:r>
              <a:rPr lang="en-US" smtClean="0"/>
              <a:t>KASI, Daejeon, Korea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6552728" cy="785794"/>
          </a:xfrm>
        </p:spPr>
        <p:txBody>
          <a:bodyPr>
            <a:noAutofit/>
          </a:bodyPr>
          <a:lstStyle/>
          <a:p>
            <a:r>
              <a:rPr lang="en-US" dirty="0" smtClean="0"/>
              <a:t/>
            </a:r>
            <a:br>
              <a:rPr lang="en-US" dirty="0" smtClean="0"/>
            </a:br>
            <a:r>
              <a:rPr lang="en-US" dirty="0" smtClean="0">
                <a:effectLst>
                  <a:outerShdw blurRad="38100" dist="38100" dir="2700000" algn="tl">
                    <a:srgbClr val="000000">
                      <a:alpha val="43137"/>
                    </a:srgbClr>
                  </a:outerShdw>
                </a:effectLst>
              </a:rPr>
              <a:t>Radio Astronomy Discoveries</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196752"/>
            <a:ext cx="8229600" cy="4824536"/>
          </a:xfrm>
        </p:spPr>
        <p:txBody>
          <a:bodyPr>
            <a:normAutofit/>
          </a:bodyPr>
          <a:lstStyle/>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a:xfrm>
            <a:off x="457200" y="6520259"/>
            <a:ext cx="2133600" cy="365125"/>
          </a:xfrm>
        </p:spPr>
        <p:txBody>
          <a:bodyPr/>
          <a:lstStyle/>
          <a:p>
            <a:r>
              <a:rPr lang="en-US" smtClean="0"/>
              <a:t>12/2/2011</a:t>
            </a:r>
            <a:endParaRPr lang="en-US" dirty="0"/>
          </a:p>
        </p:txBody>
      </p:sp>
      <p:sp>
        <p:nvSpPr>
          <p:cNvPr id="5" name="Slide Number Placeholder 4"/>
          <p:cNvSpPr>
            <a:spLocks noGrp="1"/>
          </p:cNvSpPr>
          <p:nvPr>
            <p:ph type="sldNum" sz="quarter" idx="11"/>
          </p:nvPr>
        </p:nvSpPr>
        <p:spPr>
          <a:xfrm>
            <a:off x="6553200" y="6520259"/>
            <a:ext cx="2133600" cy="365125"/>
          </a:xfrm>
        </p:spPr>
        <p:txBody>
          <a:bodyPr/>
          <a:lstStyle/>
          <a:p>
            <a:fld id="{0AC95D1C-B444-4DF8-94D0-842489738371}" type="slidenum">
              <a:rPr lang="en-US" smtClean="0"/>
              <a:pPr/>
              <a:t>3</a:t>
            </a:fld>
            <a:endParaRPr lang="en-US" dirty="0"/>
          </a:p>
        </p:txBody>
      </p:sp>
      <p:sp>
        <p:nvSpPr>
          <p:cNvPr id="6" name="Footer Placeholder 5"/>
          <p:cNvSpPr>
            <a:spLocks noGrp="1"/>
          </p:cNvSpPr>
          <p:nvPr>
            <p:ph type="ftr" sz="quarter" idx="12"/>
          </p:nvPr>
        </p:nvSpPr>
        <p:spPr>
          <a:xfrm>
            <a:off x="3124200" y="6520259"/>
            <a:ext cx="2895600" cy="365125"/>
          </a:xfrm>
        </p:spPr>
        <p:txBody>
          <a:bodyPr/>
          <a:lstStyle/>
          <a:p>
            <a:r>
              <a:rPr lang="en-US" smtClean="0"/>
              <a:t>KASI, Daejeon, Korea</a:t>
            </a:r>
            <a:endParaRPr lang="en-US" dirty="0"/>
          </a:p>
        </p:txBody>
      </p:sp>
      <p:graphicFrame>
        <p:nvGraphicFramePr>
          <p:cNvPr id="7" name="Table 6"/>
          <p:cNvGraphicFramePr>
            <a:graphicFrameLocks noGrp="1"/>
          </p:cNvGraphicFramePr>
          <p:nvPr/>
        </p:nvGraphicFramePr>
        <p:xfrm>
          <a:off x="1475657" y="1196752"/>
          <a:ext cx="6192687" cy="438912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96343"/>
                <a:gridCol w="1152128"/>
                <a:gridCol w="648072"/>
                <a:gridCol w="648072"/>
                <a:gridCol w="648072"/>
              </a:tblGrid>
              <a:tr h="327309">
                <a:tc>
                  <a:txBody>
                    <a:bodyPr/>
                    <a:lstStyle/>
                    <a:p>
                      <a:pPr algn="ctr"/>
                      <a:r>
                        <a:rPr lang="en-US" b="1" dirty="0" smtClean="0">
                          <a:solidFill>
                            <a:srgbClr val="002060"/>
                          </a:solidFill>
                        </a:rPr>
                        <a:t>Discovery</a:t>
                      </a:r>
                      <a:endParaRPr lang="en-US" b="1" dirty="0">
                        <a:solidFill>
                          <a:srgbClr val="002060"/>
                        </a:solidFill>
                      </a:endParaRPr>
                    </a:p>
                  </a:txBody>
                  <a:tcPr>
                    <a:cell3D prstMaterial="dkEdge">
                      <a:bevel prst="convex"/>
                      <a:lightRig rig="flood" dir="t"/>
                    </a:cell3D>
                  </a:tcPr>
                </a:tc>
                <a:tc>
                  <a:txBody>
                    <a:bodyPr/>
                    <a:lstStyle/>
                    <a:p>
                      <a:pPr algn="ctr"/>
                      <a:r>
                        <a:rPr lang="en-US" sz="1600" b="1" dirty="0" smtClean="0">
                          <a:solidFill>
                            <a:srgbClr val="002060"/>
                          </a:solidFill>
                        </a:rPr>
                        <a:t>Sensitivity</a:t>
                      </a:r>
                      <a:endParaRPr lang="en-US" sz="1600" b="1" dirty="0">
                        <a:solidFill>
                          <a:srgbClr val="002060"/>
                        </a:solidFill>
                      </a:endParaRPr>
                    </a:p>
                  </a:txBody>
                  <a:tcPr>
                    <a:cell3D prstMaterial="dkEdge">
                      <a:bevel prst="convex"/>
                      <a:lightRig rig="flood" dir="t"/>
                    </a:cell3D>
                  </a:tcPr>
                </a:tc>
                <a:tc>
                  <a:txBody>
                    <a:bodyPr/>
                    <a:lstStyle/>
                    <a:p>
                      <a:pPr algn="ctr"/>
                      <a:r>
                        <a:rPr lang="el-GR" b="1" dirty="0" smtClean="0">
                          <a:solidFill>
                            <a:srgbClr val="002060"/>
                          </a:solidFill>
                          <a:latin typeface="Times New Roman"/>
                          <a:cs typeface="Times New Roman"/>
                        </a:rPr>
                        <a:t>δ</a:t>
                      </a:r>
                      <a:r>
                        <a:rPr lang="en-US" b="1" dirty="0" smtClean="0">
                          <a:solidFill>
                            <a:srgbClr val="002060"/>
                          </a:solidFill>
                          <a:latin typeface="Times New Roman"/>
                          <a:cs typeface="Times New Roman"/>
                        </a:rPr>
                        <a:t>θ</a:t>
                      </a:r>
                      <a:endParaRPr lang="en-US" b="1" dirty="0">
                        <a:solidFill>
                          <a:srgbClr val="002060"/>
                        </a:solidFill>
                      </a:endParaRPr>
                    </a:p>
                  </a:txBody>
                  <a:tcPr>
                    <a:cell3D prstMaterial="dkEdge">
                      <a:bevel prst="convex"/>
                      <a:lightRig rig="flood" dir="t"/>
                    </a:cell3D>
                  </a:tcPr>
                </a:tc>
                <a:tc>
                  <a:txBody>
                    <a:bodyPr/>
                    <a:lstStyle/>
                    <a:p>
                      <a:pPr algn="ctr"/>
                      <a:r>
                        <a:rPr lang="el-GR" b="1" dirty="0" smtClean="0">
                          <a:solidFill>
                            <a:srgbClr val="002060"/>
                          </a:solidFill>
                          <a:latin typeface="Times New Roman"/>
                          <a:cs typeface="Times New Roman"/>
                        </a:rPr>
                        <a:t>δν</a:t>
                      </a:r>
                      <a:endParaRPr lang="en-US" b="1" dirty="0">
                        <a:solidFill>
                          <a:srgbClr val="002060"/>
                        </a:solidFill>
                      </a:endParaRPr>
                    </a:p>
                  </a:txBody>
                  <a:tcPr>
                    <a:cell3D prstMaterial="dkEdge">
                      <a:bevel prst="convex"/>
                      <a:lightRig rig="flood" dir="t"/>
                    </a:cell3D>
                  </a:tcPr>
                </a:tc>
                <a:tc>
                  <a:txBody>
                    <a:bodyPr/>
                    <a:lstStyle/>
                    <a:p>
                      <a:pPr algn="ctr"/>
                      <a:r>
                        <a:rPr lang="el-GR" b="1" dirty="0" smtClean="0">
                          <a:solidFill>
                            <a:srgbClr val="002060"/>
                          </a:solidFill>
                          <a:latin typeface="Times New Roman"/>
                          <a:cs typeface="Times New Roman"/>
                        </a:rPr>
                        <a:t>δτ</a:t>
                      </a:r>
                      <a:endParaRPr lang="en-US" b="1" dirty="0">
                        <a:solidFill>
                          <a:srgbClr val="002060"/>
                        </a:solidFill>
                      </a:endParaRPr>
                    </a:p>
                  </a:txBody>
                  <a:tcPr>
                    <a:cell3D prstMaterial="dkEdge">
                      <a:bevel prst="convex"/>
                      <a:lightRig rig="flood" dir="t"/>
                    </a:cell3D>
                  </a:tcPr>
                </a:tc>
              </a:tr>
              <a:tr h="327309">
                <a:tc>
                  <a:txBody>
                    <a:bodyPr/>
                    <a:lstStyle/>
                    <a:p>
                      <a:r>
                        <a:rPr lang="en-US" sz="1600" dirty="0" smtClean="0">
                          <a:effectLst/>
                        </a:rPr>
                        <a:t>Radio Galaxies</a:t>
                      </a:r>
                      <a:endParaRPr lang="en-US" sz="1600" dirty="0">
                        <a:effectLst/>
                      </a:endParaRPr>
                    </a:p>
                  </a:txBody>
                  <a:tcPr>
                    <a:cell3D prstMaterial="dkEdge">
                      <a:bevel/>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r>
              <a:tr h="327309">
                <a:tc>
                  <a:txBody>
                    <a:bodyPr/>
                    <a:lstStyle/>
                    <a:p>
                      <a:r>
                        <a:rPr lang="en-US" sz="1600" dirty="0" smtClean="0">
                          <a:effectLst/>
                        </a:rPr>
                        <a:t>Quasars</a:t>
                      </a:r>
                      <a:endParaRPr lang="en-US" sz="1600" dirty="0">
                        <a:effectLst/>
                      </a:endParaRPr>
                    </a:p>
                  </a:txBody>
                  <a:tcPr>
                    <a:cell3D prstMaterial="dkEdge">
                      <a:bevel/>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Pulsars</a:t>
                      </a:r>
                    </a:p>
                  </a:txBody>
                  <a:tcPr>
                    <a:cell3D prstMaterial="dkEdge">
                      <a:bevel/>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r>
              <a:tr h="327309">
                <a:tc>
                  <a:txBody>
                    <a:bodyPr/>
                    <a:lstStyle/>
                    <a:p>
                      <a:r>
                        <a:rPr lang="en-US" sz="1600" dirty="0" smtClean="0">
                          <a:effectLst/>
                        </a:rPr>
                        <a:t>Cosmic Masers </a:t>
                      </a:r>
                      <a:endParaRPr lang="en-US" sz="1600" dirty="0">
                        <a:effectLst/>
                      </a:endParaRPr>
                    </a:p>
                  </a:txBody>
                  <a:tcPr>
                    <a:cell3D prstMaterial="dkEdge">
                      <a:bevel/>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Gravitational</a:t>
                      </a:r>
                      <a:r>
                        <a:rPr lang="en-US" sz="1600" baseline="0" dirty="0" smtClean="0">
                          <a:effectLst/>
                        </a:rPr>
                        <a:t>  </a:t>
                      </a:r>
                      <a:r>
                        <a:rPr lang="en-US" sz="1600" baseline="0" dirty="0" err="1" smtClean="0">
                          <a:effectLst/>
                        </a:rPr>
                        <a:t>Lensing</a:t>
                      </a:r>
                      <a:endParaRPr lang="en-US" sz="1600" baseline="0" dirty="0" smtClean="0">
                        <a:effectLst/>
                      </a:endParaRPr>
                    </a:p>
                  </a:txBody>
                  <a:tcPr>
                    <a:cell3D prstMaterial="dkEdge">
                      <a:bevel/>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r>
              <a:tr h="327309">
                <a:tc>
                  <a:txBody>
                    <a:bodyPr/>
                    <a:lstStyle/>
                    <a:p>
                      <a:r>
                        <a:rPr lang="en-US" sz="1600" dirty="0" smtClean="0">
                          <a:effectLst/>
                        </a:rPr>
                        <a:t>Extra Solar Planets</a:t>
                      </a:r>
                      <a:endParaRPr lang="en-US" sz="1600" dirty="0">
                        <a:effectLst/>
                      </a:endParaRPr>
                    </a:p>
                  </a:txBody>
                  <a:tcPr>
                    <a:cell3D prstMaterial="dkEdge">
                      <a:bevel/>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Solar</a:t>
                      </a:r>
                      <a:r>
                        <a:rPr lang="en-US" sz="1600" baseline="0" dirty="0" smtClean="0">
                          <a:effectLst/>
                        </a:rPr>
                        <a:t> Radio Bursts</a:t>
                      </a:r>
                      <a:endParaRPr lang="en-US" sz="1600" dirty="0">
                        <a:effectLst/>
                      </a:endParaRPr>
                    </a:p>
                  </a:txBody>
                  <a:tcPr>
                    <a:cell3D prstMaterial="dkEdge">
                      <a:bevel/>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Cosmic Evolution</a:t>
                      </a:r>
                      <a:endParaRPr lang="en-US" sz="1600" dirty="0">
                        <a:effectLst/>
                      </a:endParaRPr>
                    </a:p>
                  </a:txBody>
                  <a:tcPr>
                    <a:cell3D prstMaterial="dkEdge">
                      <a:bevel/>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r>
              <a:tr h="327309">
                <a:tc>
                  <a:txBody>
                    <a:bodyPr/>
                    <a:lstStyle/>
                    <a:p>
                      <a:r>
                        <a:rPr lang="en-US" sz="1600" dirty="0" smtClean="0">
                          <a:effectLst/>
                        </a:rPr>
                        <a:t>Radio Recombination Lines</a:t>
                      </a:r>
                    </a:p>
                  </a:txBody>
                  <a:tcPr>
                    <a:cell3D prstMaterial="dkEdge">
                      <a:bevel/>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Jupiter Bursts</a:t>
                      </a:r>
                      <a:endParaRPr lang="en-US" sz="1600" dirty="0">
                        <a:effectLst/>
                      </a:endParaRPr>
                    </a:p>
                  </a:txBody>
                  <a:tcPr>
                    <a:cell3D prstMaterial="dkEdge">
                      <a:bevel/>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endParaRPr lang="en-US" sz="1600" dirty="0"/>
                    </a:p>
                  </a:txBody>
                  <a:tcPr>
                    <a:cell3D prstMaterial="dkEdge">
                      <a:bevel prst="artDeco"/>
                      <a:lightRig rig="flood" dir="t"/>
                    </a:cell3D>
                    <a:solidFill>
                      <a:schemeClr val="accent3">
                        <a:lumMod val="95000"/>
                      </a:schemeClr>
                    </a:solidFill>
                  </a:tcPr>
                </a:tc>
                <a:tc>
                  <a:txBody>
                    <a:bodyPr/>
                    <a:lstStyle/>
                    <a:p>
                      <a:pPr algn="ctr"/>
                      <a:r>
                        <a:rPr lang="en-US" sz="1600" dirty="0" smtClean="0"/>
                        <a:t>X</a:t>
                      </a:r>
                      <a:endParaRPr lang="en-US" sz="1600" dirty="0"/>
                    </a:p>
                  </a:txBody>
                  <a:tcPr>
                    <a:cell3D prstMaterial="dkEdge">
                      <a:bevel prst="artDeco"/>
                      <a:lightRig rig="flood" dir="t"/>
                    </a:cell3D>
                    <a:solidFill>
                      <a:schemeClr val="accent3">
                        <a:lumMod val="95000"/>
                      </a:schemeClr>
                    </a:solidFill>
                  </a:tcPr>
                </a:tc>
              </a:tr>
              <a:tr h="327309">
                <a:tc>
                  <a:txBody>
                    <a:bodyPr/>
                    <a:lstStyle/>
                    <a:p>
                      <a:r>
                        <a:rPr lang="en-US" sz="1600" dirty="0" smtClean="0">
                          <a:effectLst/>
                        </a:rPr>
                        <a:t>HI</a:t>
                      </a:r>
                      <a:endParaRPr lang="en-US" sz="1600" dirty="0">
                        <a:effectLst/>
                      </a:endParaRPr>
                    </a:p>
                  </a:txBody>
                  <a:tcPr>
                    <a:cell3D prstMaterial="dkEdge">
                      <a:bevel/>
                      <a:lightRig rig="flood" dir="t"/>
                    </a:cell3D>
                    <a:solidFill>
                      <a:srgbClr val="FFFF00"/>
                    </a:solidFill>
                  </a:tcPr>
                </a:tc>
                <a:tc>
                  <a:txBody>
                    <a:bodyPr/>
                    <a:lstStyle/>
                    <a:p>
                      <a:pPr algn="ctr"/>
                      <a:r>
                        <a:rPr lang="en-US" sz="1600" dirty="0" smtClean="0"/>
                        <a:t>X</a:t>
                      </a: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c>
                  <a:txBody>
                    <a:bodyPr/>
                    <a:lstStyle/>
                    <a:p>
                      <a:pPr algn="ctr"/>
                      <a:endParaRPr lang="en-US" sz="1600" dirty="0"/>
                    </a:p>
                  </a:txBody>
                  <a:tcPr>
                    <a:cell3D prstMaterial="dkEdge">
                      <a:bevel prst="artDeco"/>
                      <a:lightRig rig="flood" dir="t"/>
                    </a:cell3D>
                    <a:solidFill>
                      <a:srgbClr val="FFFF00"/>
                    </a:solidFill>
                  </a:tcPr>
                </a:tc>
              </a:tr>
              <a:tr h="327309">
                <a:tc>
                  <a:txBody>
                    <a:bodyPr/>
                    <a:lstStyle/>
                    <a:p>
                      <a:r>
                        <a:rPr lang="en-US" sz="1600" dirty="0" smtClean="0">
                          <a:effectLst/>
                        </a:rPr>
                        <a:t>Molecules</a:t>
                      </a:r>
                      <a:endParaRPr lang="en-US" sz="1600" dirty="0">
                        <a:effectLst/>
                      </a:endParaRPr>
                    </a:p>
                  </a:txBody>
                  <a:tcPr>
                    <a:cell3D prstMaterial="dkEdge">
                      <a:bevel/>
                      <a:lightRig rig="flood" dir="t"/>
                    </a:cell3D>
                    <a:solidFill>
                      <a:srgbClr val="DDDDDD"/>
                    </a:solidFill>
                  </a:tcPr>
                </a:tc>
                <a:tc>
                  <a:txBody>
                    <a:bodyPr/>
                    <a:lstStyle/>
                    <a:p>
                      <a:pPr algn="ctr"/>
                      <a:r>
                        <a:rPr lang="en-US" sz="1600" dirty="0" smtClean="0"/>
                        <a:t>X</a:t>
                      </a:r>
                      <a:endParaRPr lang="en-US" sz="1600" dirty="0"/>
                    </a:p>
                  </a:txBody>
                  <a:tcPr>
                    <a:cell3D prstMaterial="dkEdge">
                      <a:bevel prst="artDeco"/>
                      <a:lightRig rig="flood" dir="t"/>
                    </a:cell3D>
                    <a:solidFill>
                      <a:srgbClr val="DDDDDD"/>
                    </a:solidFill>
                  </a:tcPr>
                </a:tc>
                <a:tc>
                  <a:txBody>
                    <a:bodyPr/>
                    <a:lstStyle/>
                    <a:p>
                      <a:pPr algn="ctr"/>
                      <a:endParaRPr lang="en-US" sz="1600" dirty="0"/>
                    </a:p>
                  </a:txBody>
                  <a:tcPr>
                    <a:cell3D prstMaterial="dkEdge">
                      <a:bevel prst="artDeco"/>
                      <a:lightRig rig="flood" dir="t"/>
                    </a:cell3D>
                    <a:solidFill>
                      <a:srgbClr val="DDDDDD"/>
                    </a:solidFill>
                  </a:tcPr>
                </a:tc>
                <a:tc>
                  <a:txBody>
                    <a:bodyPr/>
                    <a:lstStyle/>
                    <a:p>
                      <a:pPr algn="ctr"/>
                      <a:r>
                        <a:rPr lang="en-US" sz="1600" dirty="0" smtClean="0"/>
                        <a:t>X</a:t>
                      </a:r>
                      <a:endParaRPr lang="en-US" sz="1600" dirty="0"/>
                    </a:p>
                  </a:txBody>
                  <a:tcPr>
                    <a:cell3D prstMaterial="dkEdge">
                      <a:bevel prst="artDeco"/>
                      <a:lightRig rig="flood" dir="t"/>
                    </a:cell3D>
                    <a:solidFill>
                      <a:srgbClr val="DDDDDD"/>
                    </a:solidFill>
                  </a:tcPr>
                </a:tc>
                <a:tc>
                  <a:txBody>
                    <a:bodyPr/>
                    <a:lstStyle/>
                    <a:p>
                      <a:pPr algn="ctr"/>
                      <a:endParaRPr lang="en-US" sz="1600" dirty="0"/>
                    </a:p>
                  </a:txBody>
                  <a:tcPr>
                    <a:cell3D prstMaterial="dkEdge">
                      <a:bevel prst="artDeco"/>
                      <a:lightRig rig="flood" dir="t"/>
                    </a:cell3D>
                    <a:solidFill>
                      <a:srgbClr val="DDDDDD"/>
                    </a:solidFill>
                  </a:tcPr>
                </a:tc>
              </a:tr>
            </a:tbl>
          </a:graphicData>
        </a:graphic>
      </p:graphicFrame>
      <p:sp>
        <p:nvSpPr>
          <p:cNvPr id="8" name="Rectangle 7"/>
          <p:cNvSpPr/>
          <p:nvPr/>
        </p:nvSpPr>
        <p:spPr bwMode="auto">
          <a:xfrm>
            <a:off x="2771800" y="5877272"/>
            <a:ext cx="216024" cy="216024"/>
          </a:xfrm>
          <a:prstGeom prst="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9" name="Rectangle 8"/>
          <p:cNvSpPr/>
          <p:nvPr/>
        </p:nvSpPr>
        <p:spPr bwMode="auto">
          <a:xfrm>
            <a:off x="2771800" y="6309320"/>
            <a:ext cx="216024" cy="216024"/>
          </a:xfrm>
          <a:prstGeom prst="rect">
            <a:avLst/>
          </a:prstGeom>
          <a:solidFill>
            <a:schemeClr val="accent3">
              <a:lumMod val="8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10" name="TextBox 9"/>
          <p:cNvSpPr txBox="1"/>
          <p:nvPr/>
        </p:nvSpPr>
        <p:spPr>
          <a:xfrm>
            <a:off x="3067477" y="5795972"/>
            <a:ext cx="928459" cy="369332"/>
          </a:xfrm>
          <a:prstGeom prst="rect">
            <a:avLst/>
          </a:prstGeom>
          <a:noFill/>
        </p:spPr>
        <p:txBody>
          <a:bodyPr wrap="none" rtlCol="0">
            <a:spAutoFit/>
          </a:bodyPr>
          <a:lstStyle/>
          <a:p>
            <a:r>
              <a:rPr lang="en-US" dirty="0" smtClean="0"/>
              <a:t>Surveys</a:t>
            </a:r>
            <a:endParaRPr lang="en-US" dirty="0"/>
          </a:p>
        </p:txBody>
      </p:sp>
      <p:sp>
        <p:nvSpPr>
          <p:cNvPr id="11" name="TextBox 10"/>
          <p:cNvSpPr txBox="1"/>
          <p:nvPr/>
        </p:nvSpPr>
        <p:spPr>
          <a:xfrm>
            <a:off x="3012221" y="6228020"/>
            <a:ext cx="1991827" cy="369332"/>
          </a:xfrm>
          <a:prstGeom prst="rect">
            <a:avLst/>
          </a:prstGeom>
          <a:noFill/>
        </p:spPr>
        <p:txBody>
          <a:bodyPr wrap="none" rtlCol="0">
            <a:spAutoFit/>
          </a:bodyPr>
          <a:lstStyle/>
          <a:p>
            <a:r>
              <a:rPr lang="en-US" dirty="0" smtClean="0"/>
              <a:t>Target observations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457200" y="1052736"/>
            <a:ext cx="8507288" cy="5472608"/>
          </a:xfrm>
        </p:spPr>
        <p:txBody>
          <a:bodyPr>
            <a:normAutofit lnSpcReduction="10000"/>
          </a:bodyPr>
          <a:lstStyle/>
          <a:p>
            <a:pPr>
              <a:buNone/>
            </a:pPr>
            <a:endParaRPr lang="en-US" dirty="0" smtClean="0"/>
          </a:p>
          <a:p>
            <a:r>
              <a:rPr lang="en-US" dirty="0" smtClean="0"/>
              <a:t>EVLA Targeted Observation of SDSS QSOs</a:t>
            </a:r>
          </a:p>
          <a:p>
            <a:pPr lvl="1"/>
            <a:r>
              <a:rPr lang="en-US" sz="2800" dirty="0" smtClean="0"/>
              <a:t>Radio Loud:  SMBH</a:t>
            </a:r>
          </a:p>
          <a:p>
            <a:pPr lvl="1"/>
            <a:r>
              <a:rPr lang="en-US" sz="2800" dirty="0" smtClean="0"/>
              <a:t>Radio Quiet: Star formation from host galaxy</a:t>
            </a:r>
          </a:p>
          <a:p>
            <a:r>
              <a:rPr lang="en-US" dirty="0" smtClean="0"/>
              <a:t>VLA and EVLA Surveys of the CDFS &amp; ECDFS</a:t>
            </a:r>
          </a:p>
          <a:p>
            <a:r>
              <a:rPr lang="en-US" dirty="0" smtClean="0"/>
              <a:t>Implications of measured high radio sky brightness</a:t>
            </a:r>
          </a:p>
          <a:p>
            <a:r>
              <a:rPr lang="en-US" dirty="0" smtClean="0"/>
              <a:t>Implications for the design of SKA</a:t>
            </a:r>
          </a:p>
          <a:p>
            <a:pPr lvl="1"/>
            <a:r>
              <a:rPr lang="en-US" sz="2800" dirty="0" smtClean="0"/>
              <a:t>Sensitivity</a:t>
            </a:r>
          </a:p>
          <a:p>
            <a:pPr lvl="1"/>
            <a:r>
              <a:rPr lang="en-US" sz="2800" dirty="0" smtClean="0"/>
              <a:t>Resolution</a:t>
            </a:r>
          </a:p>
          <a:p>
            <a:pPr lvl="1"/>
            <a:r>
              <a:rPr lang="en-US" sz="2800" dirty="0" smtClean="0"/>
              <a:t>Dynamic Range</a:t>
            </a:r>
          </a:p>
          <a:p>
            <a:pPr lvl="1"/>
            <a:r>
              <a:rPr lang="en-US" sz="2800" dirty="0" smtClean="0"/>
              <a:t>Confusion</a:t>
            </a:r>
          </a:p>
        </p:txBody>
      </p:sp>
      <p:sp>
        <p:nvSpPr>
          <p:cNvPr id="6" name="Date Placeholder 5"/>
          <p:cNvSpPr>
            <a:spLocks noGrp="1"/>
          </p:cNvSpPr>
          <p:nvPr>
            <p:ph type="dt" sz="half" idx="10"/>
          </p:nvPr>
        </p:nvSpPr>
        <p:spPr/>
        <p:txBody>
          <a:bodyPr/>
          <a:lstStyle/>
          <a:p>
            <a:r>
              <a:rPr lang="en-US" smtClean="0"/>
              <a:t>12/2/2011</a:t>
            </a:r>
            <a:endParaRPr lang="en-US"/>
          </a:p>
        </p:txBody>
      </p:sp>
      <p:sp>
        <p:nvSpPr>
          <p:cNvPr id="7" name="Slide Number Placeholder 6"/>
          <p:cNvSpPr>
            <a:spLocks noGrp="1"/>
          </p:cNvSpPr>
          <p:nvPr>
            <p:ph type="sldNum" sz="quarter" idx="11"/>
          </p:nvPr>
        </p:nvSpPr>
        <p:spPr/>
        <p:txBody>
          <a:bodyPr/>
          <a:lstStyle/>
          <a:p>
            <a:fld id="{0AC95D1C-B444-4DF8-94D0-842489738371}" type="slidenum">
              <a:rPr lang="en-US" smtClean="0"/>
              <a:pPr/>
              <a:t>4</a:t>
            </a:fld>
            <a:endParaRPr lang="en-US"/>
          </a:p>
        </p:txBody>
      </p:sp>
      <p:sp>
        <p:nvSpPr>
          <p:cNvPr id="8" name="Footer Placeholder 7"/>
          <p:cNvSpPr>
            <a:spLocks noGrp="1"/>
          </p:cNvSpPr>
          <p:nvPr>
            <p:ph type="ftr" sz="quarter" idx="12"/>
          </p:nvPr>
        </p:nvSpPr>
        <p:spPr/>
        <p:txBody>
          <a:bodyPr/>
          <a:lstStyle/>
          <a:p>
            <a:r>
              <a:rPr lang="en-US" smtClean="0"/>
              <a:t>KASI, Daejeon, Korea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p:cNvSpPr>
          <p:nvPr>
            <p:ph type="title" idx="4294967295"/>
          </p:nvPr>
        </p:nvSpPr>
        <p:spPr>
          <a:xfrm>
            <a:off x="323528" y="0"/>
            <a:ext cx="7848872" cy="868346"/>
          </a:xfrm>
        </p:spPr>
        <p:txBody>
          <a:bodyPr>
            <a:normAutofit/>
          </a:bodyPr>
          <a:lstStyle/>
          <a:p>
            <a:r>
              <a:rPr lang="en-US" sz="2800" dirty="0" smtClean="0">
                <a:ea typeface="ＭＳ Ｐゴシック"/>
              </a:rPr>
              <a:t>Radio Loud and Radio Quiet Quasars?</a:t>
            </a:r>
          </a:p>
        </p:txBody>
      </p:sp>
      <p:sp>
        <p:nvSpPr>
          <p:cNvPr id="8195" name="Rectangle 7"/>
          <p:cNvSpPr>
            <a:spLocks noGrp="1"/>
          </p:cNvSpPr>
          <p:nvPr>
            <p:ph type="body" idx="4294967295"/>
          </p:nvPr>
        </p:nvSpPr>
        <p:spPr>
          <a:xfrm>
            <a:off x="1043608" y="1268760"/>
            <a:ext cx="7344816" cy="5040560"/>
          </a:xfrm>
        </p:spPr>
        <p:txBody>
          <a:bodyPr>
            <a:normAutofit fontScale="85000" lnSpcReduction="10000"/>
          </a:bodyPr>
          <a:lstStyle/>
          <a:p>
            <a:r>
              <a:rPr lang="en-US" dirty="0" smtClean="0">
                <a:ea typeface="ＭＳ Ｐゴシック"/>
              </a:rPr>
              <a:t>Quasars (Schmidt 1963) from strong radio emission</a:t>
            </a:r>
          </a:p>
          <a:p>
            <a:r>
              <a:rPr lang="en-US" dirty="0" smtClean="0">
                <a:ea typeface="ＭＳ Ｐゴシック"/>
              </a:rPr>
              <a:t>Radio Quiet QSOs (Sandage 1965)</a:t>
            </a:r>
          </a:p>
          <a:p>
            <a:r>
              <a:rPr lang="en-US" dirty="0" smtClean="0">
                <a:ea typeface="ＭＳ Ｐゴシック"/>
              </a:rPr>
              <a:t>Bimodal radio distribution</a:t>
            </a:r>
          </a:p>
          <a:p>
            <a:pPr lvl="1"/>
            <a:r>
              <a:rPr lang="en-US" dirty="0" smtClean="0">
                <a:ea typeface="ＭＳ Ｐゴシック"/>
              </a:rPr>
              <a:t>Condon, 1981</a:t>
            </a:r>
          </a:p>
          <a:p>
            <a:pPr lvl="1"/>
            <a:r>
              <a:rPr lang="en-US" dirty="0" smtClean="0">
                <a:ea typeface="ＭＳ Ｐゴシック"/>
              </a:rPr>
              <a:t>Kellermann et al. 1989</a:t>
            </a:r>
          </a:p>
          <a:p>
            <a:pPr lvl="1"/>
            <a:r>
              <a:rPr lang="en-US" dirty="0" err="1" smtClean="0">
                <a:ea typeface="ＭＳ Ｐゴシック"/>
              </a:rPr>
              <a:t>Ivezi</a:t>
            </a:r>
            <a:r>
              <a:rPr lang="en-US" dirty="0" err="1" smtClean="0">
                <a:ea typeface="ＭＳ Ｐゴシック"/>
                <a:cs typeface="Times New Roman" pitchFamily="18" charset="0"/>
              </a:rPr>
              <a:t>ć</a:t>
            </a:r>
            <a:r>
              <a:rPr lang="en-US" dirty="0" smtClean="0">
                <a:ea typeface="ＭＳ Ｐゴシック"/>
                <a:cs typeface="Times New Roman" pitchFamily="18" charset="0"/>
              </a:rPr>
              <a:t> et al. 2002</a:t>
            </a:r>
          </a:p>
          <a:p>
            <a:pPr lvl="1"/>
            <a:r>
              <a:rPr lang="en-US" dirty="0" smtClean="0">
                <a:ea typeface="ＭＳ Ｐゴシック"/>
                <a:cs typeface="Times New Roman" pitchFamily="18" charset="0"/>
              </a:rPr>
              <a:t>Jiang et al. 2007</a:t>
            </a:r>
          </a:p>
          <a:p>
            <a:r>
              <a:rPr lang="en-US" dirty="0" smtClean="0">
                <a:ea typeface="ＭＳ Ｐゴシック"/>
              </a:rPr>
              <a:t>Single population with steep Luminosity Function</a:t>
            </a:r>
          </a:p>
          <a:p>
            <a:pPr lvl="1"/>
            <a:r>
              <a:rPr lang="en-US" dirty="0" smtClean="0">
                <a:ea typeface="ＭＳ Ｐゴシック"/>
              </a:rPr>
              <a:t>Lacy et al. 2001</a:t>
            </a:r>
          </a:p>
          <a:p>
            <a:pPr lvl="1"/>
            <a:r>
              <a:rPr lang="en-US" dirty="0" smtClean="0">
                <a:ea typeface="ＭＳ Ｐゴシック"/>
              </a:rPr>
              <a:t>Hewett et al. 2001</a:t>
            </a:r>
          </a:p>
          <a:p>
            <a:pPr lvl="1"/>
            <a:r>
              <a:rPr lang="en-US" dirty="0" err="1" smtClean="0">
                <a:ea typeface="ＭＳ Ｐゴシック"/>
              </a:rPr>
              <a:t>Cirasuolo</a:t>
            </a:r>
            <a:r>
              <a:rPr lang="en-US" dirty="0" smtClean="0">
                <a:ea typeface="ＭＳ Ｐゴシック"/>
              </a:rPr>
              <a:t> et al. 2003</a:t>
            </a:r>
          </a:p>
          <a:p>
            <a:pPr lvl="1"/>
            <a:r>
              <a:rPr lang="en-US" dirty="0" smtClean="0">
                <a:ea typeface="ＭＳ Ｐゴシック"/>
              </a:rPr>
              <a:t>White et al. 2007</a:t>
            </a:r>
          </a:p>
          <a:p>
            <a:pPr lvl="1"/>
            <a:r>
              <a:rPr lang="en-US" dirty="0" smtClean="0">
                <a:ea typeface="ＭＳ Ｐゴシック"/>
              </a:rPr>
              <a:t>Rafter et al. 2009</a:t>
            </a:r>
          </a:p>
          <a:p>
            <a:pPr lvl="1"/>
            <a:r>
              <a:rPr lang="en-US" dirty="0" smtClean="0">
                <a:ea typeface="ＭＳ Ｐゴシック"/>
              </a:rPr>
              <a:t>Mahony et al. 2010</a:t>
            </a:r>
          </a:p>
          <a:p>
            <a:pPr lvl="1">
              <a:buFont typeface="Arial" pitchFamily="34" charset="0"/>
              <a:buNone/>
            </a:pPr>
            <a:endParaRPr lang="en-US" dirty="0" smtClean="0">
              <a:ea typeface="ＭＳ Ｐゴシック"/>
            </a:endParaRPr>
          </a:p>
        </p:txBody>
      </p:sp>
      <p:sp>
        <p:nvSpPr>
          <p:cNvPr id="8196" name="Slide Number Placeholder 3"/>
          <p:cNvSpPr>
            <a:spLocks noGrp="1"/>
          </p:cNvSpPr>
          <p:nvPr>
            <p:ph type="sldNum" sz="quarter" idx="11"/>
          </p:nvPr>
        </p:nvSpPr>
        <p:spPr bwMode="auto">
          <a:noFill/>
          <a:ln>
            <a:miter lim="800000"/>
            <a:headEnd/>
            <a:tailEnd/>
          </a:ln>
        </p:spPr>
        <p:txBody>
          <a:bodyPr/>
          <a:lstStyle/>
          <a:p>
            <a:fld id="{9EFB63F8-6EEC-43FE-91BF-FD820BF33EBE}" type="slidenum">
              <a:rPr lang="en-US" smtClean="0">
                <a:latin typeface="Gill Sans"/>
                <a:ea typeface="ＭＳ Ｐゴシック"/>
                <a:cs typeface="ＭＳ Ｐゴシック"/>
              </a:rPr>
              <a:pPr/>
              <a:t>5</a:t>
            </a:fld>
            <a:endParaRPr lang="en-US" smtClean="0">
              <a:latin typeface="Gill Sans"/>
              <a:ea typeface="ＭＳ Ｐゴシック"/>
              <a:cs typeface="ＭＳ Ｐゴシック"/>
            </a:endParaRPr>
          </a:p>
        </p:txBody>
      </p:sp>
      <p:sp>
        <p:nvSpPr>
          <p:cNvPr id="8197" name="Footer Placeholder 4"/>
          <p:cNvSpPr>
            <a:spLocks noGrp="1"/>
          </p:cNvSpPr>
          <p:nvPr>
            <p:ph type="ftr" sz="quarter" idx="10"/>
          </p:nvPr>
        </p:nvSpPr>
        <p:spPr bwMode="auto">
          <a:xfrm>
            <a:off x="3419872" y="6376243"/>
            <a:ext cx="1703263" cy="365125"/>
          </a:xfrm>
          <a:noFill/>
          <a:ln>
            <a:miter lim="800000"/>
            <a:headEnd/>
            <a:tailEnd/>
          </a:ln>
        </p:spPr>
        <p:txBody>
          <a:bodyPr/>
          <a:lstStyle/>
          <a:p>
            <a:r>
              <a:rPr lang="en-US" dirty="0" smtClean="0">
                <a:latin typeface="Gill Sans"/>
                <a:ea typeface="ＭＳ Ｐゴシック"/>
                <a:cs typeface="ＭＳ Ｐゴシック"/>
              </a:rPr>
              <a:t>KASI, </a:t>
            </a:r>
            <a:r>
              <a:rPr lang="en-US" dirty="0" err="1" smtClean="0">
                <a:latin typeface="Gill Sans"/>
                <a:ea typeface="ＭＳ Ｐゴシック"/>
                <a:cs typeface="ＭＳ Ｐゴシック"/>
              </a:rPr>
              <a:t>Daejeon</a:t>
            </a:r>
            <a:r>
              <a:rPr lang="en-US" dirty="0" smtClean="0">
                <a:latin typeface="Gill Sans"/>
                <a:ea typeface="ＭＳ Ｐゴシック"/>
                <a:cs typeface="ＭＳ Ｐゴシック"/>
              </a:rPr>
              <a:t>, Korea</a:t>
            </a:r>
          </a:p>
        </p:txBody>
      </p:sp>
      <p:sp>
        <p:nvSpPr>
          <p:cNvPr id="6" name="Date Placeholder 5"/>
          <p:cNvSpPr>
            <a:spLocks noGrp="1"/>
          </p:cNvSpPr>
          <p:nvPr>
            <p:ph type="dt" sz="half" idx="10"/>
          </p:nvPr>
        </p:nvSpPr>
        <p:spPr/>
        <p:txBody>
          <a:bodyPr/>
          <a:lstStyle/>
          <a:p>
            <a:r>
              <a:rPr lang="en-US" smtClean="0"/>
              <a:t>12/2/2011</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31640" y="0"/>
            <a:ext cx="7056784" cy="785794"/>
          </a:xfrm>
        </p:spPr>
        <p:txBody>
          <a:bodyPr>
            <a:noAutofit/>
          </a:bodyPr>
          <a:lstStyle/>
          <a:p>
            <a:r>
              <a:rPr lang="en-US" sz="3000" dirty="0" smtClean="0">
                <a:ea typeface="ＭＳ Ｐゴシック"/>
              </a:rPr>
              <a:t>Why are only some QSOs radio loud?</a:t>
            </a:r>
          </a:p>
        </p:txBody>
      </p:sp>
      <p:sp>
        <p:nvSpPr>
          <p:cNvPr id="7171" name="Content Placeholder 2"/>
          <p:cNvSpPr>
            <a:spLocks noGrp="1"/>
          </p:cNvSpPr>
          <p:nvPr>
            <p:ph idx="1"/>
          </p:nvPr>
        </p:nvSpPr>
        <p:spPr>
          <a:xfrm>
            <a:off x="611560" y="1412776"/>
            <a:ext cx="7643192" cy="4853136"/>
          </a:xfrm>
        </p:spPr>
        <p:txBody>
          <a:bodyPr>
            <a:normAutofit/>
          </a:bodyPr>
          <a:lstStyle/>
          <a:p>
            <a:r>
              <a:rPr lang="en-US" sz="3600" dirty="0" smtClean="0">
                <a:ea typeface="ＭＳ Ｐゴシック"/>
              </a:rPr>
              <a:t>Starburst and accretion onto a SMBH</a:t>
            </a:r>
          </a:p>
          <a:p>
            <a:r>
              <a:rPr lang="en-US" sz="3600" dirty="0" smtClean="0">
                <a:ea typeface="ＭＳ Ｐゴシック"/>
              </a:rPr>
              <a:t>BH mass or spin</a:t>
            </a:r>
          </a:p>
          <a:p>
            <a:r>
              <a:rPr lang="en-US" sz="3600" dirty="0" smtClean="0">
                <a:ea typeface="ＭＳ Ｐゴシック"/>
              </a:rPr>
              <a:t>Different hosts (E and Disk galaxies)</a:t>
            </a:r>
          </a:p>
          <a:p>
            <a:r>
              <a:rPr lang="en-US" sz="3600" dirty="0" smtClean="0">
                <a:ea typeface="ＭＳ Ｐゴシック"/>
              </a:rPr>
              <a:t>Intermittent activity: </a:t>
            </a:r>
            <a:r>
              <a:rPr lang="en-US" sz="3600" dirty="0" smtClean="0">
                <a:ea typeface="ＭＳ Ｐゴシック"/>
                <a:cs typeface="Times New Roman"/>
              </a:rPr>
              <a:t>~10% duty cycle</a:t>
            </a:r>
            <a:endParaRPr lang="en-US" sz="3600" dirty="0" smtClean="0">
              <a:ea typeface="ＭＳ Ｐゴシック"/>
            </a:endParaRPr>
          </a:p>
          <a:p>
            <a:r>
              <a:rPr lang="en-US" sz="3600" dirty="0" smtClean="0">
                <a:ea typeface="ＭＳ Ｐゴシック"/>
              </a:rPr>
              <a:t>Free-free absorption</a:t>
            </a:r>
          </a:p>
          <a:p>
            <a:r>
              <a:rPr lang="en-US" sz="3600" dirty="0" smtClean="0">
                <a:ea typeface="ＭＳ Ｐゴシック"/>
              </a:rPr>
              <a:t>Synchrotron self absorption</a:t>
            </a:r>
          </a:p>
          <a:p>
            <a:r>
              <a:rPr lang="en-US" sz="3600" dirty="0" smtClean="0">
                <a:ea typeface="ＭＳ Ｐゴシック"/>
              </a:rPr>
              <a:t>Doppler boosting of relativistic jets</a:t>
            </a:r>
          </a:p>
          <a:p>
            <a:pPr>
              <a:buFont typeface="Arial" pitchFamily="34" charset="0"/>
              <a:buNone/>
            </a:pPr>
            <a:endParaRPr lang="en-US" sz="3600" dirty="0" smtClean="0">
              <a:ea typeface="ＭＳ Ｐゴシック"/>
            </a:endParaRPr>
          </a:p>
        </p:txBody>
      </p:sp>
      <p:sp>
        <p:nvSpPr>
          <p:cNvPr id="7172" name="Footer Placeholder 3"/>
          <p:cNvSpPr>
            <a:spLocks noGrp="1"/>
          </p:cNvSpPr>
          <p:nvPr>
            <p:ph type="ftr" sz="quarter" idx="10"/>
          </p:nvPr>
        </p:nvSpPr>
        <p:spPr bwMode="auto">
          <a:xfrm>
            <a:off x="3563888" y="6309320"/>
            <a:ext cx="2133600" cy="365125"/>
          </a:xfrm>
          <a:noFill/>
          <a:ln>
            <a:miter lim="800000"/>
            <a:headEnd/>
            <a:tailEnd/>
          </a:ln>
        </p:spPr>
        <p:txBody>
          <a:bodyPr/>
          <a:lstStyle/>
          <a:p>
            <a:r>
              <a:rPr lang="en-US" dirty="0" smtClean="0">
                <a:ea typeface="ＭＳ Ｐゴシック"/>
                <a:cs typeface="ＭＳ Ｐゴシック"/>
              </a:rPr>
              <a:t>KASI, </a:t>
            </a:r>
            <a:r>
              <a:rPr lang="en-US" dirty="0" err="1" smtClean="0">
                <a:ea typeface="ＭＳ Ｐゴシック"/>
                <a:cs typeface="ＭＳ Ｐゴシック"/>
              </a:rPr>
              <a:t>Daejeon</a:t>
            </a:r>
            <a:r>
              <a:rPr lang="en-US" dirty="0" smtClean="0">
                <a:ea typeface="ＭＳ Ｐゴシック"/>
                <a:cs typeface="ＭＳ Ｐゴシック"/>
              </a:rPr>
              <a:t>, Korea</a:t>
            </a:r>
          </a:p>
        </p:txBody>
      </p:sp>
      <p:sp>
        <p:nvSpPr>
          <p:cNvPr id="7173" name="Slide Number Placeholder 4"/>
          <p:cNvSpPr>
            <a:spLocks noGrp="1"/>
          </p:cNvSpPr>
          <p:nvPr>
            <p:ph type="sldNum" sz="quarter" idx="11"/>
          </p:nvPr>
        </p:nvSpPr>
        <p:spPr bwMode="auto">
          <a:noFill/>
          <a:ln>
            <a:miter lim="800000"/>
            <a:headEnd/>
            <a:tailEnd/>
          </a:ln>
        </p:spPr>
        <p:txBody>
          <a:bodyPr/>
          <a:lstStyle/>
          <a:p>
            <a:fld id="{3D9F730F-ED3D-4BDE-8161-83244459E1C0}" type="slidenum">
              <a:rPr lang="en-US" smtClean="0">
                <a:ea typeface="ＭＳ Ｐゴシック"/>
                <a:cs typeface="ＭＳ Ｐゴシック"/>
              </a:rPr>
              <a:pPr/>
              <a:t>6</a:t>
            </a:fld>
            <a:endParaRPr lang="en-US" smtClean="0">
              <a:ea typeface="ＭＳ Ｐゴシック"/>
              <a:cs typeface="ＭＳ Ｐゴシック"/>
            </a:endParaRPr>
          </a:p>
        </p:txBody>
      </p:sp>
      <p:sp>
        <p:nvSpPr>
          <p:cNvPr id="6" name="Date Placeholder 5"/>
          <p:cNvSpPr>
            <a:spLocks noGrp="1"/>
          </p:cNvSpPr>
          <p:nvPr>
            <p:ph type="dt" sz="half" idx="10"/>
          </p:nvPr>
        </p:nvSpPr>
        <p:spPr>
          <a:xfrm>
            <a:off x="683568" y="6381328"/>
            <a:ext cx="2133600" cy="365125"/>
          </a:xfrm>
        </p:spPr>
        <p:txBody>
          <a:bodyPr/>
          <a:lstStyle/>
          <a:p>
            <a:r>
              <a:rPr lang="en-US" smtClean="0"/>
              <a:t>12/2/2011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dirty="0" smtClean="0">
                <a:ea typeface="ＭＳ Ｐゴシック"/>
              </a:rPr>
              <a:t>Limitations of Previous Surveys</a:t>
            </a:r>
          </a:p>
        </p:txBody>
      </p:sp>
      <p:sp>
        <p:nvSpPr>
          <p:cNvPr id="9219" name="Content Placeholder 2"/>
          <p:cNvSpPr>
            <a:spLocks noGrp="1"/>
          </p:cNvSpPr>
          <p:nvPr>
            <p:ph idx="1"/>
          </p:nvPr>
        </p:nvSpPr>
        <p:spPr>
          <a:xfrm>
            <a:off x="457200" y="1556792"/>
            <a:ext cx="8229600" cy="4680520"/>
          </a:xfrm>
        </p:spPr>
        <p:txBody>
          <a:bodyPr>
            <a:normAutofit/>
          </a:bodyPr>
          <a:lstStyle/>
          <a:p>
            <a:r>
              <a:rPr lang="en-US" sz="3200" dirty="0" err="1" smtClean="0">
                <a:ea typeface="ＭＳ Ｐゴシック"/>
              </a:rPr>
              <a:t>Inhomogeneity</a:t>
            </a:r>
            <a:r>
              <a:rPr lang="en-US" sz="3200" dirty="0" smtClean="0">
                <a:ea typeface="ＭＳ Ｐゴシック"/>
              </a:rPr>
              <a:t> of the optical QSO Sample</a:t>
            </a:r>
          </a:p>
          <a:p>
            <a:r>
              <a:rPr lang="en-US" sz="3200" dirty="0" smtClean="0">
                <a:ea typeface="ＭＳ Ｐゴシック"/>
              </a:rPr>
              <a:t>Inadequate sensitivity</a:t>
            </a:r>
          </a:p>
          <a:p>
            <a:r>
              <a:rPr lang="en-US" sz="3200" dirty="0" smtClean="0">
                <a:ea typeface="ＭＳ Ｐゴシック"/>
              </a:rPr>
              <a:t>Redshift – luminosity degeneracy in flux density limited samples</a:t>
            </a:r>
          </a:p>
          <a:p>
            <a:r>
              <a:rPr lang="en-US" sz="3200" dirty="0" smtClean="0">
                <a:ea typeface="ＭＳ Ｐゴシック"/>
              </a:rPr>
              <a:t>Evolution over observed redshift range</a:t>
            </a:r>
          </a:p>
          <a:p>
            <a:endParaRPr lang="en-US" dirty="0" smtClean="0">
              <a:ea typeface="ＭＳ Ｐゴシック"/>
            </a:endParaRPr>
          </a:p>
          <a:p>
            <a:endParaRPr lang="en-US" dirty="0" smtClean="0">
              <a:ea typeface="ＭＳ Ｐゴシック"/>
            </a:endParaRPr>
          </a:p>
        </p:txBody>
      </p:sp>
      <p:sp>
        <p:nvSpPr>
          <p:cNvPr id="9220" name="Footer Placeholder 3"/>
          <p:cNvSpPr>
            <a:spLocks noGrp="1"/>
          </p:cNvSpPr>
          <p:nvPr>
            <p:ph type="ftr" sz="quarter" idx="10"/>
          </p:nvPr>
        </p:nvSpPr>
        <p:spPr bwMode="auto">
          <a:xfrm>
            <a:off x="3131840" y="6376243"/>
            <a:ext cx="2133600" cy="365125"/>
          </a:xfrm>
          <a:noFill/>
          <a:ln>
            <a:miter lim="800000"/>
            <a:headEnd/>
            <a:tailEnd/>
          </a:ln>
        </p:spPr>
        <p:txBody>
          <a:bodyPr/>
          <a:lstStyle/>
          <a:p>
            <a:r>
              <a:rPr lang="en-US" smtClean="0">
                <a:ea typeface="ＭＳ Ｐゴシック"/>
                <a:cs typeface="ＭＳ Ｐゴシック"/>
              </a:rPr>
              <a:t>KASI, Daejeon, Korea</a:t>
            </a:r>
            <a:endParaRPr lang="en-US" dirty="0" smtClean="0">
              <a:ea typeface="ＭＳ Ｐゴシック"/>
              <a:cs typeface="ＭＳ Ｐゴシック"/>
            </a:endParaRPr>
          </a:p>
        </p:txBody>
      </p:sp>
      <p:sp>
        <p:nvSpPr>
          <p:cNvPr id="9221" name="Slide Number Placeholder 4"/>
          <p:cNvSpPr>
            <a:spLocks noGrp="1"/>
          </p:cNvSpPr>
          <p:nvPr>
            <p:ph type="sldNum" sz="quarter" idx="11"/>
          </p:nvPr>
        </p:nvSpPr>
        <p:spPr bwMode="auto">
          <a:noFill/>
          <a:ln>
            <a:miter lim="800000"/>
            <a:headEnd/>
            <a:tailEnd/>
          </a:ln>
        </p:spPr>
        <p:txBody>
          <a:bodyPr/>
          <a:lstStyle/>
          <a:p>
            <a:fld id="{624FD58C-B5D5-4AF1-AD4C-49702E9D2C5B}" type="slidenum">
              <a:rPr lang="en-US" smtClean="0">
                <a:ea typeface="ＭＳ Ｐゴシック"/>
                <a:cs typeface="ＭＳ Ｐゴシック"/>
              </a:rPr>
              <a:pPr/>
              <a:t>7</a:t>
            </a:fld>
            <a:endParaRPr lang="en-US" smtClean="0">
              <a:ea typeface="ＭＳ Ｐゴシック"/>
              <a:cs typeface="ＭＳ Ｐゴシック"/>
            </a:endParaRPr>
          </a:p>
        </p:txBody>
      </p:sp>
      <p:sp>
        <p:nvSpPr>
          <p:cNvPr id="6" name="Date Placeholder 5"/>
          <p:cNvSpPr>
            <a:spLocks noGrp="1"/>
          </p:cNvSpPr>
          <p:nvPr>
            <p:ph type="dt" sz="half" idx="10"/>
          </p:nvPr>
        </p:nvSpPr>
        <p:spPr>
          <a:xfrm>
            <a:off x="179512" y="6376243"/>
            <a:ext cx="2133600" cy="365125"/>
          </a:xfrm>
        </p:spPr>
        <p:txBody>
          <a:bodyPr/>
          <a:lstStyle/>
          <a:p>
            <a:r>
              <a:rPr lang="en-US" smtClean="0"/>
              <a:t>12/2/2011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11586" y="0"/>
            <a:ext cx="6876838" cy="785794"/>
          </a:xfrm>
        </p:spPr>
        <p:txBody>
          <a:bodyPr>
            <a:noAutofit/>
          </a:bodyPr>
          <a:lstStyle/>
          <a:p>
            <a:r>
              <a:rPr lang="en-US" sz="3000" dirty="0" smtClean="0">
                <a:ea typeface="ＭＳ Ｐゴシック"/>
              </a:rPr>
              <a:t>New Opportunity (SDSS +EVLA)  </a:t>
            </a:r>
          </a:p>
        </p:txBody>
      </p:sp>
      <p:sp>
        <p:nvSpPr>
          <p:cNvPr id="11267" name="Content Placeholder 2"/>
          <p:cNvSpPr>
            <a:spLocks noGrp="1"/>
          </p:cNvSpPr>
          <p:nvPr>
            <p:ph idx="1"/>
          </p:nvPr>
        </p:nvSpPr>
        <p:spPr>
          <a:xfrm>
            <a:off x="457200" y="1268760"/>
            <a:ext cx="8229600" cy="5040560"/>
          </a:xfrm>
        </p:spPr>
        <p:txBody>
          <a:bodyPr>
            <a:normAutofit fontScale="92500"/>
          </a:bodyPr>
          <a:lstStyle/>
          <a:p>
            <a:r>
              <a:rPr lang="en-US" dirty="0" smtClean="0">
                <a:ea typeface="ＭＳ Ｐゴシック"/>
              </a:rPr>
              <a:t>197 QSOs from SDSS observed with EVLA</a:t>
            </a:r>
          </a:p>
          <a:p>
            <a:r>
              <a:rPr lang="en-US" dirty="0" smtClean="0">
                <a:ea typeface="ＭＳ Ｐゴシック"/>
              </a:rPr>
              <a:t>0.2 &lt; z &lt; 0.3</a:t>
            </a:r>
          </a:p>
          <a:p>
            <a:r>
              <a:rPr lang="en-US" dirty="0" smtClean="0">
                <a:ea typeface="ＭＳ Ｐゴシック"/>
              </a:rPr>
              <a:t>14 &lt; </a:t>
            </a:r>
            <a:r>
              <a:rPr lang="en-US" dirty="0" err="1" smtClean="0">
                <a:ea typeface="ＭＳ Ｐゴシック"/>
              </a:rPr>
              <a:t>i</a:t>
            </a:r>
            <a:r>
              <a:rPr lang="en-US" dirty="0" smtClean="0">
                <a:ea typeface="ＭＳ Ｐゴシック"/>
              </a:rPr>
              <a:t> &lt; 19; M &lt; -23</a:t>
            </a:r>
          </a:p>
          <a:p>
            <a:r>
              <a:rPr lang="en-US" dirty="0" smtClean="0">
                <a:ea typeface="ＭＳ Ｐゴシック"/>
              </a:rPr>
              <a:t>All detected 2MASS (1.25</a:t>
            </a:r>
            <a:r>
              <a:rPr lang="el-GR" dirty="0" smtClean="0">
                <a:latin typeface="Times New Roman" pitchFamily="18" charset="0"/>
                <a:ea typeface="ＭＳ Ｐゴシック"/>
                <a:cs typeface="Times New Roman" pitchFamily="18" charset="0"/>
              </a:rPr>
              <a:t>μ</a:t>
            </a:r>
            <a:r>
              <a:rPr lang="en-US" dirty="0" smtClean="0">
                <a:ea typeface="ＭＳ Ｐゴシック"/>
              </a:rPr>
              <a:t>. 1.65</a:t>
            </a:r>
            <a:r>
              <a:rPr lang="el-GR" dirty="0" smtClean="0">
                <a:latin typeface="Times New Roman" pitchFamily="18" charset="0"/>
                <a:ea typeface="ＭＳ Ｐゴシック"/>
                <a:cs typeface="Times New Roman" pitchFamily="18" charset="0"/>
              </a:rPr>
              <a:t>μ</a:t>
            </a:r>
            <a:r>
              <a:rPr lang="en-US" dirty="0" smtClean="0">
                <a:ea typeface="ＭＳ Ｐゴシック"/>
                <a:cs typeface="Times New Roman" pitchFamily="18" charset="0"/>
              </a:rPr>
              <a:t>, </a:t>
            </a:r>
            <a:r>
              <a:rPr lang="en-US" dirty="0" smtClean="0">
                <a:ea typeface="ＭＳ Ｐゴシック"/>
              </a:rPr>
              <a:t>2</a:t>
            </a:r>
            <a:r>
              <a:rPr lang="el-GR" dirty="0" smtClean="0">
                <a:latin typeface="Times New Roman" pitchFamily="18" charset="0"/>
                <a:ea typeface="ＭＳ Ｐゴシック"/>
                <a:cs typeface="Times New Roman" pitchFamily="18" charset="0"/>
              </a:rPr>
              <a:t>μ</a:t>
            </a:r>
            <a:r>
              <a:rPr lang="en-US" dirty="0" smtClean="0">
                <a:ea typeface="ＭＳ Ｐゴシック"/>
                <a:cs typeface="Times New Roman" pitchFamily="18" charset="0"/>
              </a:rPr>
              <a:t>)</a:t>
            </a:r>
            <a:endParaRPr lang="en-US" dirty="0" smtClean="0">
              <a:ea typeface="ＭＳ Ｐゴシック"/>
            </a:endParaRPr>
          </a:p>
          <a:p>
            <a:r>
              <a:rPr lang="en-US" dirty="0" smtClean="0">
                <a:ea typeface="ＭＳ Ｐゴシック"/>
              </a:rPr>
              <a:t>125 detected ROSAT</a:t>
            </a:r>
          </a:p>
          <a:p>
            <a:r>
              <a:rPr lang="en-US" dirty="0" smtClean="0">
                <a:ea typeface="ＭＳ Ｐゴシック"/>
              </a:rPr>
              <a:t>69 previously detected at 1.4 GHz (FIRST, NVSS)</a:t>
            </a:r>
          </a:p>
          <a:p>
            <a:r>
              <a:rPr lang="en-US" sz="2800" dirty="0" smtClean="0">
                <a:solidFill>
                  <a:schemeClr val="tx1"/>
                </a:solidFill>
                <a:ea typeface="ＭＳ Ｐゴシック"/>
              </a:rPr>
              <a:t>Each QSO observed from 3 min to 35 min with EVLA</a:t>
            </a:r>
          </a:p>
          <a:p>
            <a:pPr lvl="1"/>
            <a:r>
              <a:rPr lang="el-GR" dirty="0" smtClean="0">
                <a:latin typeface="Calibri" pitchFamily="34" charset="0"/>
                <a:ea typeface="ＭＳ Ｐゴシック"/>
              </a:rPr>
              <a:t>ν</a:t>
            </a:r>
            <a:r>
              <a:rPr lang="en-US" dirty="0" smtClean="0">
                <a:ea typeface="ＭＳ Ｐゴシック"/>
              </a:rPr>
              <a:t> = 6 GHz</a:t>
            </a:r>
          </a:p>
          <a:p>
            <a:pPr lvl="1"/>
            <a:r>
              <a:rPr lang="en-US" dirty="0" smtClean="0">
                <a:ea typeface="ＭＳ Ｐゴシック"/>
              </a:rPr>
              <a:t>BW = 2 GHz</a:t>
            </a:r>
            <a:endParaRPr lang="en-US" sz="2400" dirty="0" smtClean="0">
              <a:solidFill>
                <a:schemeClr val="tx1"/>
              </a:solidFill>
              <a:ea typeface="ＭＳ Ｐゴシック"/>
            </a:endParaRPr>
          </a:p>
          <a:p>
            <a:pPr lvl="1"/>
            <a:r>
              <a:rPr lang="el-GR" dirty="0" smtClean="0">
                <a:latin typeface="Times New Roman" pitchFamily="18" charset="0"/>
                <a:ea typeface="ＭＳ Ｐゴシック"/>
                <a:cs typeface="Times New Roman" pitchFamily="18" charset="0"/>
              </a:rPr>
              <a:t>σ</a:t>
            </a:r>
            <a:r>
              <a:rPr lang="en-US" dirty="0" smtClean="0">
                <a:ea typeface="ＭＳ Ｐゴシック"/>
                <a:cs typeface="Times New Roman" pitchFamily="18" charset="0"/>
              </a:rPr>
              <a:t> ~ 6 </a:t>
            </a:r>
            <a:r>
              <a:rPr lang="el-GR" dirty="0" smtClean="0">
                <a:latin typeface="Times New Roman" pitchFamily="18" charset="0"/>
                <a:ea typeface="ＭＳ Ｐゴシック"/>
                <a:cs typeface="Times New Roman" pitchFamily="18" charset="0"/>
              </a:rPr>
              <a:t>μ</a:t>
            </a:r>
            <a:r>
              <a:rPr lang="en-US" dirty="0" err="1" smtClean="0">
                <a:ea typeface="ＭＳ Ｐゴシック"/>
                <a:cs typeface="Times New Roman" pitchFamily="18" charset="0"/>
              </a:rPr>
              <a:t>Jy</a:t>
            </a:r>
            <a:r>
              <a:rPr lang="en-US" dirty="0" smtClean="0">
                <a:ea typeface="ＭＳ Ｐゴシック"/>
                <a:cs typeface="Times New Roman" pitchFamily="18" charset="0"/>
              </a:rPr>
              <a:t> </a:t>
            </a:r>
            <a:r>
              <a:rPr lang="en-US" dirty="0" err="1" smtClean="0">
                <a:ea typeface="ＭＳ Ｐゴシック"/>
                <a:cs typeface="Times New Roman" pitchFamily="18" charset="0"/>
              </a:rPr>
              <a:t>rms</a:t>
            </a:r>
            <a:r>
              <a:rPr lang="en-US" dirty="0" smtClean="0">
                <a:ea typeface="ＭＳ Ｐゴシック"/>
                <a:cs typeface="Times New Roman" pitchFamily="18" charset="0"/>
              </a:rPr>
              <a:t> in 35 min</a:t>
            </a:r>
          </a:p>
          <a:p>
            <a:pPr lvl="1"/>
            <a:r>
              <a:rPr lang="en-US" dirty="0" smtClean="0">
                <a:ea typeface="ＭＳ Ｐゴシック"/>
                <a:cs typeface="Times New Roman" pitchFamily="18" charset="0"/>
              </a:rPr>
              <a:t>S &gt; 20</a:t>
            </a:r>
            <a:r>
              <a:rPr lang="el-GR" dirty="0" smtClean="0">
                <a:latin typeface="Times New Roman" pitchFamily="18" charset="0"/>
                <a:ea typeface="ＭＳ Ｐゴシック"/>
                <a:cs typeface="Times New Roman" pitchFamily="18" charset="0"/>
              </a:rPr>
              <a:t>μ</a:t>
            </a:r>
            <a:r>
              <a:rPr lang="en-US" dirty="0" err="1" smtClean="0">
                <a:ea typeface="ＭＳ Ｐゴシック"/>
                <a:cs typeface="Times New Roman" pitchFamily="18" charset="0"/>
              </a:rPr>
              <a:t>Jy</a:t>
            </a:r>
            <a:endParaRPr lang="en-US" dirty="0" smtClean="0">
              <a:ea typeface="ＭＳ Ｐゴシック"/>
              <a:cs typeface="Times New Roman" pitchFamily="18" charset="0"/>
            </a:endParaRPr>
          </a:p>
          <a:p>
            <a:pPr marL="742950" lvl="2" indent="-342900">
              <a:buFont typeface="Arial" pitchFamily="34" charset="0"/>
              <a:buChar char="•"/>
            </a:pPr>
            <a:endParaRPr lang="en-US" dirty="0" smtClean="0">
              <a:solidFill>
                <a:schemeClr val="tx1"/>
              </a:solidFill>
              <a:ea typeface="ＭＳ Ｐゴシック"/>
            </a:endParaRPr>
          </a:p>
          <a:p>
            <a:pPr marL="742950" lvl="2" indent="-342900">
              <a:buFont typeface="Arial" pitchFamily="34" charset="0"/>
              <a:buChar char="•"/>
            </a:pPr>
            <a:endParaRPr lang="en-US" dirty="0" smtClean="0">
              <a:solidFill>
                <a:schemeClr val="tx1"/>
              </a:solidFill>
              <a:ea typeface="ＭＳ Ｐゴシック"/>
            </a:endParaRPr>
          </a:p>
          <a:p>
            <a:pPr marL="742950" lvl="2" indent="-342900">
              <a:buFont typeface="Arial" pitchFamily="34" charset="0"/>
              <a:buChar char="•"/>
            </a:pPr>
            <a:endParaRPr lang="en-US" dirty="0" smtClean="0">
              <a:solidFill>
                <a:schemeClr val="tx1"/>
              </a:solidFill>
              <a:ea typeface="ＭＳ Ｐゴシック"/>
            </a:endParaRPr>
          </a:p>
          <a:p>
            <a:endParaRPr lang="en-US" dirty="0" smtClean="0">
              <a:ea typeface="ＭＳ Ｐゴシック"/>
            </a:endParaRPr>
          </a:p>
          <a:p>
            <a:endParaRPr lang="en-US" dirty="0" smtClean="0">
              <a:ea typeface="ＭＳ Ｐゴシック"/>
            </a:endParaRPr>
          </a:p>
        </p:txBody>
      </p:sp>
      <p:sp>
        <p:nvSpPr>
          <p:cNvPr id="11268" name="Footer Placeholder 3"/>
          <p:cNvSpPr>
            <a:spLocks noGrp="1"/>
          </p:cNvSpPr>
          <p:nvPr>
            <p:ph type="ftr" sz="quarter" idx="10"/>
          </p:nvPr>
        </p:nvSpPr>
        <p:spPr bwMode="auto">
          <a:xfrm>
            <a:off x="3302496" y="6376243"/>
            <a:ext cx="2133600" cy="365125"/>
          </a:xfrm>
          <a:noFill/>
          <a:ln>
            <a:miter lim="800000"/>
            <a:headEnd/>
            <a:tailEnd/>
          </a:ln>
        </p:spPr>
        <p:txBody>
          <a:bodyPr/>
          <a:lstStyle/>
          <a:p>
            <a:r>
              <a:rPr lang="en-US" dirty="0" smtClean="0">
                <a:ea typeface="ＭＳ Ｐゴシック"/>
                <a:cs typeface="ＭＳ Ｐゴシック"/>
              </a:rPr>
              <a:t>KASI, </a:t>
            </a:r>
            <a:r>
              <a:rPr lang="en-US" dirty="0" err="1" smtClean="0">
                <a:ea typeface="ＭＳ Ｐゴシック"/>
                <a:cs typeface="ＭＳ Ｐゴシック"/>
              </a:rPr>
              <a:t>Daejeon</a:t>
            </a:r>
            <a:r>
              <a:rPr lang="en-US" dirty="0" smtClean="0">
                <a:ea typeface="ＭＳ Ｐゴシック"/>
                <a:cs typeface="ＭＳ Ｐゴシック"/>
              </a:rPr>
              <a:t>, Korea</a:t>
            </a:r>
          </a:p>
        </p:txBody>
      </p:sp>
      <p:sp>
        <p:nvSpPr>
          <p:cNvPr id="11269" name="Slide Number Placeholder 4"/>
          <p:cNvSpPr>
            <a:spLocks noGrp="1"/>
          </p:cNvSpPr>
          <p:nvPr>
            <p:ph type="sldNum" sz="quarter" idx="11"/>
          </p:nvPr>
        </p:nvSpPr>
        <p:spPr bwMode="auto">
          <a:noFill/>
          <a:ln>
            <a:miter lim="800000"/>
            <a:headEnd/>
            <a:tailEnd/>
          </a:ln>
        </p:spPr>
        <p:txBody>
          <a:bodyPr/>
          <a:lstStyle/>
          <a:p>
            <a:fld id="{DC40EABF-3C0E-4ECD-A30F-FC578667B3CA}" type="slidenum">
              <a:rPr lang="en-US" smtClean="0">
                <a:ea typeface="ＭＳ Ｐゴシック"/>
                <a:cs typeface="ＭＳ Ｐゴシック"/>
              </a:rPr>
              <a:pPr/>
              <a:t>8</a:t>
            </a:fld>
            <a:endParaRPr lang="en-US" smtClean="0">
              <a:ea typeface="ＭＳ Ｐゴシック"/>
              <a:cs typeface="ＭＳ Ｐゴシック"/>
            </a:endParaRPr>
          </a:p>
        </p:txBody>
      </p:sp>
      <p:sp>
        <p:nvSpPr>
          <p:cNvPr id="6" name="Date Placeholder 5"/>
          <p:cNvSpPr>
            <a:spLocks noGrp="1"/>
          </p:cNvSpPr>
          <p:nvPr>
            <p:ph type="dt" sz="half" idx="10"/>
          </p:nvPr>
        </p:nvSpPr>
        <p:spPr>
          <a:xfrm>
            <a:off x="350168" y="6381328"/>
            <a:ext cx="2133600" cy="365125"/>
          </a:xfrm>
        </p:spPr>
        <p:txBody>
          <a:bodyPr/>
          <a:lstStyle/>
          <a:p>
            <a:r>
              <a:rPr lang="en-US" smtClean="0"/>
              <a:t>12/2/2011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238476" cy="868346"/>
          </a:xfrm>
        </p:spPr>
        <p:txBody>
          <a:bodyPr>
            <a:normAutofit fontScale="90000"/>
          </a:bodyPr>
          <a:lstStyle/>
          <a:p>
            <a:r>
              <a:rPr lang="en-US" dirty="0" smtClean="0"/>
              <a:t>QSO Radio Luminosity function</a:t>
            </a:r>
            <a:endParaRPr lang="en-US" dirty="0"/>
          </a:p>
        </p:txBody>
      </p:sp>
      <p:sp>
        <p:nvSpPr>
          <p:cNvPr id="3" name="Date Placeholder 2"/>
          <p:cNvSpPr>
            <a:spLocks noGrp="1"/>
          </p:cNvSpPr>
          <p:nvPr>
            <p:ph type="dt" sz="half" idx="10"/>
          </p:nvPr>
        </p:nvSpPr>
        <p:spPr/>
        <p:txBody>
          <a:bodyPr/>
          <a:lstStyle/>
          <a:p>
            <a:r>
              <a:rPr lang="en-US" smtClean="0"/>
              <a:t>12/2/2011</a:t>
            </a:r>
            <a:endParaRPr lang="en-US"/>
          </a:p>
        </p:txBody>
      </p:sp>
      <p:sp>
        <p:nvSpPr>
          <p:cNvPr id="4" name="Footer Placeholder 3"/>
          <p:cNvSpPr>
            <a:spLocks noGrp="1"/>
          </p:cNvSpPr>
          <p:nvPr>
            <p:ph type="ftr" sz="quarter" idx="11"/>
          </p:nvPr>
        </p:nvSpPr>
        <p:spPr/>
        <p:txBody>
          <a:bodyPr/>
          <a:lstStyle/>
          <a:p>
            <a:r>
              <a:rPr lang="en-US" smtClean="0"/>
              <a:t>KASI, Daejeon, Korea</a:t>
            </a:r>
            <a:endParaRPr lang="en-US"/>
          </a:p>
        </p:txBody>
      </p:sp>
      <p:sp>
        <p:nvSpPr>
          <p:cNvPr id="5" name="Slide Number Placeholder 4"/>
          <p:cNvSpPr>
            <a:spLocks noGrp="1"/>
          </p:cNvSpPr>
          <p:nvPr>
            <p:ph type="sldNum" sz="quarter" idx="12"/>
          </p:nvPr>
        </p:nvSpPr>
        <p:spPr/>
        <p:txBody>
          <a:bodyPr/>
          <a:lstStyle/>
          <a:p>
            <a:fld id="{0AC95D1C-B444-4DF8-94D0-842489738371}" type="slidenum">
              <a:rPr lang="en-US" smtClean="0"/>
              <a:pPr/>
              <a:t>9</a:t>
            </a:fld>
            <a:endParaRPr lang="en-US" dirty="0"/>
          </a:p>
        </p:txBody>
      </p:sp>
      <p:pic>
        <p:nvPicPr>
          <p:cNvPr id="9" name="Picture 8" descr="QSO_LF.jpg"/>
          <p:cNvPicPr>
            <a:picLocks noChangeAspect="1"/>
          </p:cNvPicPr>
          <p:nvPr/>
        </p:nvPicPr>
        <p:blipFill>
          <a:blip r:embed="rId3" cstate="print"/>
          <a:srcRect l="2751" t="21650" r="19550" b="8001"/>
          <a:stretch>
            <a:fillRect/>
          </a:stretch>
        </p:blipFill>
        <p:spPr>
          <a:xfrm>
            <a:off x="3491880" y="1484784"/>
            <a:ext cx="5328592" cy="4824536"/>
          </a:xfrm>
          <a:prstGeom prst="rect">
            <a:avLst/>
          </a:prstGeom>
        </p:spPr>
      </p:pic>
      <p:sp>
        <p:nvSpPr>
          <p:cNvPr id="7" name="TextBox 6"/>
          <p:cNvSpPr txBox="1"/>
          <p:nvPr/>
        </p:nvSpPr>
        <p:spPr>
          <a:xfrm>
            <a:off x="5652120" y="4725144"/>
            <a:ext cx="1216551" cy="338554"/>
          </a:xfrm>
          <a:prstGeom prst="rect">
            <a:avLst/>
          </a:prstGeom>
          <a:noFill/>
        </p:spPr>
        <p:txBody>
          <a:bodyPr wrap="none" rtlCol="0">
            <a:spAutoFit/>
          </a:bodyPr>
          <a:lstStyle/>
          <a:p>
            <a:pPr>
              <a:buSzPct val="146000"/>
              <a:buFont typeface="Arial" pitchFamily="34" charset="0"/>
              <a:buChar char="•"/>
            </a:pPr>
            <a:r>
              <a:rPr lang="en-US" sz="1600" dirty="0" smtClean="0"/>
              <a:t> </a:t>
            </a:r>
            <a:r>
              <a:rPr lang="en-US" sz="1200" dirty="0" smtClean="0"/>
              <a:t>EVLA  6 GHz</a:t>
            </a:r>
            <a:endParaRPr lang="en-US" sz="1200" dirty="0"/>
          </a:p>
        </p:txBody>
      </p:sp>
      <p:cxnSp>
        <p:nvCxnSpPr>
          <p:cNvPr id="15" name="Straight Connector 14"/>
          <p:cNvCxnSpPr/>
          <p:nvPr/>
        </p:nvCxnSpPr>
        <p:spPr bwMode="auto">
          <a:xfrm>
            <a:off x="5724128" y="4941168"/>
            <a:ext cx="14401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5724128" y="4797152"/>
            <a:ext cx="14401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0" name="TextBox 29"/>
          <p:cNvSpPr txBox="1"/>
          <p:nvPr/>
        </p:nvSpPr>
        <p:spPr>
          <a:xfrm>
            <a:off x="6228184" y="1844824"/>
            <a:ext cx="2218877" cy="307777"/>
          </a:xfrm>
          <a:prstGeom prst="rect">
            <a:avLst/>
          </a:prstGeom>
          <a:noFill/>
        </p:spPr>
        <p:txBody>
          <a:bodyPr wrap="none" rtlCol="0">
            <a:spAutoFit/>
          </a:bodyPr>
          <a:lstStyle/>
          <a:p>
            <a:r>
              <a:rPr lang="en-US" sz="1400" dirty="0" smtClean="0"/>
              <a:t>Local Luminosity Functions</a:t>
            </a:r>
            <a:endParaRPr lang="en-US" sz="1400" dirty="0"/>
          </a:p>
        </p:txBody>
      </p:sp>
      <p:sp>
        <p:nvSpPr>
          <p:cNvPr id="31" name="Rectangle 30"/>
          <p:cNvSpPr/>
          <p:nvPr/>
        </p:nvSpPr>
        <p:spPr bwMode="auto">
          <a:xfrm>
            <a:off x="4499992" y="1844824"/>
            <a:ext cx="3888432" cy="2160240"/>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32" name="TextBox 31"/>
          <p:cNvSpPr txBox="1"/>
          <p:nvPr/>
        </p:nvSpPr>
        <p:spPr>
          <a:xfrm>
            <a:off x="5652120" y="5013176"/>
            <a:ext cx="1713931" cy="369332"/>
          </a:xfrm>
          <a:prstGeom prst="rect">
            <a:avLst/>
          </a:prstGeom>
          <a:noFill/>
        </p:spPr>
        <p:txBody>
          <a:bodyPr wrap="none" rtlCol="0">
            <a:spAutoFit/>
          </a:bodyPr>
          <a:lstStyle/>
          <a:p>
            <a:pPr>
              <a:buClr>
                <a:schemeClr val="bg2">
                  <a:lumMod val="60000"/>
                  <a:lumOff val="40000"/>
                </a:schemeClr>
              </a:buClr>
              <a:buSzPct val="127000"/>
              <a:buFont typeface="Arial" pitchFamily="34" charset="0"/>
              <a:buChar char="•"/>
            </a:pPr>
            <a:r>
              <a:rPr lang="en-US" dirty="0" smtClean="0"/>
              <a:t> </a:t>
            </a:r>
            <a:r>
              <a:rPr lang="en-US" sz="1400" dirty="0" smtClean="0"/>
              <a:t>NVSS  0.2&lt;z&lt;0.45</a:t>
            </a:r>
            <a:endParaRPr lang="en-US" sz="1400" dirty="0"/>
          </a:p>
        </p:txBody>
      </p:sp>
      <p:cxnSp>
        <p:nvCxnSpPr>
          <p:cNvPr id="34" name="Straight Connector 33"/>
          <p:cNvCxnSpPr/>
          <p:nvPr/>
        </p:nvCxnSpPr>
        <p:spPr bwMode="auto">
          <a:xfrm>
            <a:off x="5796136" y="5085184"/>
            <a:ext cx="0" cy="216024"/>
          </a:xfrm>
          <a:prstGeom prst="line">
            <a:avLst/>
          </a:prstGeom>
          <a:solidFill>
            <a:schemeClr val="accent1"/>
          </a:solidFill>
          <a:ln w="19050" cap="flat" cmpd="sng" algn="ctr">
            <a:solidFill>
              <a:schemeClr val="tx2">
                <a:lumMod val="60000"/>
                <a:lumOff val="40000"/>
              </a:schemeClr>
            </a:solidFill>
            <a:prstDash val="solid"/>
            <a:round/>
            <a:headEnd type="none" w="med" len="med"/>
            <a:tailEnd type="none" w="med" len="med"/>
          </a:ln>
          <a:effectLst/>
        </p:spPr>
      </p:cxnSp>
      <p:cxnSp>
        <p:nvCxnSpPr>
          <p:cNvPr id="37" name="Straight Connector 36"/>
          <p:cNvCxnSpPr/>
          <p:nvPr/>
        </p:nvCxnSpPr>
        <p:spPr bwMode="auto">
          <a:xfrm>
            <a:off x="5508104" y="5445224"/>
            <a:ext cx="288032" cy="9873"/>
          </a:xfrm>
          <a:prstGeom prst="line">
            <a:avLst/>
          </a:prstGeom>
          <a:solidFill>
            <a:schemeClr val="accent1"/>
          </a:solidFill>
          <a:ln w="28575" cap="flat" cmpd="sng" algn="ctr">
            <a:solidFill>
              <a:srgbClr val="00CC00"/>
            </a:solidFill>
            <a:prstDash val="dash"/>
            <a:round/>
            <a:headEnd type="none" w="med" len="med"/>
            <a:tailEnd type="none" w="med" len="med"/>
          </a:ln>
          <a:effectLst/>
        </p:spPr>
      </p:cxnSp>
      <p:sp>
        <p:nvSpPr>
          <p:cNvPr id="41" name="TextBox 40"/>
          <p:cNvSpPr txBox="1"/>
          <p:nvPr/>
        </p:nvSpPr>
        <p:spPr>
          <a:xfrm>
            <a:off x="5796136" y="5301208"/>
            <a:ext cx="1576072" cy="307777"/>
          </a:xfrm>
          <a:prstGeom prst="rect">
            <a:avLst/>
          </a:prstGeom>
          <a:noFill/>
        </p:spPr>
        <p:txBody>
          <a:bodyPr wrap="none" rtlCol="0">
            <a:spAutoFit/>
          </a:bodyPr>
          <a:lstStyle/>
          <a:p>
            <a:r>
              <a:rPr lang="en-US" sz="1400" dirty="0" smtClean="0"/>
              <a:t>NVSS extrapolated</a:t>
            </a:r>
            <a:endParaRPr lang="en-US" sz="1400" dirty="0"/>
          </a:p>
        </p:txBody>
      </p:sp>
      <p:cxnSp>
        <p:nvCxnSpPr>
          <p:cNvPr id="47" name="Straight Connector 46"/>
          <p:cNvCxnSpPr/>
          <p:nvPr/>
        </p:nvCxnSpPr>
        <p:spPr bwMode="auto">
          <a:xfrm flipV="1">
            <a:off x="5508104" y="5652864"/>
            <a:ext cx="351656" cy="8384"/>
          </a:xfrm>
          <a:prstGeom prst="line">
            <a:avLst/>
          </a:prstGeom>
          <a:solidFill>
            <a:schemeClr val="accent1"/>
          </a:solidFill>
          <a:ln w="28575" cap="flat" cmpd="sng" algn="ctr">
            <a:solidFill>
              <a:schemeClr val="accent2"/>
            </a:solidFill>
            <a:prstDash val="dash"/>
            <a:round/>
            <a:headEnd type="none" w="med" len="med"/>
            <a:tailEnd type="none" w="med" len="med"/>
          </a:ln>
          <a:effectLst/>
        </p:spPr>
      </p:cxnSp>
      <p:sp>
        <p:nvSpPr>
          <p:cNvPr id="50" name="TextBox 49"/>
          <p:cNvSpPr txBox="1"/>
          <p:nvPr/>
        </p:nvSpPr>
        <p:spPr>
          <a:xfrm>
            <a:off x="5796136" y="5497487"/>
            <a:ext cx="2074607" cy="307777"/>
          </a:xfrm>
          <a:prstGeom prst="rect">
            <a:avLst/>
          </a:prstGeom>
          <a:noFill/>
        </p:spPr>
        <p:txBody>
          <a:bodyPr wrap="none" rtlCol="0">
            <a:spAutoFit/>
          </a:bodyPr>
          <a:lstStyle/>
          <a:p>
            <a:r>
              <a:rPr lang="en-US" sz="1400" dirty="0" smtClean="0"/>
              <a:t>Star forming host galaxies</a:t>
            </a:r>
            <a:endParaRPr lang="en-US" sz="1400" dirty="0"/>
          </a:p>
        </p:txBody>
      </p:sp>
      <p:sp>
        <p:nvSpPr>
          <p:cNvPr id="51" name="Rectangle 50"/>
          <p:cNvSpPr/>
          <p:nvPr/>
        </p:nvSpPr>
        <p:spPr bwMode="auto">
          <a:xfrm>
            <a:off x="4499992" y="4005064"/>
            <a:ext cx="3888432" cy="1800200"/>
          </a:xfrm>
          <a:prstGeom prst="rect">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54" name="Rectangle 53"/>
          <p:cNvSpPr/>
          <p:nvPr/>
        </p:nvSpPr>
        <p:spPr bwMode="auto">
          <a:xfrm>
            <a:off x="8388424" y="5157192"/>
            <a:ext cx="144016" cy="28803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cxnSp>
        <p:nvCxnSpPr>
          <p:cNvPr id="56" name="Straight Connector 55"/>
          <p:cNvCxnSpPr/>
          <p:nvPr/>
        </p:nvCxnSpPr>
        <p:spPr bwMode="auto">
          <a:xfrm flipV="1">
            <a:off x="8388424" y="5085184"/>
            <a:ext cx="0" cy="432048"/>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6" name="Rectangle 65"/>
          <p:cNvSpPr/>
          <p:nvPr/>
        </p:nvSpPr>
        <p:spPr bwMode="auto">
          <a:xfrm>
            <a:off x="4355976" y="4797152"/>
            <a:ext cx="144016" cy="36004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cxnSp>
        <p:nvCxnSpPr>
          <p:cNvPr id="68" name="Straight Connector 67"/>
          <p:cNvCxnSpPr/>
          <p:nvPr/>
        </p:nvCxnSpPr>
        <p:spPr bwMode="auto">
          <a:xfrm>
            <a:off x="4355976" y="4725144"/>
            <a:ext cx="0" cy="432048"/>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25" name="Picture 24" descr="fig1acolor.jpg"/>
          <p:cNvPicPr>
            <a:picLocks noChangeAspect="1"/>
          </p:cNvPicPr>
          <p:nvPr/>
        </p:nvPicPr>
        <p:blipFill>
          <a:blip r:embed="rId4" cstate="print"/>
          <a:stretch>
            <a:fillRect/>
          </a:stretch>
        </p:blipFill>
        <p:spPr>
          <a:xfrm>
            <a:off x="467544" y="1265214"/>
            <a:ext cx="2867380" cy="2451818"/>
          </a:xfrm>
          <a:prstGeom prst="rect">
            <a:avLst/>
          </a:prstGeom>
        </p:spPr>
      </p:pic>
      <p:pic>
        <p:nvPicPr>
          <p:cNvPr id="26" name="Picture 25" descr="fig1bcolor.jpg"/>
          <p:cNvPicPr>
            <a:picLocks noChangeAspect="1"/>
          </p:cNvPicPr>
          <p:nvPr/>
        </p:nvPicPr>
        <p:blipFill>
          <a:blip r:embed="rId5" cstate="print"/>
          <a:stretch>
            <a:fillRect/>
          </a:stretch>
        </p:blipFill>
        <p:spPr>
          <a:xfrm>
            <a:off x="539552" y="3933055"/>
            <a:ext cx="2789339" cy="2408302"/>
          </a:xfrm>
          <a:prstGeom prst="rect">
            <a:avLst/>
          </a:prstGeom>
        </p:spPr>
      </p:pic>
      <p:cxnSp>
        <p:nvCxnSpPr>
          <p:cNvPr id="10" name="Straight Connector 9"/>
          <p:cNvCxnSpPr/>
          <p:nvPr/>
        </p:nvCxnSpPr>
        <p:spPr bwMode="auto">
          <a:xfrm>
            <a:off x="5796136" y="4797152"/>
            <a:ext cx="0" cy="144016"/>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7" name="TextBox 26"/>
          <p:cNvSpPr txBox="1"/>
          <p:nvPr/>
        </p:nvSpPr>
        <p:spPr>
          <a:xfrm>
            <a:off x="4860032" y="2924944"/>
            <a:ext cx="1157689" cy="307777"/>
          </a:xfrm>
          <a:prstGeom prst="rect">
            <a:avLst/>
          </a:prstGeom>
          <a:noFill/>
        </p:spPr>
        <p:txBody>
          <a:bodyPr wrap="none" rtlCol="0">
            <a:spAutoFit/>
          </a:bodyPr>
          <a:lstStyle/>
          <a:p>
            <a:r>
              <a:rPr lang="en-US" sz="1400" i="1" dirty="0" smtClean="0"/>
              <a:t>Condon 2002</a:t>
            </a:r>
            <a:endParaRPr lang="en-US" sz="1400" i="1" dirty="0"/>
          </a:p>
        </p:txBody>
      </p:sp>
      <p:sp>
        <p:nvSpPr>
          <p:cNvPr id="28" name="Rectangle 27"/>
          <p:cNvSpPr/>
          <p:nvPr/>
        </p:nvSpPr>
        <p:spPr bwMode="auto">
          <a:xfrm>
            <a:off x="6660232" y="2708920"/>
            <a:ext cx="1152128" cy="21602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charset="0"/>
            </a:endParaRPr>
          </a:p>
        </p:txBody>
      </p:sp>
      <p:sp>
        <p:nvSpPr>
          <p:cNvPr id="29" name="TextBox 28"/>
          <p:cNvSpPr txBox="1"/>
          <p:nvPr/>
        </p:nvSpPr>
        <p:spPr>
          <a:xfrm>
            <a:off x="6817160" y="4005064"/>
            <a:ext cx="1557927" cy="307777"/>
          </a:xfrm>
          <a:prstGeom prst="rect">
            <a:avLst/>
          </a:prstGeom>
          <a:noFill/>
        </p:spPr>
        <p:txBody>
          <a:bodyPr wrap="none" rtlCol="0">
            <a:spAutoFit/>
          </a:bodyPr>
          <a:lstStyle/>
          <a:p>
            <a:r>
              <a:rPr lang="en-US" sz="1400" i="1" dirty="0" smtClean="0"/>
              <a:t>Kimball et al. 2011</a:t>
            </a:r>
            <a:endParaRPr lang="en-US" sz="1400" i="1" dirty="0"/>
          </a:p>
        </p:txBody>
      </p:sp>
      <p:sp>
        <p:nvSpPr>
          <p:cNvPr id="33" name="TextBox 32"/>
          <p:cNvSpPr txBox="1"/>
          <p:nvPr/>
        </p:nvSpPr>
        <p:spPr>
          <a:xfrm>
            <a:off x="1691680" y="1340768"/>
            <a:ext cx="1557927" cy="307777"/>
          </a:xfrm>
          <a:prstGeom prst="rect">
            <a:avLst/>
          </a:prstGeom>
          <a:noFill/>
        </p:spPr>
        <p:txBody>
          <a:bodyPr wrap="none" rtlCol="0">
            <a:spAutoFit/>
          </a:bodyPr>
          <a:lstStyle/>
          <a:p>
            <a:r>
              <a:rPr lang="en-US" sz="1400" i="1" dirty="0" smtClean="0"/>
              <a:t>Kimball et al. 2011</a:t>
            </a:r>
            <a:endParaRPr lang="en-US" sz="1400" i="1" dirty="0"/>
          </a:p>
        </p:txBody>
      </p:sp>
      <p:sp>
        <p:nvSpPr>
          <p:cNvPr id="35" name="TextBox 34"/>
          <p:cNvSpPr txBox="1"/>
          <p:nvPr/>
        </p:nvSpPr>
        <p:spPr>
          <a:xfrm>
            <a:off x="1619672" y="4005064"/>
            <a:ext cx="1557927" cy="307777"/>
          </a:xfrm>
          <a:prstGeom prst="rect">
            <a:avLst/>
          </a:prstGeom>
          <a:noFill/>
        </p:spPr>
        <p:txBody>
          <a:bodyPr wrap="none" rtlCol="0">
            <a:spAutoFit/>
          </a:bodyPr>
          <a:lstStyle/>
          <a:p>
            <a:r>
              <a:rPr lang="en-US" sz="1400" i="1" dirty="0" smtClean="0"/>
              <a:t>Kimball et al. 2011</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animBg="1"/>
      <p:bldP spid="32" grpId="0"/>
      <p:bldP spid="41" grpId="0"/>
      <p:bldP spid="50" grpId="0"/>
      <p:bldP spid="51" grpId="0" animBg="1"/>
      <p:bldP spid="27" grpId="0"/>
      <p:bldP spid="29" grpId="0"/>
      <p:bldP spid="33" grpId="0"/>
      <p:bldP spid="33" grpId="1"/>
      <p:bldP spid="35" grpId="0"/>
      <p:bldP spid="35" grpId="1"/>
    </p:bldLst>
  </p:timing>
</p:sld>
</file>

<file path=ppt/theme/theme1.xml><?xml version="1.0" encoding="utf-8"?>
<a:theme xmlns:a="http://schemas.openxmlformats.org/drawingml/2006/main" name="SKA PJH Nov04">
  <a:themeElements>
    <a:clrScheme name="SKA PJH Nov04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FF0000"/>
      </a:hlink>
      <a:folHlink>
        <a:srgbClr val="C0C0C0"/>
      </a:folHlink>
    </a:clrScheme>
    <a:fontScheme name="SKA PJH Nov04">
      <a:majorFont>
        <a:latin typeface="Arial Unicode MS"/>
        <a:ea typeface="Arial Unicode MS"/>
        <a:cs typeface="Arial Unicode MS"/>
      </a:majorFont>
      <a:minorFont>
        <a:latin typeface="Arial Unicode MS"/>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SKA PJH Nov0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KA PJH Nov0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KA PJH Nov0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KA PJH Nov0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KA PJH Nov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KA PJH Nov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KA PJH Nov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KA PJH Nov04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FF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pt16E.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5477</TotalTime>
  <Words>1294</Words>
  <Application>Microsoft Office PowerPoint</Application>
  <PresentationFormat>On-screen Show (4:3)</PresentationFormat>
  <Paragraphs>335</Paragraphs>
  <Slides>17</Slides>
  <Notes>12</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SKA PJH Nov04</vt:lpstr>
      <vt:lpstr>1_Custom Design</vt:lpstr>
      <vt:lpstr>Custom Design</vt:lpstr>
      <vt:lpstr>ppt16E.tmp</vt:lpstr>
      <vt:lpstr> </vt:lpstr>
      <vt:lpstr>Understanding Radio Source Populations </vt:lpstr>
      <vt:lpstr> Radio Astronomy Discoveries </vt:lpstr>
      <vt:lpstr>Outline</vt:lpstr>
      <vt:lpstr>Radio Loud and Radio Quiet Quasars?</vt:lpstr>
      <vt:lpstr>Why are only some QSOs radio loud?</vt:lpstr>
      <vt:lpstr>Limitations of Previous Surveys</vt:lpstr>
      <vt:lpstr>New Opportunity (SDSS +EVLA)  </vt:lpstr>
      <vt:lpstr>QSO Radio Luminosity function</vt:lpstr>
      <vt:lpstr>Slide 10</vt:lpstr>
      <vt:lpstr>Sky background implications</vt:lpstr>
      <vt:lpstr>Chandra Deep Field South</vt:lpstr>
      <vt:lpstr>Slide 13</vt:lpstr>
      <vt:lpstr>AGN/SF Classification</vt:lpstr>
      <vt:lpstr>Slide 15</vt:lpstr>
      <vt:lpstr>Slide 16</vt:lpstr>
      <vt:lpstr>Summary</vt:lpstr>
    </vt:vector>
  </TitlesOfParts>
  <Company>Stichting JIVE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 Engineering Challenges</dc:title>
  <dc:creator>Richard Schilizzi</dc:creator>
  <cp:lastModifiedBy>kkellerm</cp:lastModifiedBy>
  <cp:revision>62</cp:revision>
  <dcterms:created xsi:type="dcterms:W3CDTF">2004-11-30T11:22:51Z</dcterms:created>
  <dcterms:modified xsi:type="dcterms:W3CDTF">2011-12-02T05:13:43Z</dcterms:modified>
</cp:coreProperties>
</file>