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1" r:id="rId4"/>
    <p:sldId id="258" r:id="rId5"/>
    <p:sldId id="257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41B3-E3EF-6449-95E4-9887798F34E6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8064-314E-0F43-B471-0A3E629F9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76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41B3-E3EF-6449-95E4-9887798F34E6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8064-314E-0F43-B471-0A3E629F9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2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41B3-E3EF-6449-95E4-9887798F34E6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8064-314E-0F43-B471-0A3E629F9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0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41B3-E3EF-6449-95E4-9887798F34E6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8064-314E-0F43-B471-0A3E629F9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5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41B3-E3EF-6449-95E4-9887798F34E6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8064-314E-0F43-B471-0A3E629F9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41B3-E3EF-6449-95E4-9887798F34E6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8064-314E-0F43-B471-0A3E629F9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3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41B3-E3EF-6449-95E4-9887798F34E6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8064-314E-0F43-B471-0A3E629F9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0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41B3-E3EF-6449-95E4-9887798F34E6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8064-314E-0F43-B471-0A3E629F9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93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41B3-E3EF-6449-95E4-9887798F34E6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8064-314E-0F43-B471-0A3E629F9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8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41B3-E3EF-6449-95E4-9887798F34E6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8064-314E-0F43-B471-0A3E629F9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6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41B3-E3EF-6449-95E4-9887798F34E6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8064-314E-0F43-B471-0A3E629F9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1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E41B3-E3EF-6449-95E4-9887798F34E6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C8064-314E-0F43-B471-0A3E629F9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1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37281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East-Asian Workshop on SKA</a:t>
            </a:r>
            <a:br>
              <a:rPr lang="en-US" b="1" dirty="0" smtClean="0">
                <a:latin typeface="Times New Roman"/>
                <a:cs typeface="Times New Roman"/>
              </a:rPr>
            </a:br>
            <a:r>
              <a:rPr lang="en-US" sz="3600" b="1" i="1" dirty="0" smtClean="0">
                <a:latin typeface="Times New Roman"/>
                <a:cs typeface="Times New Roman"/>
              </a:rPr>
              <a:t>(one perspective)</a:t>
            </a:r>
            <a:endParaRPr lang="en-US" sz="3600" b="1" i="1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4556" y="1482403"/>
            <a:ext cx="6959684" cy="4806774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Budget for Microphones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Current Status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What is the Main Problem?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How good are the Budget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stimates?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Is Schedule Realistic (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wrt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 Budget)?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When to freeze design relative to fund raising?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How to divide work among partners?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(how to engage “East Asia”)</a:t>
            </a:r>
          </a:p>
          <a:p>
            <a:pPr marL="457200" indent="-457200" algn="l">
              <a:buFont typeface="Arial"/>
              <a:buChar char="•"/>
            </a:pPr>
            <a:endParaRPr lang="en-US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68405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3312"/>
            <a:ext cx="8229600" cy="800206"/>
          </a:xfrm>
        </p:spPr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CURRENT STATUS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29" y="817838"/>
            <a:ext cx="8913227" cy="6246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b="1" dirty="0" smtClean="0">
                <a:latin typeface="Times New Roman"/>
                <a:cs typeface="Times New Roman"/>
              </a:rPr>
              <a:t>SKA Point of View: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Organized</a:t>
            </a:r>
            <a:r>
              <a:rPr lang="en-US" dirty="0" smtClean="0">
                <a:latin typeface="Times New Roman"/>
                <a:cs typeface="Times New Roman"/>
              </a:rPr>
              <a:t> (Board, Leadership, Science Definition, </a:t>
            </a:r>
            <a:r>
              <a:rPr lang="en-US" dirty="0" smtClean="0">
                <a:latin typeface="Times New Roman"/>
                <a:cs typeface="Times New Roman"/>
              </a:rPr>
              <a:t>Project Management, Designs/Reviews, </a:t>
            </a:r>
            <a:r>
              <a:rPr lang="en-US" dirty="0" smtClean="0">
                <a:latin typeface="Times New Roman"/>
                <a:cs typeface="Times New Roman"/>
              </a:rPr>
              <a:t>Funding/Pledges, Pathfinders, High Community Profile, One-Voice)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Started</a:t>
            </a:r>
            <a:r>
              <a:rPr lang="en-US" dirty="0" smtClean="0">
                <a:latin typeface="Times New Roman"/>
                <a:cs typeface="Times New Roman"/>
              </a:rPr>
              <a:t> (LOFAR, ASKAP, </a:t>
            </a:r>
            <a:r>
              <a:rPr lang="en-US" dirty="0" err="1" smtClean="0">
                <a:latin typeface="Times New Roman"/>
                <a:cs typeface="Times New Roman"/>
              </a:rPr>
              <a:t>MeerKAT</a:t>
            </a:r>
            <a:r>
              <a:rPr lang="en-US" dirty="0" smtClean="0">
                <a:latin typeface="Times New Roman"/>
                <a:cs typeface="Times New Roman"/>
              </a:rPr>
              <a:t>, FAST,….)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Defined </a:t>
            </a:r>
            <a:r>
              <a:rPr lang="en-US" dirty="0" smtClean="0">
                <a:latin typeface="Times New Roman"/>
                <a:cs typeface="Times New Roman"/>
              </a:rPr>
              <a:t>(Collecting Area, Frequency Coverage, Dish/AAs, Telescope Design, WBSPF/PAF, </a:t>
            </a:r>
            <a:r>
              <a:rPr lang="en-US" i="1" dirty="0" smtClean="0">
                <a:latin typeface="Times New Roman"/>
                <a:cs typeface="Times New Roman"/>
              </a:rPr>
              <a:t>EVLA </a:t>
            </a:r>
            <a:r>
              <a:rPr lang="en-US" i="1" dirty="0" err="1" smtClean="0">
                <a:latin typeface="Times New Roman"/>
                <a:cs typeface="Times New Roman"/>
              </a:rPr>
              <a:t>correlator</a:t>
            </a:r>
            <a:r>
              <a:rPr lang="en-US" i="1" dirty="0" smtClean="0">
                <a:latin typeface="Times New Roman"/>
                <a:cs typeface="Times New Roman"/>
              </a:rPr>
              <a:t>, Software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Fund Raising 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“Company”</a:t>
            </a:r>
            <a:r>
              <a:rPr lang="en-US" dirty="0" smtClean="0">
                <a:latin typeface="Times New Roman"/>
                <a:cs typeface="Times New Roman"/>
              </a:rPr>
              <a:t>, Partners/Investors)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   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</a:t>
            </a:r>
            <a:r>
              <a:rPr lang="en-US" b="1" dirty="0" smtClean="0">
                <a:latin typeface="Times New Roman"/>
                <a:cs typeface="Times New Roman"/>
              </a:rPr>
              <a:t> East Asian Point of View: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Globally:</a:t>
            </a:r>
            <a:r>
              <a:rPr lang="en-US" dirty="0" smtClean="0">
                <a:latin typeface="Times New Roman"/>
                <a:cs typeface="Times New Roman"/>
              </a:rPr>
              <a:t> None of the Above!  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Localized Activities: China (FAST),</a:t>
            </a:r>
            <a:r>
              <a:rPr lang="en-US" dirty="0" smtClean="0">
                <a:latin typeface="Times New Roman"/>
                <a:cs typeface="Times New Roman"/>
              </a:rPr>
              <a:t> Japan, Korea, Taiwan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Engaged/Committed: </a:t>
            </a:r>
            <a:r>
              <a:rPr lang="en-US" dirty="0" smtClean="0">
                <a:latin typeface="Times New Roman"/>
                <a:cs typeface="Times New Roman"/>
              </a:rPr>
              <a:t>Manpower, Technical Developments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8076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458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What is the Biggest Problem?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16" y="1417638"/>
            <a:ext cx="8705700" cy="49773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    </a:t>
            </a:r>
            <a:r>
              <a:rPr lang="en-US" b="1" dirty="0" smtClean="0">
                <a:latin typeface="Times New Roman"/>
                <a:cs typeface="Times New Roman"/>
              </a:rPr>
              <a:t>SKA Point of View: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Richard says “Software, Power”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Translation:  “Data Handling, Budget”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     </a:t>
            </a:r>
            <a:r>
              <a:rPr lang="en-US" b="1" dirty="0" smtClean="0">
                <a:latin typeface="Times New Roman"/>
                <a:cs typeface="Times New Roman"/>
              </a:rPr>
              <a:t>East Asian Point of View:</a:t>
            </a:r>
          </a:p>
          <a:p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How </a:t>
            </a:r>
            <a:r>
              <a:rPr lang="en-US" i="1" dirty="0" smtClean="0">
                <a:latin typeface="Times New Roman"/>
                <a:cs typeface="Times New Roman"/>
              </a:rPr>
              <a:t>(not should) </a:t>
            </a:r>
            <a:r>
              <a:rPr lang="en-US" dirty="0" smtClean="0">
                <a:latin typeface="Times New Roman"/>
                <a:cs typeface="Times New Roman"/>
              </a:rPr>
              <a:t>do we “Engage the Project”?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 Need to define “Engaged”?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 How do we “Raise the Resources”?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      </a:t>
            </a:r>
            <a:r>
              <a:rPr lang="en-US" i="1" dirty="0" smtClean="0">
                <a:latin typeface="Times New Roman"/>
                <a:cs typeface="Times New Roman"/>
              </a:rPr>
              <a:t> (people, skills, budget: </a:t>
            </a:r>
            <a:r>
              <a:rPr lang="en-US" sz="2400" b="1" dirty="0" smtClean="0">
                <a:latin typeface="Times New Roman"/>
                <a:cs typeface="Times New Roman"/>
              </a:rPr>
              <a:t>non-theoretical variety</a:t>
            </a:r>
            <a:r>
              <a:rPr lang="en-US" i="1" dirty="0" smtClean="0">
                <a:latin typeface="Times New Roman"/>
                <a:cs typeface="Times New Roman"/>
              </a:rPr>
              <a:t>)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46866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7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Budget/Schedule: Instrument Design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5532"/>
            <a:ext cx="8463776" cy="554254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Science Driven?  Parameter Space Driven?  Cost Driven?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Focal Plane Arrays </a:t>
            </a:r>
            <a:r>
              <a:rPr lang="en-US" dirty="0" err="1" smtClean="0">
                <a:latin typeface="Times New Roman"/>
                <a:cs typeface="Times New Roman"/>
              </a:rPr>
              <a:t>vs</a:t>
            </a:r>
            <a:r>
              <a:rPr lang="en-US" dirty="0" smtClean="0">
                <a:latin typeface="Times New Roman"/>
                <a:cs typeface="Times New Roman"/>
              </a:rPr>
              <a:t> Collecting Area?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When will design be frozen?  How to augment or change (fluid/flexible design)?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How/Can instrument change with time?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What will operating costs be?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What will be Developments/Upgrades?</a:t>
            </a:r>
          </a:p>
          <a:p>
            <a:pPr marL="0" indent="0">
              <a:buNone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/>
                <a:cs typeface="Times New Roman"/>
              </a:rPr>
              <a:t>    East Asian Point of View: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How to be Engaged in this Process?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Where to contribute?  Focus?  Direction?</a:t>
            </a:r>
          </a:p>
          <a:p>
            <a:pPr marL="0" indent="0">
              <a:buNone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b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335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694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How Will the Science be Done?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385" y="1433902"/>
            <a:ext cx="8607229" cy="4825041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Science:  </a:t>
            </a:r>
            <a:r>
              <a:rPr lang="en-US" dirty="0" smtClean="0">
                <a:latin typeface="Times New Roman"/>
                <a:cs typeface="Times New Roman"/>
              </a:rPr>
              <a:t>Wide-Ranging, all “sounds good”, “not easy”!</a:t>
            </a:r>
            <a:endParaRPr lang="en-US" b="1" dirty="0" smtClean="0">
              <a:latin typeface="Times New Roman"/>
              <a:cs typeface="Times New Roman"/>
            </a:endParaRPr>
          </a:p>
          <a:p>
            <a:r>
              <a:rPr lang="en-US" b="1" dirty="0" smtClean="0">
                <a:latin typeface="Times New Roman"/>
                <a:cs typeface="Times New Roman"/>
              </a:rPr>
              <a:t>Mode:</a:t>
            </a:r>
            <a:r>
              <a:rPr lang="en-US" dirty="0" smtClean="0">
                <a:latin typeface="Times New Roman"/>
                <a:cs typeface="Times New Roman"/>
              </a:rPr>
              <a:t> Surveys </a:t>
            </a:r>
            <a:r>
              <a:rPr lang="en-US" dirty="0" err="1" smtClean="0">
                <a:latin typeface="Times New Roman"/>
                <a:cs typeface="Times New Roman"/>
              </a:rPr>
              <a:t>vs</a:t>
            </a:r>
            <a:r>
              <a:rPr lang="en-US" dirty="0" smtClean="0">
                <a:latin typeface="Times New Roman"/>
                <a:cs typeface="Times New Roman"/>
              </a:rPr>
              <a:t> PI Science?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Details:</a:t>
            </a:r>
            <a:r>
              <a:rPr lang="en-US" dirty="0" smtClean="0">
                <a:latin typeface="Times New Roman"/>
                <a:cs typeface="Times New Roman"/>
              </a:rPr>
              <a:t> How to let students work?  Proposal Cycle and proposal time available.  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Focus:</a:t>
            </a:r>
            <a:r>
              <a:rPr lang="en-US" dirty="0" smtClean="0">
                <a:latin typeface="Times New Roman"/>
                <a:cs typeface="Times New Roman"/>
              </a:rPr>
              <a:t> What Science is Unique to SKA, </a:t>
            </a:r>
            <a:r>
              <a:rPr lang="en-US" b="1" dirty="0" smtClean="0">
                <a:latin typeface="Times New Roman"/>
                <a:cs typeface="Times New Roman"/>
              </a:rPr>
              <a:t>SKA</a:t>
            </a:r>
            <a:r>
              <a:rPr lang="en-US" b="1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?  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</a:t>
            </a:r>
            <a:r>
              <a:rPr lang="en-US" i="1" dirty="0" smtClean="0">
                <a:latin typeface="Times New Roman"/>
                <a:cs typeface="Times New Roman"/>
              </a:rPr>
              <a:t>  (Articulate and Justify Burning Questions?)                  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How to Trade:  </a:t>
            </a:r>
            <a:r>
              <a:rPr lang="en-US" dirty="0" smtClean="0">
                <a:latin typeface="Times New Roman"/>
                <a:cs typeface="Times New Roman"/>
              </a:rPr>
              <a:t>Science </a:t>
            </a:r>
            <a:r>
              <a:rPr lang="en-US" dirty="0" err="1" smtClean="0">
                <a:latin typeface="Times New Roman"/>
                <a:cs typeface="Times New Roman"/>
              </a:rPr>
              <a:t>vs</a:t>
            </a:r>
            <a:r>
              <a:rPr lang="en-US" dirty="0" smtClean="0">
                <a:latin typeface="Times New Roman"/>
                <a:cs typeface="Times New Roman"/>
              </a:rPr>
              <a:t> Cost?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/>
                <a:cs typeface="Times New Roman"/>
              </a:rPr>
              <a:t>    East Asian Point of View: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Mode of Science will Determine Users Community/Funding Level / Regional Linkage</a:t>
            </a:r>
            <a:endParaRPr lang="en-US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0535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958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How to Retain/Absorb Partners?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5042"/>
            <a:ext cx="8403294" cy="57729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   </a:t>
            </a:r>
            <a:r>
              <a:rPr lang="en-US" b="1" dirty="0" smtClean="0">
                <a:latin typeface="Times New Roman"/>
                <a:cs typeface="Times New Roman"/>
              </a:rPr>
              <a:t>SKA Point of View: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How to involve all Pathfinders?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How to get “East Asia” (not-China) to participate?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    </a:t>
            </a:r>
            <a:r>
              <a:rPr lang="en-US" b="1" dirty="0" smtClean="0">
                <a:latin typeface="Times New Roman"/>
                <a:cs typeface="Times New Roman"/>
              </a:rPr>
              <a:t>East Asian Point of View: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When and How to Engage SKA?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</a:t>
            </a:r>
            <a:r>
              <a:rPr lang="en-US" i="1" dirty="0" smtClean="0">
                <a:latin typeface="Times New Roman"/>
                <a:cs typeface="Times New Roman"/>
              </a:rPr>
              <a:t> (Before or After Ante?)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How to Share/Lead Science Objectives?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How to be “Equal Partner(s)”?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How to demonstrate “Regional Benefits”?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3800" b="1" dirty="0" smtClean="0">
                <a:latin typeface="Times New Roman"/>
                <a:cs typeface="Times New Roman"/>
              </a:rPr>
              <a:t>How to Divide Work Among Partners?</a:t>
            </a:r>
          </a:p>
          <a:p>
            <a:pPr marL="0" indent="0">
              <a:buNone/>
            </a:pPr>
            <a:endParaRPr lang="en-US" sz="46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0639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600" y="-148666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latin typeface="Times New Roman"/>
                <a:cs typeface="Times New Roman"/>
              </a:rPr>
              <a:t>Next Step: </a:t>
            </a:r>
            <a:r>
              <a:rPr lang="en-US" b="1" dirty="0" smtClean="0">
                <a:latin typeface="Times New Roman"/>
                <a:cs typeface="Times New Roman"/>
              </a:rPr>
              <a:t>Raising SKA Budget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80" y="1071066"/>
            <a:ext cx="8614977" cy="5535591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Magnitude: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z="3500" dirty="0" smtClean="0">
                <a:latin typeface="Times New Roman"/>
                <a:cs typeface="Times New Roman"/>
              </a:rPr>
              <a:t>Mega Science </a:t>
            </a:r>
            <a:r>
              <a:rPr lang="en-US" sz="2600" i="1" dirty="0" smtClean="0">
                <a:latin typeface="Times New Roman"/>
                <a:cs typeface="Times New Roman"/>
              </a:rPr>
              <a:t>(need 2 </a:t>
            </a:r>
            <a:r>
              <a:rPr lang="en-US" sz="2600" b="1" i="1" dirty="0" smtClean="0">
                <a:latin typeface="Times New Roman"/>
                <a:cs typeface="Times New Roman"/>
              </a:rPr>
              <a:t>significant</a:t>
            </a:r>
            <a:r>
              <a:rPr lang="en-US" sz="2600" i="1" dirty="0" smtClean="0">
                <a:latin typeface="Times New Roman"/>
                <a:cs typeface="Times New Roman"/>
              </a:rPr>
              <a:t> digits)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Current Model:  </a:t>
            </a:r>
            <a:r>
              <a:rPr lang="en-US" dirty="0" smtClean="0">
                <a:latin typeface="Times New Roman"/>
                <a:cs typeface="Times New Roman"/>
              </a:rPr>
              <a:t>Pathfinder, SKA</a:t>
            </a:r>
            <a:r>
              <a:rPr lang="en-US" baseline="-25000" dirty="0" smtClean="0">
                <a:latin typeface="Times New Roman"/>
                <a:cs typeface="Times New Roman"/>
              </a:rPr>
              <a:t>1  </a:t>
            </a:r>
            <a:r>
              <a:rPr lang="en-US" sz="2600" i="1" dirty="0" smtClean="0">
                <a:latin typeface="Times New Roman"/>
                <a:cs typeface="Times New Roman"/>
              </a:rPr>
              <a:t>(luck? )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Model of Fund Raising:  </a:t>
            </a:r>
            <a:r>
              <a:rPr lang="en-US" dirty="0" smtClean="0">
                <a:latin typeface="Times New Roman"/>
                <a:cs typeface="Times New Roman"/>
              </a:rPr>
              <a:t>NASA, ALMA, ELT </a:t>
            </a:r>
            <a:r>
              <a:rPr lang="en-US" sz="2400" b="1" i="1" dirty="0" smtClean="0">
                <a:latin typeface="Times New Roman"/>
                <a:cs typeface="Times New Roman"/>
              </a:rPr>
              <a:t>(ESO)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Timeline:</a:t>
            </a:r>
            <a:r>
              <a:rPr lang="en-US" dirty="0" smtClean="0">
                <a:latin typeface="Times New Roman"/>
                <a:cs typeface="Times New Roman"/>
              </a:rPr>
              <a:t>  Fields are developed in “Cycles”</a:t>
            </a:r>
          </a:p>
          <a:p>
            <a:pPr marL="0" indent="0">
              <a:buNone/>
            </a:pPr>
            <a:r>
              <a:rPr lang="en-US" baseline="-25000" dirty="0">
                <a:latin typeface="Times New Roman"/>
                <a:cs typeface="Times New Roman"/>
              </a:rPr>
              <a:t> </a:t>
            </a:r>
            <a:r>
              <a:rPr lang="en-US" baseline="-25000" dirty="0" smtClean="0">
                <a:latin typeface="Times New Roman"/>
                <a:cs typeface="Times New Roman"/>
              </a:rPr>
              <a:t>                     </a:t>
            </a:r>
            <a:r>
              <a:rPr lang="en-US" dirty="0" smtClean="0">
                <a:latin typeface="Times New Roman"/>
                <a:cs typeface="Times New Roman"/>
              </a:rPr>
              <a:t>       Can it ever be Faster?  </a:t>
            </a:r>
            <a:r>
              <a:rPr lang="en-US" sz="2600" i="1" dirty="0" smtClean="0">
                <a:latin typeface="Times New Roman"/>
                <a:cs typeface="Times New Roman"/>
              </a:rPr>
              <a:t>(maybe)  </a:t>
            </a:r>
          </a:p>
          <a:p>
            <a:pPr marL="0" indent="0">
              <a:buNone/>
            </a:pPr>
            <a:endParaRPr lang="en-US" sz="2600" i="1" dirty="0" smtClean="0">
              <a:latin typeface="Times New Roman"/>
              <a:cs typeface="Times New Roman"/>
            </a:endParaRPr>
          </a:p>
          <a:p>
            <a:r>
              <a:rPr lang="en-US" b="1" dirty="0" smtClean="0">
                <a:latin typeface="Times New Roman"/>
                <a:cs typeface="Times New Roman"/>
              </a:rPr>
              <a:t>New Partners:  </a:t>
            </a:r>
            <a:r>
              <a:rPr lang="en-US" sz="2600" i="1" dirty="0" smtClean="0">
                <a:latin typeface="Times New Roman"/>
                <a:cs typeface="Times New Roman"/>
              </a:rPr>
              <a:t>(looks like we have some)</a:t>
            </a:r>
            <a:r>
              <a:rPr lang="en-US" b="1" dirty="0" smtClean="0">
                <a:latin typeface="Times New Roman"/>
                <a:cs typeface="Times New Roman"/>
              </a:rPr>
              <a:t>   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b="1" dirty="0" smtClean="0">
                <a:latin typeface="Times New Roman"/>
                <a:cs typeface="Times New Roman"/>
              </a:rPr>
              <a:t>Top:</a:t>
            </a:r>
            <a:r>
              <a:rPr lang="en-US" dirty="0" smtClean="0">
                <a:latin typeface="Times New Roman"/>
                <a:cs typeface="Times New Roman"/>
              </a:rPr>
              <a:t>  External Pressures  </a:t>
            </a:r>
            <a:r>
              <a:rPr lang="en-US" sz="2600" i="1" dirty="0" smtClean="0">
                <a:latin typeface="Times New Roman"/>
                <a:cs typeface="Times New Roman"/>
              </a:rPr>
              <a:t>(enormously important)</a:t>
            </a:r>
          </a:p>
          <a:p>
            <a:pPr marL="0" indent="0">
              <a:buNone/>
            </a:pPr>
            <a:r>
              <a:rPr lang="en-US" baseline="-25000" dirty="0">
                <a:latin typeface="Times New Roman"/>
                <a:cs typeface="Times New Roman"/>
              </a:rPr>
              <a:t> </a:t>
            </a:r>
            <a:r>
              <a:rPr lang="en-US" baseline="-25000" dirty="0" smtClean="0">
                <a:latin typeface="Times New Roman"/>
                <a:cs typeface="Times New Roman"/>
              </a:rPr>
              <a:t>         </a:t>
            </a:r>
            <a:r>
              <a:rPr lang="en-US" b="1" dirty="0" smtClean="0">
                <a:latin typeface="Times New Roman"/>
                <a:cs typeface="Times New Roman"/>
              </a:rPr>
              <a:t>Bottom:  </a:t>
            </a:r>
            <a:r>
              <a:rPr lang="en-US" dirty="0" smtClean="0">
                <a:latin typeface="Times New Roman"/>
                <a:cs typeface="Times New Roman"/>
              </a:rPr>
              <a:t>Courtship, Early Engagement, Contract</a:t>
            </a:r>
            <a:r>
              <a:rPr lang="en-US" baseline="-25000" dirty="0" smtClean="0"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r>
              <a:rPr lang="en-US" b="1" dirty="0" smtClean="0">
                <a:latin typeface="Times New Roman"/>
                <a:cs typeface="Times New Roman"/>
              </a:rPr>
              <a:t>Keeping in Mind:  “</a:t>
            </a:r>
            <a:r>
              <a:rPr lang="en-US" dirty="0" smtClean="0">
                <a:latin typeface="Times New Roman"/>
                <a:cs typeface="Times New Roman"/>
              </a:rPr>
              <a:t>Selling” </a:t>
            </a:r>
            <a:r>
              <a:rPr lang="en-US" dirty="0" err="1" smtClean="0">
                <a:latin typeface="Times New Roman"/>
                <a:cs typeface="Times New Roman"/>
              </a:rPr>
              <a:t>vs</a:t>
            </a:r>
            <a:r>
              <a:rPr lang="en-US" dirty="0" smtClean="0">
                <a:latin typeface="Times New Roman"/>
                <a:cs typeface="Times New Roman"/>
              </a:rPr>
              <a:t> “Buying”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                       “Outside” </a:t>
            </a:r>
            <a:r>
              <a:rPr lang="en-US" dirty="0" err="1" smtClean="0">
                <a:latin typeface="Times New Roman"/>
                <a:cs typeface="Times New Roman"/>
              </a:rPr>
              <a:t>vs</a:t>
            </a:r>
            <a:r>
              <a:rPr lang="en-US" dirty="0" smtClean="0">
                <a:latin typeface="Times New Roman"/>
                <a:cs typeface="Times New Roman"/>
              </a:rPr>
              <a:t> “Inside” of Project</a:t>
            </a:r>
            <a:r>
              <a:rPr lang="en-US" baseline="-25000" dirty="0" smtClean="0">
                <a:latin typeface="Times New Roman"/>
                <a:cs typeface="Times New Roman"/>
              </a:rPr>
              <a:t>        </a:t>
            </a:r>
            <a:endParaRPr lang="en-US" baseline="-25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6777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79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  for Great </a:t>
            </a:r>
            <a:r>
              <a:rPr lang="en-US" dirty="0" err="1" smtClean="0">
                <a:latin typeface="Times New Roman"/>
                <a:cs typeface="Times New Roman"/>
              </a:rPr>
              <a:t>Bibimbap</a:t>
            </a:r>
            <a:r>
              <a:rPr lang="en-US" dirty="0" smtClean="0">
                <a:latin typeface="Times New Roman"/>
                <a:cs typeface="Times New Roman"/>
              </a:rPr>
              <a:t> !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Content Placeholder 3" descr="Dolsot_bibimbap_is_served_in_a_very_hot_stone_po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>
            <a:off x="1177152" y="1261759"/>
            <a:ext cx="7129409" cy="3920900"/>
          </a:xfrm>
        </p:spPr>
      </p:pic>
      <p:sp>
        <p:nvSpPr>
          <p:cNvPr id="5" name="TextBox 4"/>
          <p:cNvSpPr txBox="1"/>
          <p:nvPr/>
        </p:nvSpPr>
        <p:spPr>
          <a:xfrm>
            <a:off x="1499173" y="5290887"/>
            <a:ext cx="64875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/>
                <a:cs typeface="Times New Roman"/>
              </a:rPr>
              <a:t>  Got to have a bunch of different stuff, </a:t>
            </a:r>
          </a:p>
          <a:p>
            <a:r>
              <a:rPr lang="en-US" sz="2800" b="1" dirty="0">
                <a:latin typeface="Times New Roman"/>
                <a:cs typeface="Times New Roman"/>
              </a:rPr>
              <a:t>G</a:t>
            </a:r>
            <a:r>
              <a:rPr lang="en-US" sz="2800" b="1" dirty="0" smtClean="0">
                <a:latin typeface="Times New Roman"/>
                <a:cs typeface="Times New Roman"/>
              </a:rPr>
              <a:t>ot to mix well, </a:t>
            </a:r>
            <a:r>
              <a:rPr lang="en-US" sz="2800" b="1" dirty="0">
                <a:latin typeface="Times New Roman"/>
                <a:cs typeface="Times New Roman"/>
              </a:rPr>
              <a:t>G</a:t>
            </a:r>
            <a:r>
              <a:rPr lang="en-US" sz="2800" b="1" dirty="0" smtClean="0">
                <a:latin typeface="Times New Roman"/>
                <a:cs typeface="Times New Roman"/>
              </a:rPr>
              <a:t>ot to have spicy sauce !</a:t>
            </a:r>
            <a:endParaRPr lang="en-US" sz="2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6300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3382</TotalTime>
  <Words>661</Words>
  <Application>Microsoft Macintosh PowerPoint</Application>
  <PresentationFormat>On-screen Show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East-Asian Workshop on SKA (one perspective)</vt:lpstr>
      <vt:lpstr>CURRENT STATUS</vt:lpstr>
      <vt:lpstr>What is the Biggest Problem?</vt:lpstr>
      <vt:lpstr>Budget/Schedule: Instrument Design</vt:lpstr>
      <vt:lpstr>How Will the Science be Done?</vt:lpstr>
      <vt:lpstr>How to Retain/Absorb Partners?</vt:lpstr>
      <vt:lpstr>Next Step: Raising SKA Budget</vt:lpstr>
      <vt:lpstr>  for Great Bibimbap !</vt:lpstr>
    </vt:vector>
  </TitlesOfParts>
  <Company>Hydra Biosciences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East-Asian Workshop on SKA</dc:title>
  <dc:creator>Elizabeth Wang</dc:creator>
  <cp:lastModifiedBy>Elizabeth Wang</cp:lastModifiedBy>
  <cp:revision>38</cp:revision>
  <dcterms:created xsi:type="dcterms:W3CDTF">2011-11-30T00:38:44Z</dcterms:created>
  <dcterms:modified xsi:type="dcterms:W3CDTF">2011-12-02T09:00:52Z</dcterms:modified>
</cp:coreProperties>
</file>