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embeddings/oleObject7.bin" ContentType="application/vnd.openxmlformats-officedocument.oleObject"/>
  <Override PartName="/docProps/core.xml" ContentType="application/vnd.openxmlformats-package.core-properties+xml"/>
  <Override PartName="/ppt/slides/slide44.xml" ContentType="application/vnd.openxmlformats-officedocument.presentationml.slide+xml"/>
  <Override PartName="/ppt/slideLayouts/slideLayout15.xml" ContentType="application/vnd.openxmlformats-officedocument.presentationml.slideLayout+xml"/>
  <Override PartName="/ppt/slides/slide27.xml" ContentType="application/vnd.openxmlformats-officedocument.presentationml.slide+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embeddings/oleObject6.bin" ContentType="application/vnd.openxmlformats-officedocument.oleObject"/>
  <Override PartName="/ppt/presProps.xml" ContentType="application/vnd.openxmlformats-officedocument.presentationml.presProps+xml"/>
  <Override PartName="/ppt/slides/slide43.xml" ContentType="application/vnd.openxmlformats-officedocument.presentationml.slide+xml"/>
  <Default Extension="pict" ContentType="image/pict"/>
  <Override PartName="/ppt/slides/slide26.xml" ContentType="application/vnd.openxmlformats-officedocument.presentationml.slide+xml"/>
  <Override PartName="/ppt/slideLayouts/slideLayout14.xml" ContentType="application/vnd.openxmlformats-officedocument.presentationml.slideLayout+xml"/>
  <Override PartName="/ppt/slides/slide52.xml" ContentType="application/vnd.openxmlformats-officedocument.presentationml.slide+xml"/>
  <Override PartName="/ppt/slides/slide35.xml" ContentType="application/vnd.openxmlformats-officedocument.presentationml.slide+xml"/>
  <Override PartName="/ppt/slideLayouts/slideLayout23.xml" ContentType="application/vnd.openxmlformats-officedocument.presentationml.slideLayout+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embeddings/oleObject5.bin" ContentType="application/vnd.openxmlformats-officedocument.oleObject"/>
  <Override PartName="/ppt/slides/slide49.xml" ContentType="application/vnd.openxmlformats-officedocument.presentationml.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embeddings/oleObject4.bin" ContentType="application/vnd.openxmlformats-officedocument.oleObject"/>
  <Default Extension="wmf" ContentType="image/x-wmf"/>
  <Override PartName="/ppt/slides/slide48.xml" ContentType="application/vnd.openxmlformats-officedocument.presentationml.slide+xml"/>
  <Override PartName="/docProps/app.xml" ContentType="application/vnd.openxmlformats-officedocument.extended-properties+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Default Extension="jpeg" ContentType="image/jpeg"/>
  <Override PartName="/ppt/embeddings/oleObject3.bin" ContentType="application/vnd.openxmlformats-officedocument.oleObject"/>
  <Override PartName="/ppt/slides/slide47.xml" ContentType="application/vnd.openxmlformats-officedocument.presentationml.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embeddings/oleObject2.bin" ContentType="application/vnd.openxmlformats-officedocument.oleObject"/>
  <Override PartName="/ppt/slides/slide46.xml" ContentType="application/vnd.openxmlformats-officedocument.presentationml.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Lst>
  <p:notesMasterIdLst>
    <p:notesMasterId r:id="rId57"/>
  </p:notesMasterIdLst>
  <p:sldIdLst>
    <p:sldId id="370" r:id="rId3"/>
    <p:sldId id="455" r:id="rId4"/>
    <p:sldId id="355" r:id="rId5"/>
    <p:sldId id="364" r:id="rId6"/>
    <p:sldId id="432" r:id="rId7"/>
    <p:sldId id="433" r:id="rId8"/>
    <p:sldId id="434" r:id="rId9"/>
    <p:sldId id="447" r:id="rId10"/>
    <p:sldId id="435" r:id="rId11"/>
    <p:sldId id="436" r:id="rId12"/>
    <p:sldId id="448" r:id="rId13"/>
    <p:sldId id="357" r:id="rId14"/>
    <p:sldId id="425" r:id="rId15"/>
    <p:sldId id="426" r:id="rId16"/>
    <p:sldId id="459" r:id="rId17"/>
    <p:sldId id="481" r:id="rId18"/>
    <p:sldId id="482" r:id="rId19"/>
    <p:sldId id="371" r:id="rId20"/>
    <p:sldId id="440" r:id="rId21"/>
    <p:sldId id="441" r:id="rId22"/>
    <p:sldId id="439" r:id="rId23"/>
    <p:sldId id="427" r:id="rId24"/>
    <p:sldId id="352" r:id="rId25"/>
    <p:sldId id="423" r:id="rId26"/>
    <p:sldId id="443" r:id="rId27"/>
    <p:sldId id="449" r:id="rId28"/>
    <p:sldId id="450" r:id="rId29"/>
    <p:sldId id="372" r:id="rId30"/>
    <p:sldId id="350" r:id="rId31"/>
    <p:sldId id="384" r:id="rId32"/>
    <p:sldId id="456" r:id="rId33"/>
    <p:sldId id="442" r:id="rId34"/>
    <p:sldId id="458" r:id="rId35"/>
    <p:sldId id="444" r:id="rId36"/>
    <p:sldId id="463" r:id="rId37"/>
    <p:sldId id="464" r:id="rId38"/>
    <p:sldId id="465" r:id="rId39"/>
    <p:sldId id="466" r:id="rId40"/>
    <p:sldId id="467" r:id="rId41"/>
    <p:sldId id="468" r:id="rId42"/>
    <p:sldId id="483" r:id="rId43"/>
    <p:sldId id="469" r:id="rId44"/>
    <p:sldId id="485" r:id="rId45"/>
    <p:sldId id="486" r:id="rId46"/>
    <p:sldId id="472" r:id="rId47"/>
    <p:sldId id="480" r:id="rId48"/>
    <p:sldId id="473" r:id="rId49"/>
    <p:sldId id="474" r:id="rId50"/>
    <p:sldId id="475" r:id="rId51"/>
    <p:sldId id="477" r:id="rId52"/>
    <p:sldId id="478" r:id="rId53"/>
    <p:sldId id="479" r:id="rId54"/>
    <p:sldId id="461" r:id="rId55"/>
    <p:sldId id="460"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88831" autoAdjust="0"/>
  </p:normalViewPr>
  <p:slideViewPr>
    <p:cSldViewPr snapToGrid="0" snapToObjects="1">
      <p:cViewPr varScale="1">
        <p:scale>
          <a:sx n="85" d="100"/>
          <a:sy n="85" d="100"/>
        </p:scale>
        <p:origin x="-91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A442B4-2B07-1549-A3F1-C49507CB2698}" type="datetimeFigureOut">
              <a:rPr lang="en-US" smtClean="0"/>
              <a:pPr/>
              <a:t>11/30/11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D1351D-D930-6343-8EF3-9BF2FFD14E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266C16-907B-6F49-B3A0-892669949B6E}" type="slidenum">
              <a:rPr lang="en-US"/>
              <a:pPr/>
              <a:t>3</a:t>
            </a:fld>
            <a:endParaRPr lang="en-US"/>
          </a:p>
        </p:txBody>
      </p:sp>
      <p:sp>
        <p:nvSpPr>
          <p:cNvPr id="1155074" name="Text Box 2"/>
          <p:cNvSpPr txBox="1">
            <a:spLocks noChangeArrowheads="1"/>
          </p:cNvSpPr>
          <p:nvPr/>
        </p:nvSpPr>
        <p:spPr bwMode="auto">
          <a:xfrm>
            <a:off x="1189038" y="877888"/>
            <a:ext cx="4476750" cy="3165475"/>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155075" name="Text Box 3"/>
          <p:cNvSpPr txBox="1">
            <a:spLocks noGrp="1" noChangeArrowheads="1"/>
          </p:cNvSpPr>
          <p:nvPr>
            <p:ph type="body"/>
          </p:nvPr>
        </p:nvSpPr>
        <p:spPr>
          <a:xfrm>
            <a:off x="1062038" y="4349750"/>
            <a:ext cx="4735512" cy="3514725"/>
          </a:xfrm>
          <a:ln/>
        </p:spPr>
        <p:txBody>
          <a:bodyPr wrap="none" anchor="ctr"/>
          <a:lstStyle/>
          <a:p>
            <a:pPr defTabSz="449263"/>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D1351D-D930-6343-8EF3-9BF2FFD14EE9}" type="slidenum">
              <a:rPr lang="en-US" smtClean="0"/>
              <a:pPr/>
              <a:t>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D4DBA969-6894-4C42-B975-C8EDB03BB0EC}" type="slidenum">
              <a:rPr lang="en-US"/>
              <a:pPr/>
              <a:t>44</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1031"/>
          <p:cNvSpPr>
            <a:spLocks noGrp="1" noChangeArrowheads="1"/>
          </p:cNvSpPr>
          <p:nvPr>
            <p:ph type="sldNum" sz="quarter" idx="5"/>
          </p:nvPr>
        </p:nvSpPr>
        <p:spPr>
          <a:noFill/>
        </p:spPr>
        <p:txBody>
          <a:bodyPr/>
          <a:lstStyle/>
          <a:p>
            <a:fld id="{8168DA69-1312-4043-BDAB-DBD26430E650}" type="slidenum">
              <a:rPr lang="en-US"/>
              <a:pPr/>
              <a:t>46</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914400" y="4343400"/>
            <a:ext cx="5029200" cy="4114800"/>
          </a:xfrm>
          <a:noFill/>
          <a:ln/>
        </p:spPr>
        <p:txBody>
          <a:bodyPr/>
          <a:lstStyle/>
          <a:p>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7" Type="http://schemas.openxmlformats.org/officeDocument/2006/relationships/image" Target="../media/image7.png"/><Relationship Id="rId8" Type="http://schemas.openxmlformats.org/officeDocument/2006/relationships/image" Target="../media/image8.jpeg"/><Relationship Id="rId9" Type="http://schemas.openxmlformats.org/officeDocument/2006/relationships/image" Target="../media/image9.jpeg"/><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47802C-051C-DD46-BE14-1D87C56D5862}" type="datetimeFigureOut">
              <a:rPr lang="en-US" smtClean="0"/>
              <a:pPr/>
              <a:t>11/30/11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69C4C8-1B16-B444-A9DE-6DB041FBBD8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47802C-051C-DD46-BE14-1D87C56D5862}" type="datetimeFigureOut">
              <a:rPr lang="en-US" smtClean="0"/>
              <a:pPr/>
              <a:t>11/30/11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69C4C8-1B16-B444-A9DE-6DB041FBBD8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47802C-051C-DD46-BE14-1D87C56D5862}" type="datetimeFigureOut">
              <a:rPr lang="en-US" smtClean="0"/>
              <a:pPr/>
              <a:t>11/30/11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69C4C8-1B16-B444-A9DE-6DB041FBBD8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gray">
          <a:xfrm>
            <a:off x="34925" y="44450"/>
            <a:ext cx="9074150" cy="2663825"/>
          </a:xfrm>
          <a:prstGeom prst="rect">
            <a:avLst/>
          </a:prstGeom>
          <a:solidFill>
            <a:srgbClr val="286398"/>
          </a:solidFill>
          <a:ln w="9525">
            <a:noFill/>
            <a:miter lim="800000"/>
            <a:headEnd/>
            <a:tailEnd/>
          </a:ln>
          <a:effectLst/>
        </p:spPr>
        <p:txBody>
          <a:bodyPr wrap="none" anchor="ctr"/>
          <a:lstStyle/>
          <a:p>
            <a:pPr>
              <a:defRPr/>
            </a:pPr>
            <a:endParaRPr lang="en-ZA">
              <a:latin typeface="Arial" charset="0"/>
              <a:ea typeface="ＭＳ Ｐゴシック" pitchFamily="1" charset="-128"/>
              <a:cs typeface="+mn-cs"/>
            </a:endParaRPr>
          </a:p>
        </p:txBody>
      </p:sp>
      <p:grpSp>
        <p:nvGrpSpPr>
          <p:cNvPr id="2" name="Group 6"/>
          <p:cNvGrpSpPr>
            <a:grpSpLocks/>
          </p:cNvGrpSpPr>
          <p:nvPr/>
        </p:nvGrpSpPr>
        <p:grpSpPr bwMode="auto">
          <a:xfrm>
            <a:off x="-4763" y="0"/>
            <a:ext cx="9148763" cy="6856413"/>
            <a:chOff x="-3" y="0"/>
            <a:chExt cx="5763" cy="4319"/>
          </a:xfrm>
        </p:grpSpPr>
        <p:sp>
          <p:nvSpPr>
            <p:cNvPr id="6" name="AutoShape 7"/>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ffectLst/>
          </p:spPr>
          <p:txBody>
            <a:bodyPr wrap="none" anchor="ctr"/>
            <a:lstStyle/>
            <a:p>
              <a:pPr>
                <a:defRPr/>
              </a:pPr>
              <a:endParaRPr lang="en-ZA">
                <a:latin typeface="Arial" charset="0"/>
                <a:ea typeface="ＭＳ Ｐゴシック" pitchFamily="1" charset="-128"/>
                <a:cs typeface="+mn-cs"/>
              </a:endParaRPr>
            </a:p>
          </p:txBody>
        </p:sp>
        <p:sp>
          <p:nvSpPr>
            <p:cNvPr id="7" name="Freeform 8"/>
            <p:cNvSpPr>
              <a:spLocks/>
            </p:cNvSpPr>
            <p:nvPr userDrawn="1"/>
          </p:nvSpPr>
          <p:spPr bwMode="gray">
            <a:xfrm>
              <a:off x="0" y="0"/>
              <a:ext cx="288" cy="288"/>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pPr>
                <a:defRPr/>
              </a:pPr>
              <a:endParaRPr lang="en-ZA">
                <a:latin typeface="Arial" charset="0"/>
                <a:ea typeface="ＭＳ Ｐゴシック" pitchFamily="1" charset="-128"/>
                <a:cs typeface="+mn-cs"/>
              </a:endParaRPr>
            </a:p>
          </p:txBody>
        </p:sp>
        <p:sp>
          <p:nvSpPr>
            <p:cNvPr id="8" name="Freeform 9"/>
            <p:cNvSpPr>
              <a:spLocks/>
            </p:cNvSpPr>
            <p:nvPr userDrawn="1"/>
          </p:nvSpPr>
          <p:spPr bwMode="gray">
            <a:xfrm rot="-5408600">
              <a:off x="-50" y="4030"/>
              <a:ext cx="336" cy="242"/>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pPr>
                <a:defRPr/>
              </a:pPr>
              <a:endParaRPr lang="en-ZA">
                <a:latin typeface="Arial" charset="0"/>
                <a:ea typeface="ＭＳ Ｐゴシック" pitchFamily="1" charset="-128"/>
                <a:cs typeface="+mn-cs"/>
              </a:endParaRPr>
            </a:p>
          </p:txBody>
        </p:sp>
        <p:sp>
          <p:nvSpPr>
            <p:cNvPr id="9" name="Freeform 10"/>
            <p:cNvSpPr>
              <a:spLocks/>
            </p:cNvSpPr>
            <p:nvPr userDrawn="1"/>
          </p:nvSpPr>
          <p:spPr bwMode="gray">
            <a:xfrm rot="10769190">
              <a:off x="5519" y="4031"/>
              <a:ext cx="232" cy="287"/>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pPr>
                <a:defRPr/>
              </a:pPr>
              <a:endParaRPr lang="en-ZA">
                <a:latin typeface="Arial" charset="0"/>
                <a:ea typeface="ＭＳ Ｐゴシック" pitchFamily="1" charset="-128"/>
                <a:cs typeface="+mn-cs"/>
              </a:endParaRPr>
            </a:p>
          </p:txBody>
        </p:sp>
        <p:sp>
          <p:nvSpPr>
            <p:cNvPr id="10" name="Freeform 11"/>
            <p:cNvSpPr>
              <a:spLocks/>
            </p:cNvSpPr>
            <p:nvPr userDrawn="1"/>
          </p:nvSpPr>
          <p:spPr bwMode="gray">
            <a:xfrm rot="5400000">
              <a:off x="5472" y="0"/>
              <a:ext cx="288" cy="288"/>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pPr>
                <a:defRPr/>
              </a:pPr>
              <a:endParaRPr lang="en-ZA">
                <a:latin typeface="Arial" charset="0"/>
                <a:ea typeface="ＭＳ Ｐゴシック" pitchFamily="1" charset="-128"/>
                <a:cs typeface="+mn-cs"/>
              </a:endParaRPr>
            </a:p>
          </p:txBody>
        </p:sp>
      </p:grpSp>
      <p:pic>
        <p:nvPicPr>
          <p:cNvPr id="11" name="Picture 20" descr="landscape"/>
          <p:cNvPicPr>
            <a:picLocks noChangeAspect="1" noChangeArrowheads="1"/>
          </p:cNvPicPr>
          <p:nvPr/>
        </p:nvPicPr>
        <p:blipFill>
          <a:blip r:embed="rId2"/>
          <a:srcRect/>
          <a:stretch>
            <a:fillRect/>
          </a:stretch>
        </p:blipFill>
        <p:spPr bwMode="auto">
          <a:xfrm>
            <a:off x="46038" y="4568825"/>
            <a:ext cx="8990012" cy="2173288"/>
          </a:xfrm>
          <a:prstGeom prst="rect">
            <a:avLst/>
          </a:prstGeom>
          <a:noFill/>
          <a:ln w="9525">
            <a:noFill/>
            <a:miter lim="800000"/>
            <a:headEnd/>
            <a:tailEnd/>
          </a:ln>
        </p:spPr>
      </p:pic>
      <p:pic>
        <p:nvPicPr>
          <p:cNvPr id="12" name="Picture 21" descr="transparent logo _white"/>
          <p:cNvPicPr>
            <a:picLocks noChangeAspect="1" noChangeArrowheads="1"/>
          </p:cNvPicPr>
          <p:nvPr/>
        </p:nvPicPr>
        <p:blipFill>
          <a:blip r:embed="rId3"/>
          <a:srcRect/>
          <a:stretch>
            <a:fillRect/>
          </a:stretch>
        </p:blipFill>
        <p:spPr bwMode="auto">
          <a:xfrm>
            <a:off x="4346575" y="3284538"/>
            <a:ext cx="585788" cy="708025"/>
          </a:xfrm>
          <a:prstGeom prst="rect">
            <a:avLst/>
          </a:prstGeom>
          <a:noFill/>
          <a:ln w="9525">
            <a:noFill/>
            <a:miter lim="800000"/>
            <a:headEnd/>
            <a:tailEnd/>
          </a:ln>
        </p:spPr>
      </p:pic>
      <p:pic>
        <p:nvPicPr>
          <p:cNvPr id="13" name="Picture 22" descr="skaint"/>
          <p:cNvPicPr>
            <a:picLocks noChangeAspect="1" noChangeArrowheads="1"/>
          </p:cNvPicPr>
          <p:nvPr/>
        </p:nvPicPr>
        <p:blipFill>
          <a:blip r:embed="rId4"/>
          <a:srcRect/>
          <a:stretch>
            <a:fillRect/>
          </a:stretch>
        </p:blipFill>
        <p:spPr bwMode="auto">
          <a:xfrm>
            <a:off x="7885113" y="3357563"/>
            <a:ext cx="1150937" cy="633412"/>
          </a:xfrm>
          <a:prstGeom prst="rect">
            <a:avLst/>
          </a:prstGeom>
          <a:noFill/>
          <a:ln w="9525">
            <a:noFill/>
            <a:miter lim="800000"/>
            <a:headEnd/>
            <a:tailEnd/>
          </a:ln>
        </p:spPr>
      </p:pic>
      <p:pic>
        <p:nvPicPr>
          <p:cNvPr id="14" name="Picture 23" descr="Meerkat Logo Letterhead"/>
          <p:cNvPicPr>
            <a:picLocks noChangeAspect="1" noChangeArrowheads="1"/>
          </p:cNvPicPr>
          <p:nvPr userDrawn="1"/>
        </p:nvPicPr>
        <p:blipFill>
          <a:blip r:embed="rId5"/>
          <a:srcRect/>
          <a:stretch>
            <a:fillRect/>
          </a:stretch>
        </p:blipFill>
        <p:spPr bwMode="auto">
          <a:xfrm>
            <a:off x="5292725" y="3303588"/>
            <a:ext cx="1079500" cy="669925"/>
          </a:xfrm>
          <a:prstGeom prst="rect">
            <a:avLst/>
          </a:prstGeom>
          <a:noFill/>
          <a:ln w="9525">
            <a:noFill/>
            <a:miter lim="800000"/>
            <a:headEnd/>
            <a:tailEnd/>
          </a:ln>
        </p:spPr>
      </p:pic>
      <p:pic>
        <p:nvPicPr>
          <p:cNvPr id="15" name="Picture 24" descr="NRFlogo(1)"/>
          <p:cNvPicPr>
            <a:picLocks noChangeAspect="1" noChangeArrowheads="1"/>
          </p:cNvPicPr>
          <p:nvPr userDrawn="1"/>
        </p:nvPicPr>
        <p:blipFill>
          <a:blip r:embed="rId6"/>
          <a:srcRect/>
          <a:stretch>
            <a:fillRect/>
          </a:stretch>
        </p:blipFill>
        <p:spPr bwMode="auto">
          <a:xfrm>
            <a:off x="2195513" y="3357563"/>
            <a:ext cx="936625" cy="558800"/>
          </a:xfrm>
          <a:prstGeom prst="rect">
            <a:avLst/>
          </a:prstGeom>
          <a:noFill/>
          <a:ln w="9525">
            <a:noFill/>
            <a:miter lim="800000"/>
            <a:headEnd/>
            <a:tailEnd/>
          </a:ln>
        </p:spPr>
      </p:pic>
      <p:pic>
        <p:nvPicPr>
          <p:cNvPr id="16" name="Picture 25" descr="dst_logo"/>
          <p:cNvPicPr>
            <a:picLocks noChangeAspect="1" noChangeArrowheads="1"/>
          </p:cNvPicPr>
          <p:nvPr userDrawn="1"/>
        </p:nvPicPr>
        <p:blipFill>
          <a:blip r:embed="rId7"/>
          <a:srcRect/>
          <a:stretch>
            <a:fillRect/>
          </a:stretch>
        </p:blipFill>
        <p:spPr bwMode="auto">
          <a:xfrm>
            <a:off x="-107950" y="3284538"/>
            <a:ext cx="2232025" cy="608012"/>
          </a:xfrm>
          <a:prstGeom prst="rect">
            <a:avLst/>
          </a:prstGeom>
          <a:noFill/>
          <a:ln w="9525">
            <a:noFill/>
            <a:miter lim="800000"/>
            <a:headEnd/>
            <a:tailEnd/>
          </a:ln>
        </p:spPr>
      </p:pic>
      <p:pic>
        <p:nvPicPr>
          <p:cNvPr id="17" name="Picture 26" descr="HartRAOlogo(1)"/>
          <p:cNvPicPr>
            <a:picLocks noChangeAspect="1" noChangeArrowheads="1"/>
          </p:cNvPicPr>
          <p:nvPr userDrawn="1"/>
        </p:nvPicPr>
        <p:blipFill>
          <a:blip r:embed="rId8"/>
          <a:srcRect/>
          <a:stretch>
            <a:fillRect/>
          </a:stretch>
        </p:blipFill>
        <p:spPr bwMode="auto">
          <a:xfrm>
            <a:off x="6659563" y="3284538"/>
            <a:ext cx="1000125" cy="673100"/>
          </a:xfrm>
          <a:prstGeom prst="rect">
            <a:avLst/>
          </a:prstGeom>
          <a:noFill/>
          <a:ln w="9525">
            <a:noFill/>
            <a:miter lim="800000"/>
            <a:headEnd/>
            <a:tailEnd/>
          </a:ln>
        </p:spPr>
      </p:pic>
      <p:pic>
        <p:nvPicPr>
          <p:cNvPr id="18" name="Picture 28" descr="LOGO-Premiers Office-high"/>
          <p:cNvPicPr>
            <a:picLocks noChangeAspect="1" noChangeArrowheads="1"/>
          </p:cNvPicPr>
          <p:nvPr userDrawn="1"/>
        </p:nvPicPr>
        <p:blipFill>
          <a:blip r:embed="rId9"/>
          <a:srcRect/>
          <a:stretch>
            <a:fillRect/>
          </a:stretch>
        </p:blipFill>
        <p:spPr bwMode="auto">
          <a:xfrm>
            <a:off x="3346450" y="3284538"/>
            <a:ext cx="720725" cy="715962"/>
          </a:xfrm>
          <a:prstGeom prst="rect">
            <a:avLst/>
          </a:prstGeom>
          <a:noFill/>
          <a:ln w="9525">
            <a:noFill/>
            <a:miter lim="800000"/>
            <a:headEnd/>
            <a:tailEnd/>
          </a:ln>
        </p:spPr>
      </p:pic>
      <p:sp>
        <p:nvSpPr>
          <p:cNvPr id="7180" name="Rectangle 12"/>
          <p:cNvSpPr>
            <a:spLocks noGrp="1" noChangeArrowheads="1"/>
          </p:cNvSpPr>
          <p:nvPr>
            <p:ph type="ctrTitle"/>
          </p:nvPr>
        </p:nvSpPr>
        <p:spPr bwMode="ltGray">
          <a:xfrm>
            <a:off x="755650" y="404813"/>
            <a:ext cx="7772400" cy="1066800"/>
          </a:xfrm>
        </p:spPr>
        <p:txBody>
          <a:bodyPr/>
          <a:lstStyle>
            <a:lvl1pPr algn="ctr">
              <a:defRPr sz="4400"/>
            </a:lvl1pPr>
          </a:lstStyle>
          <a:p>
            <a:r>
              <a:rPr lang="en-US"/>
              <a:t>Click to edit Master title style</a:t>
            </a:r>
          </a:p>
        </p:txBody>
      </p:sp>
      <p:sp>
        <p:nvSpPr>
          <p:cNvPr id="7181" name="Rectangle 13"/>
          <p:cNvSpPr>
            <a:spLocks noGrp="1" noChangeArrowheads="1"/>
          </p:cNvSpPr>
          <p:nvPr>
            <p:ph type="subTitle" idx="1"/>
          </p:nvPr>
        </p:nvSpPr>
        <p:spPr>
          <a:xfrm>
            <a:off x="1476375" y="1557338"/>
            <a:ext cx="6400800" cy="533400"/>
          </a:xfrm>
        </p:spPr>
        <p:txBody>
          <a:bodyPr/>
          <a:lstStyle>
            <a:lvl1pPr marL="0" indent="0" algn="ctr">
              <a:buFontTx/>
              <a:buNone/>
              <a:defRPr sz="2800">
                <a:solidFill>
                  <a:schemeClr val="tx2"/>
                </a:solidFill>
              </a:defRPr>
            </a:lvl1pPr>
          </a:lstStyle>
          <a:p>
            <a:r>
              <a:rPr lang="en-US"/>
              <a:t>Click to edit Master subtitle style</a:t>
            </a:r>
          </a:p>
        </p:txBody>
      </p:sp>
      <p:sp>
        <p:nvSpPr>
          <p:cNvPr id="19" name="Rectangle 14"/>
          <p:cNvSpPr>
            <a:spLocks noGrp="1" noChangeArrowheads="1"/>
          </p:cNvSpPr>
          <p:nvPr>
            <p:ph type="dt" sz="half" idx="10"/>
          </p:nvPr>
        </p:nvSpPr>
        <p:spPr>
          <a:xfrm>
            <a:off x="539750" y="6381750"/>
            <a:ext cx="1371600" cy="331788"/>
          </a:xfrm>
        </p:spPr>
        <p:txBody>
          <a:bodyPr/>
          <a:lstStyle>
            <a:lvl1pPr>
              <a:defRPr/>
            </a:lvl1pPr>
          </a:lstStyle>
          <a:p>
            <a:pPr>
              <a:defRPr/>
            </a:pPr>
            <a:endParaRPr lang="en-GB"/>
          </a:p>
        </p:txBody>
      </p:sp>
      <p:sp>
        <p:nvSpPr>
          <p:cNvPr id="20" name="Rectangle 15"/>
          <p:cNvSpPr>
            <a:spLocks noGrp="1" noChangeArrowheads="1"/>
          </p:cNvSpPr>
          <p:nvPr>
            <p:ph type="ftr" sz="quarter" idx="11"/>
          </p:nvPr>
        </p:nvSpPr>
        <p:spPr>
          <a:xfrm>
            <a:off x="5219700" y="6381750"/>
            <a:ext cx="3455988" cy="331788"/>
          </a:xfrm>
        </p:spPr>
        <p:txBody>
          <a:bodyPr/>
          <a:lstStyle>
            <a:lvl1pPr algn="r">
              <a:defRPr/>
            </a:lvl1pPr>
          </a:lstStyle>
          <a:p>
            <a:pPr>
              <a:defRPr/>
            </a:pP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557F297-9CFA-BE49-BF09-7091CFC2098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2898C5F-7786-6141-90F3-49C3A074681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447800"/>
            <a:ext cx="4038600"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447800"/>
            <a:ext cx="4038600"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C9E054C-7AD5-8540-A4EE-12785130370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CC6AC383-ED15-374D-A154-EFA71CABB0F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2BC8895-67B8-E84E-B250-14B996603B7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990B43E9-5E89-394D-98B3-1788B301479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94B1ADB-788B-AE4B-A0DA-D524F12713F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47802C-051C-DD46-BE14-1D87C56D5862}" type="datetimeFigureOut">
              <a:rPr lang="en-US" smtClean="0"/>
              <a:pPr/>
              <a:t>11/30/11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69C4C8-1B16-B444-A9DE-6DB041FBBD8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1A9A8BD-BEC4-554E-A525-8D189E6717DB}"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FD90445-F979-6E4B-BC2D-B0A3F517F8B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260350"/>
            <a:ext cx="2090737" cy="613727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323850" y="260350"/>
            <a:ext cx="6119813" cy="6137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3491EEB-94CA-8644-B8FA-75E1101738C0}"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260350"/>
            <a:ext cx="8362950" cy="6137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D240894E-AF29-AF44-8816-7FC29E936B4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47802C-051C-DD46-BE14-1D87C56D5862}" type="datetimeFigureOut">
              <a:rPr lang="en-US" smtClean="0"/>
              <a:pPr/>
              <a:t>11/30/11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69C4C8-1B16-B444-A9DE-6DB041FBBD8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47802C-051C-DD46-BE14-1D87C56D5862}" type="datetimeFigureOut">
              <a:rPr lang="en-US" smtClean="0"/>
              <a:pPr/>
              <a:t>11/30/11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69C4C8-1B16-B444-A9DE-6DB041FBBD8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47802C-051C-DD46-BE14-1D87C56D5862}" type="datetimeFigureOut">
              <a:rPr lang="en-US" smtClean="0"/>
              <a:pPr/>
              <a:t>11/30/11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69C4C8-1B16-B444-A9DE-6DB041FBBD8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47802C-051C-DD46-BE14-1D87C56D5862}" type="datetimeFigureOut">
              <a:rPr lang="en-US" smtClean="0"/>
              <a:pPr/>
              <a:t>11/30/11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69C4C8-1B16-B444-A9DE-6DB041FBBD8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47802C-051C-DD46-BE14-1D87C56D5862}" type="datetimeFigureOut">
              <a:rPr lang="en-US" smtClean="0"/>
              <a:pPr/>
              <a:t>11/30/11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69C4C8-1B16-B444-A9DE-6DB041FBBD8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47802C-051C-DD46-BE14-1D87C56D5862}" type="datetimeFigureOut">
              <a:rPr lang="en-US" smtClean="0"/>
              <a:pPr/>
              <a:t>11/30/11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69C4C8-1B16-B444-A9DE-6DB041FBBD8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47802C-051C-DD46-BE14-1D87C56D5862}" type="datetimeFigureOut">
              <a:rPr lang="en-US" smtClean="0"/>
              <a:pPr/>
              <a:t>11/30/11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69C4C8-1B16-B444-A9DE-6DB041FBBD8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47802C-051C-DD46-BE14-1D87C56D5862}" type="datetimeFigureOut">
              <a:rPr lang="en-US" smtClean="0"/>
              <a:pPr/>
              <a:t>11/30/11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69C4C8-1B16-B444-A9DE-6DB041FBBD8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2"/>
      </p:bgRef>
    </p:bg>
    <p:spTree>
      <p:nvGrpSpPr>
        <p:cNvPr id="1" name=""/>
        <p:cNvGrpSpPr/>
        <p:nvPr/>
      </p:nvGrpSpPr>
      <p:grpSpPr>
        <a:xfrm>
          <a:off x="0" y="0"/>
          <a:ext cx="0" cy="0"/>
          <a:chOff x="0" y="0"/>
          <a:chExt cx="0" cy="0"/>
        </a:xfrm>
      </p:grpSpPr>
      <p:pic>
        <p:nvPicPr>
          <p:cNvPr id="1026" name="Picture 2" descr="strap"/>
          <p:cNvPicPr>
            <a:picLocks noChangeAspect="1" noChangeArrowheads="1"/>
          </p:cNvPicPr>
          <p:nvPr/>
        </p:nvPicPr>
        <p:blipFill>
          <a:blip r:embed="rId14"/>
          <a:srcRect/>
          <a:stretch>
            <a:fillRect/>
          </a:stretch>
        </p:blipFill>
        <p:spPr bwMode="auto">
          <a:xfrm>
            <a:off x="0" y="285750"/>
            <a:ext cx="9144000" cy="895350"/>
          </a:xfrm>
          <a:prstGeom prst="rect">
            <a:avLst/>
          </a:prstGeom>
          <a:noFill/>
          <a:ln w="9525">
            <a:noFill/>
            <a:miter lim="800000"/>
            <a:headEnd/>
            <a:tailEnd/>
          </a:ln>
        </p:spPr>
      </p:pic>
      <p:sp>
        <p:nvSpPr>
          <p:cNvPr id="6147" name="Rectangle 3"/>
          <p:cNvSpPr>
            <a:spLocks noChangeArrowheads="1"/>
          </p:cNvSpPr>
          <p:nvPr/>
        </p:nvSpPr>
        <p:spPr bwMode="gray">
          <a:xfrm>
            <a:off x="1588" y="0"/>
            <a:ext cx="9144000" cy="241300"/>
          </a:xfrm>
          <a:prstGeom prst="rect">
            <a:avLst/>
          </a:prstGeom>
          <a:gradFill rotWithShape="0">
            <a:gsLst>
              <a:gs pos="0">
                <a:schemeClr val="tx1"/>
              </a:gs>
              <a:gs pos="100000">
                <a:schemeClr val="tx1">
                  <a:gamma/>
                  <a:shade val="46275"/>
                  <a:invGamma/>
                </a:schemeClr>
              </a:gs>
            </a:gsLst>
            <a:lin ang="0" scaled="1"/>
          </a:gradFill>
          <a:ln w="9525">
            <a:noFill/>
            <a:miter lim="800000"/>
            <a:headEnd/>
            <a:tailEnd/>
          </a:ln>
          <a:effectLst/>
        </p:spPr>
        <p:txBody>
          <a:bodyPr wrap="none" anchor="ctr"/>
          <a:lstStyle/>
          <a:p>
            <a:pPr>
              <a:defRPr/>
            </a:pPr>
            <a:endParaRPr lang="en-ZA">
              <a:latin typeface="Arial" charset="0"/>
              <a:ea typeface="ＭＳ Ｐゴシック" pitchFamily="1" charset="-128"/>
              <a:cs typeface="+mn-cs"/>
            </a:endParaRPr>
          </a:p>
        </p:txBody>
      </p:sp>
      <p:sp>
        <p:nvSpPr>
          <p:cNvPr id="1028" name="Rectangle 4"/>
          <p:cNvSpPr>
            <a:spLocks noGrp="1" noChangeArrowheads="1"/>
          </p:cNvSpPr>
          <p:nvPr>
            <p:ph type="title"/>
          </p:nvPr>
        </p:nvSpPr>
        <p:spPr bwMode="gray">
          <a:xfrm>
            <a:off x="323850" y="260350"/>
            <a:ext cx="6629400" cy="868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5"/>
          <p:cNvSpPr>
            <a:spLocks noGrp="1" noChangeArrowheads="1"/>
          </p:cNvSpPr>
          <p:nvPr>
            <p:ph type="body" idx="1"/>
          </p:nvPr>
        </p:nvSpPr>
        <p:spPr bwMode="auto">
          <a:xfrm>
            <a:off x="457200" y="1447800"/>
            <a:ext cx="8229600" cy="494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pitchFamily="1" charset="-128"/>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pitchFamily="1" charset="-128"/>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108" charset="0"/>
                <a:ea typeface="ＭＳ Ｐゴシック" pitchFamily="-108" charset="-128"/>
                <a:cs typeface="ＭＳ Ｐゴシック" pitchFamily="-108" charset="-128"/>
              </a:defRPr>
            </a:lvl1pPr>
          </a:lstStyle>
          <a:p>
            <a:pPr>
              <a:defRPr/>
            </a:pPr>
            <a:fld id="{01356519-DD76-044A-80AF-65CA12B3A0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4000">
          <a:solidFill>
            <a:schemeClr val="bg1"/>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000">
          <a:solidFill>
            <a:schemeClr val="bg1"/>
          </a:solidFill>
          <a:latin typeface="Arial" charset="0"/>
          <a:ea typeface="ＭＳ Ｐゴシック" pitchFamily="-108" charset="-128"/>
          <a:cs typeface="ＭＳ Ｐゴシック" pitchFamily="-108" charset="-128"/>
        </a:defRPr>
      </a:lvl2pPr>
      <a:lvl3pPr algn="l" rtl="0" eaLnBrk="0" fontAlgn="base" hangingPunct="0">
        <a:spcBef>
          <a:spcPct val="0"/>
        </a:spcBef>
        <a:spcAft>
          <a:spcPct val="0"/>
        </a:spcAft>
        <a:defRPr sz="4000">
          <a:solidFill>
            <a:schemeClr val="bg1"/>
          </a:solidFill>
          <a:latin typeface="Arial" charset="0"/>
          <a:ea typeface="ＭＳ Ｐゴシック" pitchFamily="-108" charset="-128"/>
          <a:cs typeface="ＭＳ Ｐゴシック" pitchFamily="-108" charset="-128"/>
        </a:defRPr>
      </a:lvl3pPr>
      <a:lvl4pPr algn="l" rtl="0" eaLnBrk="0" fontAlgn="base" hangingPunct="0">
        <a:spcBef>
          <a:spcPct val="0"/>
        </a:spcBef>
        <a:spcAft>
          <a:spcPct val="0"/>
        </a:spcAft>
        <a:defRPr sz="4000">
          <a:solidFill>
            <a:schemeClr val="bg1"/>
          </a:solidFill>
          <a:latin typeface="Arial" charset="0"/>
          <a:ea typeface="ＭＳ Ｐゴシック" pitchFamily="-108" charset="-128"/>
          <a:cs typeface="ＭＳ Ｐゴシック" pitchFamily="-108" charset="-128"/>
        </a:defRPr>
      </a:lvl4pPr>
      <a:lvl5pPr algn="l" rtl="0" eaLnBrk="0" fontAlgn="base" hangingPunct="0">
        <a:spcBef>
          <a:spcPct val="0"/>
        </a:spcBef>
        <a:spcAft>
          <a:spcPct val="0"/>
        </a:spcAft>
        <a:defRPr sz="4000">
          <a:solidFill>
            <a:schemeClr val="bg1"/>
          </a:solidFill>
          <a:latin typeface="Arial" charset="0"/>
          <a:ea typeface="ＭＳ Ｐゴシック" pitchFamily="-108" charset="-128"/>
          <a:cs typeface="ＭＳ Ｐゴシック" pitchFamily="-108" charset="-128"/>
        </a:defRPr>
      </a:lvl5pPr>
      <a:lvl6pPr marL="457200" algn="l" rtl="0" fontAlgn="base">
        <a:spcBef>
          <a:spcPct val="0"/>
        </a:spcBef>
        <a:spcAft>
          <a:spcPct val="0"/>
        </a:spcAft>
        <a:defRPr sz="4000">
          <a:solidFill>
            <a:schemeClr val="bg1"/>
          </a:solidFill>
          <a:latin typeface="Arial" charset="0"/>
        </a:defRPr>
      </a:lvl6pPr>
      <a:lvl7pPr marL="914400" algn="l" rtl="0" fontAlgn="base">
        <a:spcBef>
          <a:spcPct val="0"/>
        </a:spcBef>
        <a:spcAft>
          <a:spcPct val="0"/>
        </a:spcAft>
        <a:defRPr sz="4000">
          <a:solidFill>
            <a:schemeClr val="bg1"/>
          </a:solidFill>
          <a:latin typeface="Arial" charset="0"/>
        </a:defRPr>
      </a:lvl7pPr>
      <a:lvl8pPr marL="1371600" algn="l" rtl="0" fontAlgn="base">
        <a:spcBef>
          <a:spcPct val="0"/>
        </a:spcBef>
        <a:spcAft>
          <a:spcPct val="0"/>
        </a:spcAft>
        <a:defRPr sz="4000">
          <a:solidFill>
            <a:schemeClr val="bg1"/>
          </a:solidFill>
          <a:latin typeface="Arial" charset="0"/>
        </a:defRPr>
      </a:lvl8pPr>
      <a:lvl9pPr marL="1828800" algn="l" rtl="0" fontAlgn="base">
        <a:spcBef>
          <a:spcPct val="0"/>
        </a:spcBef>
        <a:spcAft>
          <a:spcPct val="0"/>
        </a:spcAft>
        <a:defRPr sz="40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oleObject2.bin"/><Relationship Id="rId5" Type="http://schemas.openxmlformats.org/officeDocument/2006/relationships/oleObject" Target="../embeddings/oleObject3.bin"/><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15.xml"/><Relationship Id="rId3"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oleObject" Target="../embeddings/oleObject6.bin"/><Relationship Id="rId5" Type="http://schemas.openxmlformats.org/officeDocument/2006/relationships/oleObject" Target="../embeddings/oleObject7.bin"/><Relationship Id="rId6" Type="http://schemas.openxmlformats.org/officeDocument/2006/relationships/image" Target="../media/image25.png"/><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18.xml"/><Relationship Id="rId3" Type="http://schemas.openxmlformats.org/officeDocument/2006/relationships/oleObject" Targe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0.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1.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 Id="rId3" Type="http://schemas.openxmlformats.org/officeDocument/2006/relationships/image" Target="../media/image37.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 Id="rId3"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13.xml"/><Relationship Id="rId2"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pn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5.jpeg"/><Relationship Id="rId3" Type="http://schemas.openxmlformats.org/officeDocument/2006/relationships/image" Target="../media/image5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0.png"/><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0" y="4580324"/>
          <a:ext cx="9144000" cy="2171218"/>
        </p:xfrm>
        <a:graphic>
          <a:graphicData uri="http://schemas.openxmlformats.org/presentationml/2006/ole">
            <p:oleObj spid="_x0000_s76802" name="Bitmap Image" r:id="rId3" imgW="4571429" imgH="1019048" progId="">
              <p:embed/>
            </p:oleObj>
          </a:graphicData>
        </a:graphic>
      </p:graphicFrame>
      <p:graphicFrame>
        <p:nvGraphicFramePr>
          <p:cNvPr id="20483" name="Object 3"/>
          <p:cNvGraphicFramePr>
            <a:graphicFrameLocks noChangeAspect="1"/>
          </p:cNvGraphicFramePr>
          <p:nvPr/>
        </p:nvGraphicFramePr>
        <p:xfrm>
          <a:off x="6934200" y="1588"/>
          <a:ext cx="2209800" cy="1455737"/>
        </p:xfrm>
        <a:graphic>
          <a:graphicData uri="http://schemas.openxmlformats.org/presentationml/2006/ole">
            <p:oleObj spid="_x0000_s76803" name="Bitmap Image" r:id="rId4" imgW="1142857" imgH="752381" progId="">
              <p:embed/>
            </p:oleObj>
          </a:graphicData>
        </a:graphic>
      </p:graphicFrame>
      <p:graphicFrame>
        <p:nvGraphicFramePr>
          <p:cNvPr id="20484" name="Object 4"/>
          <p:cNvGraphicFramePr>
            <a:graphicFrameLocks noChangeAspect="1"/>
          </p:cNvGraphicFramePr>
          <p:nvPr/>
        </p:nvGraphicFramePr>
        <p:xfrm>
          <a:off x="0" y="-95250"/>
          <a:ext cx="2362200" cy="1552575"/>
        </p:xfrm>
        <a:graphic>
          <a:graphicData uri="http://schemas.openxmlformats.org/presentationml/2006/ole">
            <p:oleObj spid="_x0000_s76804" name="Bitmap Image" r:id="rId5" imgW="3333333" imgH="2190476" progId="">
              <p:embed/>
            </p:oleObj>
          </a:graphicData>
        </a:graphic>
      </p:graphicFrame>
      <p:sp>
        <p:nvSpPr>
          <p:cNvPr id="7" name="Title 6"/>
          <p:cNvSpPr>
            <a:spLocks noGrp="1"/>
          </p:cNvSpPr>
          <p:nvPr>
            <p:ph type="ctrTitle"/>
          </p:nvPr>
        </p:nvSpPr>
        <p:spPr>
          <a:xfrm>
            <a:off x="755650" y="195395"/>
            <a:ext cx="7772400" cy="2191210"/>
          </a:xfrm>
        </p:spPr>
        <p:txBody>
          <a:bodyPr/>
          <a:lstStyle/>
          <a:p>
            <a:r>
              <a:rPr lang="en-US" dirty="0" err="1" smtClean="0">
                <a:solidFill>
                  <a:srgbClr val="FF6600"/>
                </a:solidFill>
              </a:rPr>
              <a:t>MeerKAT</a:t>
            </a:r>
            <a:r>
              <a:rPr lang="en-US" dirty="0" smtClean="0"/>
              <a:t/>
            </a:r>
            <a:br>
              <a:rPr lang="en-US" dirty="0" smtClean="0"/>
            </a:br>
            <a:r>
              <a:rPr lang="en-US" sz="2800" dirty="0" smtClean="0"/>
              <a:t>the SA SKA precursor,</a:t>
            </a:r>
            <a:br>
              <a:rPr lang="en-US" sz="2800" dirty="0" smtClean="0"/>
            </a:br>
            <a:r>
              <a:rPr lang="en-US" sz="2800" dirty="0" smtClean="0"/>
              <a:t>its science – (and other</a:t>
            </a:r>
            <a:br>
              <a:rPr lang="en-US" sz="2800" dirty="0" smtClean="0"/>
            </a:br>
            <a:r>
              <a:rPr lang="en-US" sz="2800" dirty="0" smtClean="0"/>
              <a:t> developing collaborations) </a:t>
            </a:r>
            <a:br>
              <a:rPr lang="en-US" sz="2800" dirty="0" smtClean="0"/>
            </a:br>
            <a:r>
              <a:rPr lang="en-US" sz="2800" dirty="0" smtClean="0"/>
              <a:t/>
            </a:r>
            <a:br>
              <a:rPr lang="en-US" sz="2800" dirty="0" smtClean="0"/>
            </a:br>
            <a:r>
              <a:rPr lang="en-US" sz="2000" dirty="0" smtClean="0">
                <a:solidFill>
                  <a:srgbClr val="CCFFCC"/>
                </a:solidFill>
              </a:rPr>
              <a:t>Prof. Roy Booth (Director -  Science)</a:t>
            </a:r>
            <a:endParaRPr lang="en-US" sz="2000" dirty="0">
              <a:solidFill>
                <a:srgbClr val="CCFFCC"/>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7131" y="-197751"/>
            <a:ext cx="7254412" cy="5597695"/>
          </a:xfrm>
          <a:prstGeom prst="rect">
            <a:avLst/>
          </a:prstGeom>
        </p:spPr>
      </p:pic>
      <p:sp>
        <p:nvSpPr>
          <p:cNvPr id="3" name="TextBox 2"/>
          <p:cNvSpPr txBox="1"/>
          <p:nvPr/>
        </p:nvSpPr>
        <p:spPr>
          <a:xfrm>
            <a:off x="880306" y="5399944"/>
            <a:ext cx="7403231" cy="1384995"/>
          </a:xfrm>
          <a:prstGeom prst="rect">
            <a:avLst/>
          </a:prstGeom>
          <a:noFill/>
        </p:spPr>
        <p:txBody>
          <a:bodyPr wrap="square" rtlCol="0">
            <a:spAutoFit/>
          </a:bodyPr>
          <a:lstStyle/>
          <a:p>
            <a:pPr algn="ctr"/>
            <a:r>
              <a:rPr lang="en-US" sz="2800" dirty="0" smtClean="0"/>
              <a:t>EVN + Africa for a source of declination</a:t>
            </a:r>
          </a:p>
          <a:p>
            <a:pPr algn="ctr"/>
            <a:r>
              <a:rPr lang="en-US" sz="2800" dirty="0" smtClean="0"/>
              <a:t> +30 degrees;</a:t>
            </a:r>
          </a:p>
          <a:p>
            <a:pPr algn="ctr"/>
            <a:r>
              <a:rPr lang="en-US" sz="2800" dirty="0" smtClean="0"/>
              <a:t>Great mapping potential</a:t>
            </a:r>
            <a:endParaRPr lang="en-US"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933450" y="-819150"/>
            <a:ext cx="11010900" cy="84963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22" name="Rectangle 2"/>
          <p:cNvSpPr>
            <a:spLocks noGrp="1" noChangeArrowheads="1"/>
          </p:cNvSpPr>
          <p:nvPr>
            <p:ph type="title"/>
          </p:nvPr>
        </p:nvSpPr>
        <p:spPr>
          <a:xfrm>
            <a:off x="323850" y="0"/>
            <a:ext cx="7753350" cy="1128713"/>
          </a:xfrm>
        </p:spPr>
        <p:txBody>
          <a:bodyPr/>
          <a:lstStyle/>
          <a:p>
            <a:r>
              <a:rPr lang="en-US" sz="2400" dirty="0" smtClean="0"/>
              <a:t/>
            </a:r>
            <a:br>
              <a:rPr lang="en-US" sz="2400" dirty="0" smtClean="0"/>
            </a:br>
            <a:r>
              <a:rPr lang="en-US" sz="2400" dirty="0" smtClean="0"/>
              <a:t>Another ongoing collaboration: </a:t>
            </a:r>
            <a:br>
              <a:rPr lang="en-US" sz="2400" dirty="0" smtClean="0"/>
            </a:br>
            <a:r>
              <a:rPr lang="en-US" sz="2800" dirty="0" smtClean="0">
                <a:solidFill>
                  <a:srgbClr val="FFFF00"/>
                </a:solidFill>
              </a:rPr>
              <a:t>C</a:t>
            </a:r>
            <a:r>
              <a:rPr lang="en-US" sz="2800" dirty="0">
                <a:solidFill>
                  <a:srgbClr val="FFFF00"/>
                </a:solidFill>
              </a:rPr>
              <a:t>-</a:t>
            </a:r>
            <a:r>
              <a:rPr lang="en-US" sz="2800" dirty="0" smtClean="0">
                <a:solidFill>
                  <a:srgbClr val="FFFF00"/>
                </a:solidFill>
              </a:rPr>
              <a:t>BASS – Cosmic foreground all sky survey</a:t>
            </a:r>
            <a:r>
              <a:rPr lang="en-US" sz="2800" dirty="0" smtClean="0"/>
              <a:t/>
            </a:r>
            <a:br>
              <a:rPr lang="en-US" sz="2800" dirty="0" smtClean="0"/>
            </a:br>
            <a:endParaRPr lang="en-US" sz="2800" dirty="0"/>
          </a:p>
        </p:txBody>
      </p:sp>
      <p:graphicFrame>
        <p:nvGraphicFramePr>
          <p:cNvPr id="1157123" name="Object 3"/>
          <p:cNvGraphicFramePr>
            <a:graphicFrameLocks noChangeAspect="1"/>
          </p:cNvGraphicFramePr>
          <p:nvPr>
            <p:ph sz="half" idx="1"/>
          </p:nvPr>
        </p:nvGraphicFramePr>
        <p:xfrm>
          <a:off x="-267484" y="1542885"/>
          <a:ext cx="5298324" cy="4780143"/>
        </p:xfrm>
        <a:graphic>
          <a:graphicData uri="http://schemas.openxmlformats.org/presentationml/2006/ole">
            <p:oleObj spid="_x0000_s51202" name="Bitmap Image" r:id="rId3" imgW="3048426" imgH="2285714" progId="">
              <p:embed/>
            </p:oleObj>
          </a:graphicData>
        </a:graphic>
      </p:graphicFrame>
      <p:sp>
        <p:nvSpPr>
          <p:cNvPr id="1157125" name="Rectangle 5"/>
          <p:cNvSpPr>
            <a:spLocks noGrp="1" noChangeArrowheads="1"/>
          </p:cNvSpPr>
          <p:nvPr>
            <p:ph sz="half" idx="2"/>
          </p:nvPr>
        </p:nvSpPr>
        <p:spPr>
          <a:xfrm>
            <a:off x="5030840" y="1128713"/>
            <a:ext cx="4113160" cy="5638244"/>
          </a:xfrm>
        </p:spPr>
        <p:txBody>
          <a:bodyPr/>
          <a:lstStyle/>
          <a:p>
            <a:pPr>
              <a:buNone/>
            </a:pPr>
            <a:r>
              <a:rPr lang="en-US" dirty="0" smtClean="0"/>
              <a:t>A collaboration between </a:t>
            </a:r>
            <a:r>
              <a:rPr lang="en-US" dirty="0" err="1" smtClean="0"/>
              <a:t>Jodrell</a:t>
            </a:r>
            <a:r>
              <a:rPr lang="en-US" dirty="0" smtClean="0"/>
              <a:t> Bank and </a:t>
            </a:r>
            <a:r>
              <a:rPr lang="en-US" dirty="0" err="1" smtClean="0"/>
              <a:t>Univ</a:t>
            </a:r>
            <a:r>
              <a:rPr lang="en-US" dirty="0" smtClean="0"/>
              <a:t> of Oxford (UK)</a:t>
            </a:r>
          </a:p>
          <a:p>
            <a:r>
              <a:rPr lang="en-US" dirty="0" smtClean="0"/>
              <a:t>Caltech (USA) and</a:t>
            </a:r>
          </a:p>
          <a:p>
            <a:r>
              <a:rPr lang="en-US" dirty="0" smtClean="0"/>
              <a:t>South Africa.</a:t>
            </a:r>
          </a:p>
          <a:p>
            <a:r>
              <a:rPr lang="en-US" dirty="0" smtClean="0"/>
              <a:t>The cosmic foreground emission must be measured and subtracted before a good measurement of the background</a:t>
            </a:r>
          </a:p>
          <a:p>
            <a:pPr>
              <a:buNone/>
            </a:pPr>
            <a:r>
              <a:rPr lang="en-US" dirty="0" smtClean="0"/>
              <a:t>   can be obtained</a:t>
            </a:r>
            <a:endParaRPr lang="en-US" dirty="0"/>
          </a:p>
        </p:txBody>
      </p:sp>
      <p:sp>
        <p:nvSpPr>
          <p:cNvPr id="5" name="TextBox 4"/>
          <p:cNvSpPr txBox="1"/>
          <p:nvPr/>
        </p:nvSpPr>
        <p:spPr>
          <a:xfrm>
            <a:off x="627974" y="6323028"/>
            <a:ext cx="3251510" cy="461665"/>
          </a:xfrm>
          <a:prstGeom prst="rect">
            <a:avLst/>
          </a:prstGeom>
          <a:noFill/>
        </p:spPr>
        <p:txBody>
          <a:bodyPr wrap="square" rtlCol="0">
            <a:spAutoFit/>
          </a:bodyPr>
          <a:lstStyle/>
          <a:p>
            <a:r>
              <a:rPr lang="en-US" sz="2400" dirty="0" err="1" smtClean="0">
                <a:solidFill>
                  <a:srgbClr val="FF0000"/>
                </a:solidFill>
              </a:rPr>
              <a:t>nb</a:t>
            </a:r>
            <a:r>
              <a:rPr lang="en-US" sz="2400" dirty="0" smtClean="0">
                <a:solidFill>
                  <a:srgbClr val="FF0000"/>
                </a:solidFill>
              </a:rPr>
              <a:t> also Paper - </a:t>
            </a:r>
            <a:r>
              <a:rPr lang="en-US" sz="2400" dirty="0" err="1" smtClean="0">
                <a:solidFill>
                  <a:srgbClr val="FF0000"/>
                </a:solidFill>
              </a:rPr>
              <a:t>EoR</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0" y="2707610"/>
          <a:ext cx="9144000" cy="2171218"/>
        </p:xfrm>
        <a:graphic>
          <a:graphicData uri="http://schemas.openxmlformats.org/presentationml/2006/ole">
            <p:oleObj spid="_x0000_s158722" name="Bitmap Image" r:id="rId3" imgW="4571429" imgH="1019048" progId="">
              <p:embed/>
            </p:oleObj>
          </a:graphicData>
        </a:graphic>
      </p:graphicFrame>
      <p:graphicFrame>
        <p:nvGraphicFramePr>
          <p:cNvPr id="20483" name="Object 3"/>
          <p:cNvGraphicFramePr>
            <a:graphicFrameLocks noChangeAspect="1"/>
          </p:cNvGraphicFramePr>
          <p:nvPr/>
        </p:nvGraphicFramePr>
        <p:xfrm>
          <a:off x="6934200" y="1588"/>
          <a:ext cx="2209800" cy="1455737"/>
        </p:xfrm>
        <a:graphic>
          <a:graphicData uri="http://schemas.openxmlformats.org/presentationml/2006/ole">
            <p:oleObj spid="_x0000_s158723" name="Bitmap Image" r:id="rId4" imgW="1142857" imgH="752381" progId="">
              <p:embed/>
            </p:oleObj>
          </a:graphicData>
        </a:graphic>
      </p:graphicFrame>
      <p:graphicFrame>
        <p:nvGraphicFramePr>
          <p:cNvPr id="20484" name="Object 4"/>
          <p:cNvGraphicFramePr>
            <a:graphicFrameLocks noChangeAspect="1"/>
          </p:cNvGraphicFramePr>
          <p:nvPr/>
        </p:nvGraphicFramePr>
        <p:xfrm>
          <a:off x="0" y="-95250"/>
          <a:ext cx="2362200" cy="1552575"/>
        </p:xfrm>
        <a:graphic>
          <a:graphicData uri="http://schemas.openxmlformats.org/presentationml/2006/ole">
            <p:oleObj spid="_x0000_s158724" name="Bitmap Image" r:id="rId5" imgW="3333333" imgH="2190476" progId="">
              <p:embed/>
            </p:oleObj>
          </a:graphicData>
        </a:graphic>
      </p:graphicFrame>
      <p:sp>
        <p:nvSpPr>
          <p:cNvPr id="7" name="Title 6"/>
          <p:cNvSpPr>
            <a:spLocks noGrp="1"/>
          </p:cNvSpPr>
          <p:nvPr>
            <p:ph type="ctrTitle"/>
          </p:nvPr>
        </p:nvSpPr>
        <p:spPr>
          <a:xfrm>
            <a:off x="755650" y="195395"/>
            <a:ext cx="7772400" cy="2191210"/>
          </a:xfrm>
        </p:spPr>
        <p:txBody>
          <a:bodyPr/>
          <a:lstStyle/>
          <a:p>
            <a:r>
              <a:rPr lang="en-US" sz="2400" dirty="0" smtClean="0">
                <a:solidFill>
                  <a:schemeClr val="bg1">
                    <a:lumMod val="95000"/>
                  </a:schemeClr>
                </a:solidFill>
              </a:rPr>
              <a:t>Coming shortly (2016)</a:t>
            </a:r>
            <a:r>
              <a:rPr lang="en-US" dirty="0" smtClean="0">
                <a:solidFill>
                  <a:srgbClr val="FF6600"/>
                </a:solidFill>
              </a:rPr>
              <a:t/>
            </a:r>
            <a:br>
              <a:rPr lang="en-US" dirty="0" smtClean="0">
                <a:solidFill>
                  <a:srgbClr val="FF6600"/>
                </a:solidFill>
              </a:rPr>
            </a:br>
            <a:r>
              <a:rPr lang="en-US" dirty="0" err="1" smtClean="0">
                <a:solidFill>
                  <a:srgbClr val="FF6600"/>
                </a:solidFill>
              </a:rPr>
              <a:t>MeerKAT</a:t>
            </a:r>
            <a:r>
              <a:rPr lang="en-US" dirty="0" smtClean="0"/>
              <a:t/>
            </a:r>
            <a:br>
              <a:rPr lang="en-US" dirty="0" smtClean="0"/>
            </a:br>
            <a:r>
              <a:rPr lang="en-US" sz="2800" dirty="0" smtClean="0"/>
              <a:t>the South African SKA precursor,</a:t>
            </a:r>
            <a:br>
              <a:rPr lang="en-US" sz="2800" dirty="0" smtClean="0"/>
            </a:br>
            <a:r>
              <a:rPr lang="en-US" sz="2800" dirty="0" smtClean="0"/>
              <a:t>will consist of 64 </a:t>
            </a:r>
            <a:r>
              <a:rPr lang="en-US" sz="2800" dirty="0" err="1" smtClean="0"/>
              <a:t>x</a:t>
            </a:r>
            <a:r>
              <a:rPr lang="en-US" sz="2800" dirty="0" smtClean="0"/>
              <a:t> 13.5m Gregorian offset antennas</a:t>
            </a:r>
            <a:br>
              <a:rPr lang="en-US" sz="2800" dirty="0" smtClean="0"/>
            </a:br>
            <a:endParaRPr lang="en-US" sz="2000" dirty="0">
              <a:solidFill>
                <a:srgbClr val="CCFFCC"/>
              </a:solidFill>
            </a:endParaRPr>
          </a:p>
        </p:txBody>
      </p:sp>
      <p:pic>
        <p:nvPicPr>
          <p:cNvPr id="6" name="Picture 5"/>
          <p:cNvPicPr>
            <a:picLocks noChangeAspect="1"/>
          </p:cNvPicPr>
          <p:nvPr/>
        </p:nvPicPr>
        <p:blipFill>
          <a:blip r:embed="rId6"/>
          <a:stretch>
            <a:fillRect/>
          </a:stretch>
        </p:blipFill>
        <p:spPr>
          <a:xfrm>
            <a:off x="-1577774" y="2173728"/>
            <a:ext cx="12801600" cy="27051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3795" name="TextBox 2"/>
          <p:cNvSpPr txBox="1">
            <a:spLocks noChangeArrowheads="1"/>
          </p:cNvSpPr>
          <p:nvPr/>
        </p:nvSpPr>
        <p:spPr bwMode="auto">
          <a:xfrm>
            <a:off x="5867399" y="304800"/>
            <a:ext cx="3063788" cy="1323439"/>
          </a:xfrm>
          <a:prstGeom prst="rect">
            <a:avLst/>
          </a:prstGeom>
          <a:noFill/>
          <a:ln w="9525">
            <a:noFill/>
            <a:miter lim="800000"/>
            <a:headEnd/>
            <a:tailEnd/>
          </a:ln>
        </p:spPr>
        <p:txBody>
          <a:bodyPr wrap="square">
            <a:prstTxWarp prst="textNoShape">
              <a:avLst/>
            </a:prstTxWarp>
            <a:spAutoFit/>
          </a:bodyPr>
          <a:lstStyle/>
          <a:p>
            <a:r>
              <a:rPr lang="en-US" dirty="0">
                <a:solidFill>
                  <a:srgbClr val="CCFFCC"/>
                </a:solidFill>
              </a:rPr>
              <a:t>          </a:t>
            </a:r>
            <a:r>
              <a:rPr lang="en-US" sz="4000" dirty="0">
                <a:solidFill>
                  <a:srgbClr val="CCFFCC"/>
                </a:solidFill>
              </a:rPr>
              <a:t>KAT-</a:t>
            </a:r>
            <a:r>
              <a:rPr lang="en-US" sz="4000" dirty="0" smtClean="0">
                <a:solidFill>
                  <a:srgbClr val="CCFFCC"/>
                </a:solidFill>
              </a:rPr>
              <a:t>7 </a:t>
            </a:r>
          </a:p>
          <a:p>
            <a:r>
              <a:rPr lang="en-US" sz="2000" dirty="0" smtClean="0">
                <a:solidFill>
                  <a:srgbClr val="CCFFCC"/>
                </a:solidFill>
              </a:rPr>
              <a:t>Under commissioning</a:t>
            </a:r>
          </a:p>
          <a:p>
            <a:r>
              <a:rPr lang="en-US" sz="2000" dirty="0" smtClean="0">
                <a:solidFill>
                  <a:srgbClr val="CCFFCC"/>
                </a:solidFill>
              </a:rPr>
              <a:t>and already in demand!   </a:t>
            </a:r>
            <a:endParaRPr lang="en-US" sz="2000" dirty="0">
              <a:solidFill>
                <a:srgbClr val="CCFFCC"/>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3849" y="260350"/>
            <a:ext cx="7749001" cy="868363"/>
          </a:xfrm>
        </p:spPr>
        <p:txBody>
          <a:bodyPr/>
          <a:lstStyle/>
          <a:p>
            <a:r>
              <a:rPr lang="en-US" dirty="0" smtClean="0"/>
              <a:t>Science-verification of KAT-7</a:t>
            </a:r>
            <a:endParaRPr lang="en-US" dirty="0"/>
          </a:p>
        </p:txBody>
      </p:sp>
      <p:sp>
        <p:nvSpPr>
          <p:cNvPr id="3" name="TextBox 2"/>
          <p:cNvSpPr txBox="1"/>
          <p:nvPr/>
        </p:nvSpPr>
        <p:spPr>
          <a:xfrm>
            <a:off x="323850" y="1572903"/>
            <a:ext cx="8450349" cy="3416320"/>
          </a:xfrm>
          <a:prstGeom prst="rect">
            <a:avLst/>
          </a:prstGeom>
          <a:noFill/>
        </p:spPr>
        <p:txBody>
          <a:bodyPr wrap="square" rtlCol="0">
            <a:spAutoFit/>
          </a:bodyPr>
          <a:lstStyle/>
          <a:p>
            <a:r>
              <a:rPr lang="en-US" sz="2400" dirty="0" smtClean="0"/>
              <a:t>Commissioning, software and systems engineering teams coming together with PI teams to start science verification</a:t>
            </a:r>
          </a:p>
          <a:p>
            <a:endParaRPr lang="en-US" sz="2400" dirty="0" smtClean="0">
              <a:latin typeface="Arial (Body)"/>
              <a:cs typeface="Arial (Body)"/>
            </a:endParaRPr>
          </a:p>
          <a:p>
            <a:r>
              <a:rPr lang="en-US" sz="2400" dirty="0" smtClean="0">
                <a:latin typeface="Arial (Body)"/>
                <a:cs typeface="Arial (Body)"/>
              </a:rPr>
              <a:t>Systematic/thematic approach with small teams led by commissioning scientists</a:t>
            </a:r>
          </a:p>
          <a:p>
            <a:endParaRPr lang="en-US" sz="2400" dirty="0" smtClean="0">
              <a:latin typeface="Arial (Body)"/>
              <a:cs typeface="Arial (Body)"/>
            </a:endParaRPr>
          </a:p>
          <a:p>
            <a:r>
              <a:rPr lang="en-US" sz="2400" dirty="0" smtClean="0">
                <a:latin typeface="Arial (Body)"/>
                <a:cs typeface="Arial (Body)"/>
              </a:rPr>
              <a:t>Broadening out to PI teams</a:t>
            </a:r>
          </a:p>
          <a:p>
            <a:endParaRPr lang="en-US" sz="2400" dirty="0" smtClean="0">
              <a:latin typeface="Arial (Body)"/>
              <a:cs typeface="Arial (Body)"/>
            </a:endParaRPr>
          </a:p>
          <a:p>
            <a:r>
              <a:rPr lang="en-US" sz="2400" dirty="0" smtClean="0">
                <a:latin typeface="Arial (Body)"/>
                <a:cs typeface="Arial (Body)"/>
              </a:rPr>
              <a:t>Real observations within 6 -12 months…..????</a:t>
            </a:r>
            <a:endParaRPr lang="en-US" sz="2400" dirty="0">
              <a:latin typeface="Arial (Body)"/>
              <a:cs typeface="Arial (Body)"/>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71058" y="1108060"/>
            <a:ext cx="5124824" cy="5749940"/>
          </a:xfrm>
          <a:prstGeom prst="rect">
            <a:avLst/>
          </a:prstGeom>
        </p:spPr>
      </p:pic>
      <p:sp>
        <p:nvSpPr>
          <p:cNvPr id="4" name="TextBox 3"/>
          <p:cNvSpPr txBox="1"/>
          <p:nvPr/>
        </p:nvSpPr>
        <p:spPr>
          <a:xfrm>
            <a:off x="448235" y="433294"/>
            <a:ext cx="7859059" cy="461665"/>
          </a:xfrm>
          <a:prstGeom prst="rect">
            <a:avLst/>
          </a:prstGeom>
          <a:noFill/>
        </p:spPr>
        <p:txBody>
          <a:bodyPr wrap="square" rtlCol="0">
            <a:spAutoFit/>
          </a:bodyPr>
          <a:lstStyle/>
          <a:p>
            <a:pPr algn="ctr"/>
            <a:r>
              <a:rPr lang="en-US" sz="2400" dirty="0" smtClean="0">
                <a:solidFill>
                  <a:srgbClr val="FFFF00"/>
                </a:solidFill>
              </a:rPr>
              <a:t>KAT-7 image of </a:t>
            </a:r>
            <a:r>
              <a:rPr lang="en-US" sz="2400" dirty="0" err="1" smtClean="0">
                <a:solidFill>
                  <a:srgbClr val="FFFF00"/>
                </a:solidFill>
              </a:rPr>
              <a:t>Pks</a:t>
            </a:r>
            <a:r>
              <a:rPr lang="en-US" sz="2400" dirty="0" smtClean="0">
                <a:solidFill>
                  <a:srgbClr val="FFFF00"/>
                </a:solidFill>
              </a:rPr>
              <a:t> 1610 - 60</a:t>
            </a:r>
            <a:endParaRPr lang="en-US" sz="2400" dirty="0">
              <a:solidFill>
                <a:srgbClr val="FFFF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76130" name="Object 2"/>
          <p:cNvGraphicFramePr>
            <a:graphicFrameLocks noChangeAspect="1"/>
          </p:cNvGraphicFramePr>
          <p:nvPr/>
        </p:nvGraphicFramePr>
        <p:xfrm>
          <a:off x="1327150" y="1399739"/>
          <a:ext cx="6489700" cy="4749800"/>
        </p:xfrm>
        <a:graphic>
          <a:graphicData uri="http://schemas.openxmlformats.org/presentationml/2006/ole">
            <p:oleObj spid="_x0000_s200706" name="Document" r:id="rId3" imgW="6489700" imgH="4749800" progId="Word.Document.12">
              <p:link updateAutomatic="1"/>
            </p:oleObj>
          </a:graphicData>
        </a:graphic>
      </p:graphicFrame>
      <p:sp>
        <p:nvSpPr>
          <p:cNvPr id="3" name="TextBox 2"/>
          <p:cNvSpPr txBox="1"/>
          <p:nvPr/>
        </p:nvSpPr>
        <p:spPr>
          <a:xfrm>
            <a:off x="577251" y="389618"/>
            <a:ext cx="8566750" cy="646331"/>
          </a:xfrm>
          <a:prstGeom prst="rect">
            <a:avLst/>
          </a:prstGeom>
          <a:noFill/>
        </p:spPr>
        <p:txBody>
          <a:bodyPr wrap="square" rtlCol="0">
            <a:spAutoFit/>
          </a:bodyPr>
          <a:lstStyle/>
          <a:p>
            <a:pPr algn="ctr"/>
            <a:r>
              <a:rPr lang="en-US" dirty="0" smtClean="0">
                <a:solidFill>
                  <a:srgbClr val="FFFF00"/>
                </a:solidFill>
              </a:rPr>
              <a:t>KAT-7 monitoring of the L-band radio flux after the Gamma –ray flare in</a:t>
            </a:r>
          </a:p>
          <a:p>
            <a:pPr algn="ctr"/>
            <a:r>
              <a:rPr lang="en-US" dirty="0" smtClean="0">
                <a:solidFill>
                  <a:srgbClr val="FFFF00"/>
                </a:solidFill>
              </a:rPr>
              <a:t>The BL Lac object PKS 1510-089</a:t>
            </a:r>
            <a:endParaRPr lang="en-US" dirty="0">
              <a:solidFill>
                <a:srgbClr val="FFFF00"/>
              </a:solidFill>
            </a:endParaRPr>
          </a:p>
        </p:txBody>
      </p:sp>
      <p:sp>
        <p:nvSpPr>
          <p:cNvPr id="4" name="TextBox 3"/>
          <p:cNvSpPr txBox="1"/>
          <p:nvPr/>
        </p:nvSpPr>
        <p:spPr>
          <a:xfrm>
            <a:off x="1327150" y="6149539"/>
            <a:ext cx="7216149" cy="646331"/>
          </a:xfrm>
          <a:prstGeom prst="rect">
            <a:avLst/>
          </a:prstGeom>
          <a:noFill/>
        </p:spPr>
        <p:txBody>
          <a:bodyPr wrap="square" rtlCol="0">
            <a:spAutoFit/>
          </a:bodyPr>
          <a:lstStyle/>
          <a:p>
            <a:pPr algn="ctr"/>
            <a:r>
              <a:rPr lang="en-US" dirty="0" smtClean="0"/>
              <a:t>Flare detected by SKA student, Faith </a:t>
            </a:r>
            <a:r>
              <a:rPr lang="en-US" dirty="0" err="1" smtClean="0"/>
              <a:t>Hungwe</a:t>
            </a:r>
            <a:r>
              <a:rPr lang="en-US" dirty="0" smtClean="0"/>
              <a:t> and monitored by Simon </a:t>
            </a:r>
            <a:r>
              <a:rPr lang="en-US" dirty="0" err="1" smtClean="0"/>
              <a:t>Ratcliffe</a:t>
            </a:r>
            <a:r>
              <a:rPr lang="en-US" dirty="0" smtClean="0"/>
              <a:t> and the </a:t>
            </a:r>
            <a:r>
              <a:rPr lang="en-US" dirty="0" err="1" smtClean="0"/>
              <a:t>commissioing</a:t>
            </a:r>
            <a:r>
              <a:rPr lang="en-US" dirty="0" smtClean="0"/>
              <a:t> team</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52569" y="317303"/>
            <a:ext cx="7106399" cy="1130497"/>
          </a:xfrm>
        </p:spPr>
        <p:txBody>
          <a:bodyPr/>
          <a:lstStyle/>
          <a:p>
            <a:pPr algn="ctr" eaLnBrk="1" hangingPunct="1"/>
            <a:r>
              <a:rPr lang="en-US" sz="2400" dirty="0" smtClean="0">
                <a:solidFill>
                  <a:srgbClr val="FFFF00"/>
                </a:solidFill>
              </a:rPr>
              <a:t>SA Innovation in antenna design/construction</a:t>
            </a:r>
            <a:r>
              <a:rPr lang="en-US" sz="2400" dirty="0" smtClean="0">
                <a:solidFill>
                  <a:srgbClr val="FF0000"/>
                </a:solidFill>
              </a:rPr>
              <a:t>.</a:t>
            </a:r>
            <a:r>
              <a:rPr lang="en-US" sz="2400" dirty="0" smtClean="0"/>
              <a:t/>
            </a:r>
            <a:br>
              <a:rPr lang="en-US" sz="2400" dirty="0" smtClean="0"/>
            </a:br>
            <a:r>
              <a:rPr lang="en-US" sz="2400" dirty="0" smtClean="0">
                <a:solidFill>
                  <a:schemeClr val="bg1">
                    <a:lumMod val="95000"/>
                  </a:schemeClr>
                </a:solidFill>
              </a:rPr>
              <a:t>The </a:t>
            </a:r>
            <a:r>
              <a:rPr lang="en-US" sz="2400" dirty="0">
                <a:solidFill>
                  <a:schemeClr val="bg1">
                    <a:lumMod val="95000"/>
                  </a:schemeClr>
                </a:solidFill>
              </a:rPr>
              <a:t>first KAT</a:t>
            </a:r>
            <a:r>
              <a:rPr lang="en-US" sz="2400" dirty="0" smtClean="0">
                <a:solidFill>
                  <a:schemeClr val="bg1">
                    <a:lumMod val="95000"/>
                  </a:schemeClr>
                </a:solidFill>
              </a:rPr>
              <a:t>-7 </a:t>
            </a:r>
            <a:r>
              <a:rPr lang="en-US" sz="2400" dirty="0">
                <a:solidFill>
                  <a:schemeClr val="bg1">
                    <a:lumMod val="95000"/>
                  </a:schemeClr>
                </a:solidFill>
              </a:rPr>
              <a:t>12m composite antenna </a:t>
            </a:r>
            <a:r>
              <a:rPr lang="en-US" sz="2400" dirty="0"/>
              <a:t>being lifted off </a:t>
            </a:r>
            <a:r>
              <a:rPr lang="en-US" sz="2400" dirty="0" smtClean="0">
                <a:solidFill>
                  <a:srgbClr val="FF0000"/>
                </a:solidFill>
              </a:rPr>
              <a:t>its </a:t>
            </a:r>
            <a:r>
              <a:rPr lang="en-US" sz="2400" dirty="0">
                <a:solidFill>
                  <a:srgbClr val="FF0000"/>
                </a:solidFill>
              </a:rPr>
              <a:t>mould in </a:t>
            </a:r>
            <a:r>
              <a:rPr lang="en-US" sz="2400" dirty="0" err="1" smtClean="0">
                <a:solidFill>
                  <a:srgbClr val="FF0000"/>
                </a:solidFill>
              </a:rPr>
              <a:t>Kleerfontein</a:t>
            </a:r>
            <a:endParaRPr lang="en-US" sz="2400" dirty="0">
              <a:solidFill>
                <a:srgbClr val="FF0000"/>
              </a:solidFill>
            </a:endParaRPr>
          </a:p>
        </p:txBody>
      </p:sp>
      <p:pic>
        <p:nvPicPr>
          <p:cNvPr id="34819" name="Picture 3"/>
          <p:cNvPicPr>
            <a:picLocks noGrp="1" noChangeAspect="1" noChangeArrowheads="1"/>
          </p:cNvPicPr>
          <p:nvPr>
            <p:ph type="body" idx="1"/>
          </p:nvPr>
        </p:nvPicPr>
        <p:blipFill>
          <a:blip r:embed="rId2"/>
          <a:srcRect/>
          <a:stretch>
            <a:fillRect/>
          </a:stretch>
        </p:blipFill>
        <p:spPr>
          <a:xfrm>
            <a:off x="457200" y="1447800"/>
            <a:ext cx="8229600" cy="5218999"/>
          </a:xfr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0"/>
            <a:ext cx="8820150" cy="1447800"/>
          </a:xfrm>
        </p:spPr>
        <p:txBody>
          <a:bodyPr/>
          <a:lstStyle/>
          <a:p>
            <a:pPr algn="ctr"/>
            <a:r>
              <a:rPr lang="en-US" sz="3600" dirty="0" err="1" smtClean="0"/>
              <a:t>MeerKAT</a:t>
            </a:r>
            <a:r>
              <a:rPr lang="en-US" sz="3600" dirty="0" smtClean="0"/>
              <a:t>- </a:t>
            </a:r>
            <a:br>
              <a:rPr lang="en-US" sz="3600" dirty="0" smtClean="0"/>
            </a:br>
            <a:r>
              <a:rPr lang="en-US" sz="2800" dirty="0" smtClean="0"/>
              <a:t>South Africa’s SKA Precursor and its KEY science</a:t>
            </a:r>
            <a:endParaRPr lang="en-US" sz="2800"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04317" y="1128713"/>
            <a:ext cx="9648317" cy="5729287"/>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a:srcRect/>
          <a:stretch>
            <a:fillRect/>
          </a:stretch>
        </p:blipFill>
        <p:spPr bwMode="auto">
          <a:xfrm>
            <a:off x="0" y="14288"/>
            <a:ext cx="9144000" cy="6823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srcRect/>
          <a:stretch>
            <a:fillRect/>
          </a:stretch>
        </p:blipFill>
        <p:spPr bwMode="auto">
          <a:xfrm>
            <a:off x="0" y="12700"/>
            <a:ext cx="9144000" cy="6824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82"/>
            <a:ext cx="8229600" cy="1143000"/>
          </a:xfrm>
        </p:spPr>
        <p:txBody>
          <a:bodyPr>
            <a:normAutofit/>
          </a:bodyPr>
          <a:lstStyle/>
          <a:p>
            <a:pPr algn="ctr"/>
            <a:r>
              <a:rPr lang="en-US" dirty="0" smtClean="0"/>
              <a:t>But the KAT-7 Antenna has limitations</a:t>
            </a:r>
            <a:endParaRPr lang="en-US" dirty="0"/>
          </a:p>
        </p:txBody>
      </p:sp>
      <p:pic>
        <p:nvPicPr>
          <p:cNvPr id="4" name="Picture 3"/>
          <p:cNvPicPr>
            <a:picLocks noChangeAspect="1"/>
          </p:cNvPicPr>
          <p:nvPr/>
        </p:nvPicPr>
        <p:blipFill>
          <a:blip r:embed="rId2"/>
          <a:srcRect l="24384" t="7506" r="21034" b="4600"/>
          <a:stretch>
            <a:fillRect/>
          </a:stretch>
        </p:blipFill>
        <p:spPr bwMode="auto">
          <a:xfrm>
            <a:off x="732180" y="1196221"/>
            <a:ext cx="4331032" cy="4652001"/>
          </a:xfrm>
          <a:prstGeom prst="rect">
            <a:avLst/>
          </a:prstGeom>
          <a:noFill/>
          <a:ln w="9525">
            <a:noFill/>
            <a:miter lim="800000"/>
            <a:headEnd/>
            <a:tailEnd/>
          </a:ln>
        </p:spPr>
      </p:pic>
      <p:sp>
        <p:nvSpPr>
          <p:cNvPr id="8" name="TextBox 7"/>
          <p:cNvSpPr txBox="1"/>
          <p:nvPr/>
        </p:nvSpPr>
        <p:spPr>
          <a:xfrm>
            <a:off x="5408693" y="4157951"/>
            <a:ext cx="3278107" cy="1200328"/>
          </a:xfrm>
          <a:prstGeom prst="rect">
            <a:avLst/>
          </a:prstGeom>
          <a:noFill/>
        </p:spPr>
        <p:txBody>
          <a:bodyPr wrap="square" rtlCol="0">
            <a:spAutoFit/>
          </a:bodyPr>
          <a:lstStyle/>
          <a:p>
            <a:r>
              <a:rPr lang="en-US" sz="2400" dirty="0" smtClean="0"/>
              <a:t>Analogue signal transport and remote digitization</a:t>
            </a:r>
            <a:endParaRPr lang="en-US" sz="2400" dirty="0"/>
          </a:p>
        </p:txBody>
      </p:sp>
      <p:grpSp>
        <p:nvGrpSpPr>
          <p:cNvPr id="3" name="Group 16"/>
          <p:cNvGrpSpPr/>
          <p:nvPr/>
        </p:nvGrpSpPr>
        <p:grpSpPr>
          <a:xfrm>
            <a:off x="4607072" y="2957623"/>
            <a:ext cx="4119781" cy="1200328"/>
            <a:chOff x="4607072" y="2957623"/>
            <a:chExt cx="4119781" cy="1200328"/>
          </a:xfrm>
        </p:grpSpPr>
        <p:sp>
          <p:nvSpPr>
            <p:cNvPr id="6" name="TextBox 5"/>
            <p:cNvSpPr txBox="1"/>
            <p:nvPr/>
          </p:nvSpPr>
          <p:spPr>
            <a:xfrm>
              <a:off x="5448746" y="2957623"/>
              <a:ext cx="3278107" cy="1200328"/>
            </a:xfrm>
            <a:prstGeom prst="rect">
              <a:avLst/>
            </a:prstGeom>
            <a:noFill/>
          </p:spPr>
          <p:txBody>
            <a:bodyPr wrap="square" rtlCol="0">
              <a:spAutoFit/>
            </a:bodyPr>
            <a:lstStyle/>
            <a:p>
              <a:r>
                <a:rPr lang="en-US" sz="2400" dirty="0" smtClean="0"/>
                <a:t>Single-reflector symmetric centre-fed antenna</a:t>
              </a:r>
              <a:endParaRPr lang="en-US" sz="2400" dirty="0"/>
            </a:p>
          </p:txBody>
        </p:sp>
        <p:cxnSp>
          <p:nvCxnSpPr>
            <p:cNvPr id="10" name="Straight Arrow Connector 9"/>
            <p:cNvCxnSpPr>
              <a:stCxn id="6" idx="1"/>
            </p:cNvCxnSpPr>
            <p:nvPr/>
          </p:nvCxnSpPr>
          <p:spPr>
            <a:xfrm rot="10800000" flipV="1">
              <a:off x="4607072" y="3557787"/>
              <a:ext cx="841674" cy="2671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Group 15"/>
          <p:cNvGrpSpPr/>
          <p:nvPr/>
        </p:nvGrpSpPr>
        <p:grpSpPr>
          <a:xfrm>
            <a:off x="3809692" y="2126626"/>
            <a:ext cx="4699913" cy="830997"/>
            <a:chOff x="3986887" y="2303845"/>
            <a:chExt cx="4699913" cy="830997"/>
          </a:xfrm>
        </p:grpSpPr>
        <p:sp>
          <p:nvSpPr>
            <p:cNvPr id="7" name="TextBox 6"/>
            <p:cNvSpPr txBox="1"/>
            <p:nvPr/>
          </p:nvSpPr>
          <p:spPr>
            <a:xfrm>
              <a:off x="5625941" y="2303845"/>
              <a:ext cx="3060859" cy="830997"/>
            </a:xfrm>
            <a:prstGeom prst="rect">
              <a:avLst/>
            </a:prstGeom>
            <a:noFill/>
          </p:spPr>
          <p:txBody>
            <a:bodyPr wrap="square" rtlCol="0">
              <a:spAutoFit/>
            </a:bodyPr>
            <a:lstStyle/>
            <a:p>
              <a:r>
                <a:rPr lang="en-US" sz="2400" dirty="0" smtClean="0"/>
                <a:t>Single cryogenic octave-band receiver</a:t>
              </a:r>
              <a:endParaRPr lang="en-US" sz="2400" dirty="0"/>
            </a:p>
          </p:txBody>
        </p:sp>
        <p:cxnSp>
          <p:nvCxnSpPr>
            <p:cNvPr id="13" name="Straight Arrow Connector 12"/>
            <p:cNvCxnSpPr>
              <a:stCxn id="7" idx="1"/>
            </p:cNvCxnSpPr>
            <p:nvPr/>
          </p:nvCxnSpPr>
          <p:spPr>
            <a:xfrm rot="10800000">
              <a:off x="3986887" y="2303846"/>
              <a:ext cx="1639054" cy="4154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350"/>
            <a:ext cx="9144000" cy="868363"/>
          </a:xfrm>
        </p:spPr>
        <p:txBody>
          <a:bodyPr/>
          <a:lstStyle/>
          <a:p>
            <a:r>
              <a:rPr lang="en-US" dirty="0" smtClean="0"/>
              <a:t>And given our goal for  </a:t>
            </a:r>
            <a:r>
              <a:rPr lang="en-US" dirty="0" err="1" smtClean="0"/>
              <a:t>MeerKAT</a:t>
            </a:r>
            <a:r>
              <a:rPr lang="en-US" dirty="0" smtClean="0"/>
              <a:t>:</a:t>
            </a:r>
            <a:endParaRPr lang="en-US" dirty="0"/>
          </a:p>
        </p:txBody>
      </p:sp>
      <p:sp>
        <p:nvSpPr>
          <p:cNvPr id="3" name="Vertical Text Placeholder 2"/>
          <p:cNvSpPr>
            <a:spLocks noGrp="1"/>
          </p:cNvSpPr>
          <p:nvPr>
            <p:ph type="body" orient="vert" idx="1"/>
          </p:nvPr>
        </p:nvSpPr>
        <p:spPr/>
        <p:txBody>
          <a:bodyPr vert="horz"/>
          <a:lstStyle/>
          <a:p>
            <a:r>
              <a:rPr lang="en-US" dirty="0" smtClean="0"/>
              <a:t>The most sensitive cm telescope in the southern hemisphere (world)</a:t>
            </a:r>
          </a:p>
          <a:p>
            <a:r>
              <a:rPr lang="en-US" dirty="0" smtClean="0"/>
              <a:t>580 MHz – 15 GHz (in 3 bands –</a:t>
            </a:r>
          </a:p>
          <a:p>
            <a:pPr>
              <a:buNone/>
            </a:pPr>
            <a:r>
              <a:rPr lang="en-US" dirty="0" smtClean="0"/>
              <a:t> 0.9 – 1.7 GHz, 0.58 – 0.9 and 10- 15 GHz )</a:t>
            </a:r>
          </a:p>
          <a:p>
            <a:r>
              <a:rPr lang="en-US" dirty="0" smtClean="0"/>
              <a:t>High </a:t>
            </a:r>
            <a:r>
              <a:rPr lang="en-US" dirty="0" smtClean="0"/>
              <a:t>sensitivity &gt;250m</a:t>
            </a:r>
            <a:r>
              <a:rPr lang="en-US" baseline="30000" dirty="0" smtClean="0"/>
              <a:t>2</a:t>
            </a:r>
            <a:r>
              <a:rPr lang="en-US" dirty="0" smtClean="0"/>
              <a:t>/k</a:t>
            </a:r>
          </a:p>
          <a:p>
            <a:r>
              <a:rPr lang="en-US" dirty="0" smtClean="0"/>
              <a:t>High dynamic range imaging</a:t>
            </a:r>
          </a:p>
          <a:p>
            <a:r>
              <a:rPr lang="en-US" dirty="0" smtClean="0"/>
              <a:t>High (</a:t>
            </a:r>
            <a:r>
              <a:rPr lang="en-US" dirty="0" err="1" smtClean="0"/>
              <a:t>u-v</a:t>
            </a:r>
            <a:r>
              <a:rPr lang="en-US" dirty="0" smtClean="0"/>
              <a:t> plane) filling factor &lt; 1 km</a:t>
            </a:r>
          </a:p>
          <a:p>
            <a:r>
              <a:rPr lang="en-US" dirty="0" smtClean="0"/>
              <a:t>10% dishes at longer baselines out to 20 km for positional precision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260350"/>
            <a:ext cx="8362950" cy="868363"/>
          </a:xfrm>
        </p:spPr>
        <p:txBody>
          <a:bodyPr/>
          <a:lstStyle/>
          <a:p>
            <a:r>
              <a:rPr lang="en-US" dirty="0" err="1" smtClean="0"/>
              <a:t>MeerKAT</a:t>
            </a:r>
            <a:r>
              <a:rPr lang="en-US" dirty="0" smtClean="0"/>
              <a:t> Concept Design Review</a:t>
            </a:r>
            <a:endParaRPr lang="en-US" dirty="0"/>
          </a:p>
        </p:txBody>
      </p:sp>
      <p:sp>
        <p:nvSpPr>
          <p:cNvPr id="3" name="Vertical Text Placeholder 2"/>
          <p:cNvSpPr>
            <a:spLocks noGrp="1"/>
          </p:cNvSpPr>
          <p:nvPr>
            <p:ph type="body" orient="vert" idx="1"/>
          </p:nvPr>
        </p:nvSpPr>
        <p:spPr/>
        <p:txBody>
          <a:bodyPr/>
          <a:lstStyle/>
          <a:p>
            <a:endParaRPr lang="en-US" dirty="0"/>
          </a:p>
        </p:txBody>
      </p:sp>
      <p:pic>
        <p:nvPicPr>
          <p:cNvPr id="4" name="Picture 3" descr="01.jpg"/>
          <p:cNvPicPr>
            <a:picLocks noChangeAspect="1"/>
          </p:cNvPicPr>
          <p:nvPr/>
        </p:nvPicPr>
        <p:blipFill>
          <a:blip r:embed="rId2"/>
          <a:stretch>
            <a:fillRect/>
          </a:stretch>
        </p:blipFill>
        <p:spPr>
          <a:xfrm>
            <a:off x="470243" y="1981859"/>
            <a:ext cx="8216557" cy="3893934"/>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rcRect l="25669" t="11373" r="23841" b="9031"/>
          <a:stretch>
            <a:fillRect/>
          </a:stretch>
        </p:blipFill>
        <p:spPr>
          <a:xfrm>
            <a:off x="1754295" y="3313377"/>
            <a:ext cx="3842114" cy="3231198"/>
          </a:xfrm>
          <a:prstGeom prst="rect">
            <a:avLst/>
          </a:prstGeom>
        </p:spPr>
      </p:pic>
      <p:sp>
        <p:nvSpPr>
          <p:cNvPr id="2" name="Title 1"/>
          <p:cNvSpPr>
            <a:spLocks noGrp="1"/>
          </p:cNvSpPr>
          <p:nvPr>
            <p:ph type="title"/>
          </p:nvPr>
        </p:nvSpPr>
        <p:spPr>
          <a:xfrm>
            <a:off x="558199" y="4041"/>
            <a:ext cx="7870608" cy="882053"/>
          </a:xfrm>
        </p:spPr>
        <p:txBody>
          <a:bodyPr>
            <a:normAutofit fontScale="90000"/>
          </a:bodyPr>
          <a:lstStyle/>
          <a:p>
            <a:r>
              <a:rPr lang="en-US" sz="3200" dirty="0" smtClean="0"/>
              <a:t>We chose to change the antenna configuration </a:t>
            </a:r>
            <a:endParaRPr lang="en-US" sz="3200" dirty="0"/>
          </a:p>
        </p:txBody>
      </p:sp>
      <p:sp>
        <p:nvSpPr>
          <p:cNvPr id="8" name="Vertical Text Placeholder 7"/>
          <p:cNvSpPr>
            <a:spLocks noGrp="1"/>
          </p:cNvSpPr>
          <p:nvPr>
            <p:ph type="body" orient="vert" idx="1"/>
          </p:nvPr>
        </p:nvSpPr>
        <p:spPr>
          <a:xfrm>
            <a:off x="5596409" y="1470869"/>
            <a:ext cx="3547591" cy="5387131"/>
          </a:xfrm>
        </p:spPr>
        <p:txBody>
          <a:bodyPr vert="horz">
            <a:normAutofit fontScale="77500" lnSpcReduction="20000"/>
          </a:bodyPr>
          <a:lstStyle/>
          <a:p>
            <a:r>
              <a:rPr lang="en-US" dirty="0" smtClean="0"/>
              <a:t>Gregorian offset dual-reflector antennas</a:t>
            </a:r>
          </a:p>
          <a:p>
            <a:r>
              <a:rPr lang="en-US" dirty="0" smtClean="0"/>
              <a:t> -</a:t>
            </a:r>
            <a:r>
              <a:rPr lang="en-US" sz="2581" dirty="0" smtClean="0"/>
              <a:t>NO</a:t>
            </a:r>
            <a:r>
              <a:rPr lang="en-US" sz="3097" dirty="0" smtClean="0"/>
              <a:t> Aperture blockage</a:t>
            </a:r>
          </a:p>
          <a:p>
            <a:r>
              <a:rPr lang="en-US" sz="3097" dirty="0" smtClean="0"/>
              <a:t>-- Cleaner beam, lower      		</a:t>
            </a:r>
            <a:r>
              <a:rPr lang="en-US" sz="3097" dirty="0" err="1" smtClean="0"/>
              <a:t>sidelobes</a:t>
            </a:r>
            <a:endParaRPr lang="en-US" sz="3097" dirty="0" smtClean="0"/>
          </a:p>
          <a:p>
            <a:pPr lvl="1"/>
            <a:r>
              <a:rPr lang="en-US" dirty="0" smtClean="0"/>
              <a:t>Allows multiple receivers</a:t>
            </a:r>
          </a:p>
          <a:p>
            <a:pPr lvl="1"/>
            <a:r>
              <a:rPr lang="en-US" dirty="0" smtClean="0"/>
              <a:t>Superior RFI rejection</a:t>
            </a:r>
          </a:p>
          <a:p>
            <a:pPr lvl="1"/>
            <a:r>
              <a:rPr lang="en-US" dirty="0" smtClean="0"/>
              <a:t>Superior sensitivity and signal fidelity</a:t>
            </a:r>
          </a:p>
          <a:p>
            <a:r>
              <a:rPr lang="en-US" dirty="0" smtClean="0"/>
              <a:t>Cryogenically cooled octave-band receivers</a:t>
            </a:r>
          </a:p>
          <a:p>
            <a:pPr lvl="1"/>
            <a:r>
              <a:rPr lang="en-US" dirty="0" smtClean="0"/>
              <a:t>Superior sensitivity and signal fidelity</a:t>
            </a:r>
          </a:p>
          <a:p>
            <a:r>
              <a:rPr lang="en-US" dirty="0" smtClean="0">
                <a:solidFill>
                  <a:srgbClr val="FFFF00"/>
                </a:solidFill>
              </a:rPr>
              <a:t>Direct digitization</a:t>
            </a:r>
          </a:p>
          <a:p>
            <a:pPr lvl="1"/>
            <a:r>
              <a:rPr lang="en-US" dirty="0" smtClean="0">
                <a:solidFill>
                  <a:srgbClr val="FFFF00"/>
                </a:solidFill>
              </a:rPr>
              <a:t>Superior signal fidelity</a:t>
            </a:r>
          </a:p>
        </p:txBody>
      </p:sp>
      <p:sp>
        <p:nvSpPr>
          <p:cNvPr id="10" name="TextBox 9"/>
          <p:cNvSpPr txBox="1"/>
          <p:nvPr/>
        </p:nvSpPr>
        <p:spPr>
          <a:xfrm>
            <a:off x="841676" y="1763257"/>
            <a:ext cx="2264420" cy="1323439"/>
          </a:xfrm>
          <a:prstGeom prst="rect">
            <a:avLst/>
          </a:prstGeom>
          <a:noFill/>
        </p:spPr>
        <p:txBody>
          <a:bodyPr wrap="square" rtlCol="0">
            <a:spAutoFit/>
          </a:bodyPr>
          <a:lstStyle/>
          <a:p>
            <a:r>
              <a:rPr lang="en-US" sz="2000" dirty="0" smtClean="0"/>
              <a:t>Multiple cryogenically-cooled octave-band receivers </a:t>
            </a:r>
            <a:endParaRPr lang="en-US" sz="2000" dirty="0"/>
          </a:p>
        </p:txBody>
      </p:sp>
      <p:grpSp>
        <p:nvGrpSpPr>
          <p:cNvPr id="4" name="Group 28"/>
          <p:cNvGrpSpPr/>
          <p:nvPr/>
        </p:nvGrpSpPr>
        <p:grpSpPr>
          <a:xfrm>
            <a:off x="191961" y="4045056"/>
            <a:ext cx="2023530" cy="1329597"/>
            <a:chOff x="191961" y="4045056"/>
            <a:chExt cx="2023530" cy="1329597"/>
          </a:xfrm>
        </p:grpSpPr>
        <p:sp>
          <p:nvSpPr>
            <p:cNvPr id="11" name="TextBox 10"/>
            <p:cNvSpPr txBox="1"/>
            <p:nvPr/>
          </p:nvSpPr>
          <p:spPr>
            <a:xfrm>
              <a:off x="191961" y="4666767"/>
              <a:ext cx="2023530" cy="707886"/>
            </a:xfrm>
            <a:prstGeom prst="rect">
              <a:avLst/>
            </a:prstGeom>
            <a:noFill/>
          </p:spPr>
          <p:txBody>
            <a:bodyPr wrap="square" rtlCol="0">
              <a:spAutoFit/>
            </a:bodyPr>
            <a:lstStyle/>
            <a:p>
              <a:r>
                <a:rPr lang="en-US" sz="2000" dirty="0" smtClean="0"/>
                <a:t>Direct digitization at the receiver</a:t>
              </a:r>
              <a:endParaRPr lang="en-US" sz="2000" dirty="0"/>
            </a:p>
          </p:txBody>
        </p:sp>
        <p:cxnSp>
          <p:nvCxnSpPr>
            <p:cNvPr id="14" name="Straight Arrow Connector 13"/>
            <p:cNvCxnSpPr/>
            <p:nvPr/>
          </p:nvCxnSpPr>
          <p:spPr>
            <a:xfrm flipV="1">
              <a:off x="841675" y="4045056"/>
              <a:ext cx="1373816" cy="6217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3482792" y="2554060"/>
            <a:ext cx="2813307" cy="400110"/>
          </a:xfrm>
          <a:prstGeom prst="rect">
            <a:avLst/>
          </a:prstGeom>
          <a:noFill/>
        </p:spPr>
        <p:txBody>
          <a:bodyPr wrap="square" rtlCol="0">
            <a:spAutoFit/>
          </a:bodyPr>
          <a:lstStyle/>
          <a:p>
            <a:r>
              <a:rPr lang="en-US" sz="2000" dirty="0" smtClean="0"/>
              <a:t>Dual offset reflectors</a:t>
            </a:r>
            <a:endParaRPr lang="en-US" sz="2000" dirty="0"/>
          </a:p>
        </p:txBody>
      </p:sp>
      <p:sp>
        <p:nvSpPr>
          <p:cNvPr id="26" name="TextBox 25"/>
          <p:cNvSpPr txBox="1"/>
          <p:nvPr/>
        </p:nvSpPr>
        <p:spPr>
          <a:xfrm>
            <a:off x="191961" y="886093"/>
            <a:ext cx="8952040" cy="584776"/>
          </a:xfrm>
          <a:prstGeom prst="rect">
            <a:avLst/>
          </a:prstGeom>
          <a:solidFill>
            <a:srgbClr val="4F81BD"/>
          </a:solidFill>
        </p:spPr>
        <p:txBody>
          <a:bodyPr wrap="square" rtlCol="0">
            <a:spAutoFit/>
          </a:bodyPr>
          <a:lstStyle/>
          <a:p>
            <a:pPr algn="ctr"/>
            <a:r>
              <a:rPr lang="en-US" sz="3200" dirty="0" smtClean="0"/>
              <a:t>- Also to comply with the SKA Baseline Design</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3849" y="260350"/>
            <a:ext cx="8396818" cy="868363"/>
          </a:xfrm>
        </p:spPr>
        <p:txBody>
          <a:bodyPr>
            <a:normAutofit fontScale="90000"/>
          </a:bodyPr>
          <a:lstStyle/>
          <a:p>
            <a:r>
              <a:rPr lang="en-US" dirty="0" smtClean="0"/>
              <a:t>CF </a:t>
            </a:r>
            <a:r>
              <a:rPr lang="en-US" dirty="0" err="1" smtClean="0"/>
              <a:t>vs</a:t>
            </a:r>
            <a:r>
              <a:rPr lang="en-US" dirty="0" smtClean="0"/>
              <a:t> GO inner beam pattern:</a:t>
            </a:r>
            <a:br>
              <a:rPr lang="en-US" dirty="0" smtClean="0"/>
            </a:br>
            <a:r>
              <a:rPr lang="en-US" sz="3111" dirty="0" smtClean="0"/>
              <a:t>lower far out side lobes, better </a:t>
            </a:r>
            <a:r>
              <a:rPr lang="en-US" sz="3111" dirty="0" err="1" smtClean="0"/>
              <a:t>polarisation</a:t>
            </a:r>
            <a:r>
              <a:rPr lang="en-US" sz="3111" dirty="0" smtClean="0"/>
              <a:t> response</a:t>
            </a:r>
            <a:endParaRPr lang="en-US" sz="3111" dirty="0"/>
          </a:p>
        </p:txBody>
      </p:sp>
      <p:pic>
        <p:nvPicPr>
          <p:cNvPr id="3" name="Picture 2" descr="CFmap.jpg"/>
          <p:cNvPicPr>
            <a:picLocks noChangeAspect="1"/>
          </p:cNvPicPr>
          <p:nvPr/>
        </p:nvPicPr>
        <p:blipFill>
          <a:blip r:embed="rId2"/>
          <a:stretch>
            <a:fillRect/>
          </a:stretch>
        </p:blipFill>
        <p:spPr>
          <a:xfrm>
            <a:off x="0" y="2046964"/>
            <a:ext cx="9144000" cy="4165600"/>
          </a:xfrm>
          <a:prstGeom prst="rect">
            <a:avLst/>
          </a:prstGeom>
        </p:spPr>
      </p:pic>
      <p:pic>
        <p:nvPicPr>
          <p:cNvPr id="4" name="Picture 3" descr="OGmap.tiff"/>
          <p:cNvPicPr>
            <a:picLocks noChangeAspect="1"/>
          </p:cNvPicPr>
          <p:nvPr/>
        </p:nvPicPr>
        <p:blipFill>
          <a:blip r:embed="rId3"/>
          <a:stretch>
            <a:fillRect/>
          </a:stretch>
        </p:blipFill>
        <p:spPr>
          <a:xfrm>
            <a:off x="0" y="2046964"/>
            <a:ext cx="9144000" cy="400763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 </a:t>
            </a:r>
            <a:r>
              <a:rPr lang="en-US" dirty="0" err="1" smtClean="0"/>
              <a:t>vs</a:t>
            </a:r>
            <a:r>
              <a:rPr lang="en-US" dirty="0" smtClean="0"/>
              <a:t> GO far </a:t>
            </a:r>
            <a:r>
              <a:rPr lang="en-US" dirty="0" err="1" smtClean="0"/>
              <a:t>sidelobes</a:t>
            </a:r>
            <a:endParaRPr lang="en-US" dirty="0"/>
          </a:p>
        </p:txBody>
      </p:sp>
      <p:pic>
        <p:nvPicPr>
          <p:cNvPr id="3" name="Picture 2" descr="CFcut.jpg"/>
          <p:cNvPicPr>
            <a:picLocks noChangeAspect="1"/>
          </p:cNvPicPr>
          <p:nvPr/>
        </p:nvPicPr>
        <p:blipFill>
          <a:blip r:embed="rId2"/>
          <a:stretch>
            <a:fillRect/>
          </a:stretch>
        </p:blipFill>
        <p:spPr>
          <a:xfrm>
            <a:off x="444500" y="1231900"/>
            <a:ext cx="8255000" cy="5626100"/>
          </a:xfrm>
          <a:prstGeom prst="rect">
            <a:avLst/>
          </a:prstGeom>
        </p:spPr>
      </p:pic>
      <p:pic>
        <p:nvPicPr>
          <p:cNvPr id="4" name="Picture 3" descr="OGcut.jpg"/>
          <p:cNvPicPr>
            <a:picLocks noChangeAspect="1"/>
          </p:cNvPicPr>
          <p:nvPr/>
        </p:nvPicPr>
        <p:blipFill>
          <a:blip r:embed="rId3"/>
          <a:srcRect t="4838" b="48460"/>
          <a:stretch>
            <a:fillRect/>
          </a:stretch>
        </p:blipFill>
        <p:spPr>
          <a:xfrm>
            <a:off x="457200" y="1231900"/>
            <a:ext cx="8242300" cy="609611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2706"/>
            <a:ext cx="4319758" cy="5223717"/>
          </a:xfrm>
        </p:spPr>
        <p:txBody>
          <a:bodyPr>
            <a:normAutofit fontScale="90000"/>
          </a:bodyPr>
          <a:lstStyle/>
          <a:p>
            <a:r>
              <a:rPr lang="en-US" sz="3200" dirty="0" err="1" smtClean="0"/>
              <a:t>MeerKAT</a:t>
            </a:r>
            <a:r>
              <a:rPr lang="en-US" sz="3200" dirty="0" smtClean="0"/>
              <a:t> </a:t>
            </a:r>
            <a:br>
              <a:rPr lang="en-US" sz="3200" dirty="0" smtClean="0"/>
            </a:br>
            <a:r>
              <a:rPr lang="en-US" sz="3200" dirty="0" smtClean="0"/>
              <a:t>Offset Gregorian Antenna</a:t>
            </a:r>
            <a:br>
              <a:rPr lang="en-US" sz="3200" dirty="0" smtClean="0"/>
            </a:br>
            <a:r>
              <a:rPr lang="en-US" sz="3200" dirty="0" smtClean="0"/>
              <a:t>13.5 </a:t>
            </a:r>
            <a:r>
              <a:rPr lang="en-US" sz="3200" dirty="0" err="1" smtClean="0"/>
              <a:t>x</a:t>
            </a:r>
            <a:r>
              <a:rPr lang="en-US" sz="3200" dirty="0" smtClean="0"/>
              <a:t> 16m</a:t>
            </a:r>
            <a:br>
              <a:rPr lang="en-US" sz="3200" dirty="0" smtClean="0"/>
            </a:br>
            <a:r>
              <a:rPr lang="en-US" sz="3200" dirty="0" err="1" smtClean="0"/>
              <a:t>rms</a:t>
            </a:r>
            <a:r>
              <a:rPr lang="en-US" sz="3200" dirty="0" smtClean="0"/>
              <a:t> 0.63 – 0.7 mm</a:t>
            </a:r>
            <a:br>
              <a:rPr lang="en-US" sz="3200" dirty="0" smtClean="0"/>
            </a:br>
            <a:r>
              <a:rPr lang="en-US" sz="3200" dirty="0" smtClean="0"/>
              <a:t>Focus mechanism 15 GHz</a:t>
            </a:r>
            <a:br>
              <a:rPr lang="en-US" sz="3200" dirty="0" smtClean="0"/>
            </a:br>
            <a:r>
              <a:rPr lang="en-US" sz="3200" dirty="0" smtClean="0"/>
              <a:t/>
            </a:r>
            <a:br>
              <a:rPr lang="en-US" sz="3200" dirty="0" smtClean="0"/>
            </a:br>
            <a:r>
              <a:rPr lang="en-US" sz="3200" dirty="0" smtClean="0"/>
              <a:t>85% availability: </a:t>
            </a:r>
            <a:br>
              <a:rPr lang="en-US" sz="3200" dirty="0" smtClean="0"/>
            </a:br>
            <a:r>
              <a:rPr lang="en-US" sz="3200" dirty="0" smtClean="0"/>
              <a:t>8% wind; 2% rain</a:t>
            </a:r>
            <a:br>
              <a:rPr lang="en-US" sz="3200" dirty="0" smtClean="0"/>
            </a:br>
            <a:r>
              <a:rPr lang="en-US" sz="3200" dirty="0" smtClean="0"/>
              <a:t>Wind stow 68.4 km/</a:t>
            </a:r>
            <a:r>
              <a:rPr lang="en-US" sz="3200" dirty="0" err="1" smtClean="0"/>
              <a:t>s</a:t>
            </a:r>
            <a:r>
              <a:rPr lang="en-US" sz="3200" dirty="0" smtClean="0"/>
              <a:t/>
            </a:r>
            <a:br>
              <a:rPr lang="en-US" sz="3200" dirty="0" smtClean="0"/>
            </a:br>
            <a:r>
              <a:rPr lang="en-US" sz="3200" dirty="0" smtClean="0"/>
              <a:t/>
            </a:r>
            <a:br>
              <a:rPr lang="en-US" sz="3200" dirty="0" smtClean="0"/>
            </a:br>
            <a:endParaRPr lang="en-US" sz="3200" dirty="0"/>
          </a:p>
        </p:txBody>
      </p:sp>
      <p:pic>
        <p:nvPicPr>
          <p:cNvPr id="4" name="Picture 3"/>
          <p:cNvPicPr>
            <a:picLocks noChangeAspect="1"/>
          </p:cNvPicPr>
          <p:nvPr/>
        </p:nvPicPr>
        <p:blipFill>
          <a:blip r:embed="rId2"/>
          <a:stretch>
            <a:fillRect/>
          </a:stretch>
        </p:blipFill>
        <p:spPr>
          <a:xfrm>
            <a:off x="4776958" y="274638"/>
            <a:ext cx="3909842" cy="6162973"/>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260350"/>
            <a:ext cx="7354600" cy="868363"/>
          </a:xfrm>
        </p:spPr>
        <p:txBody>
          <a:bodyPr/>
          <a:lstStyle/>
          <a:p>
            <a:r>
              <a:rPr lang="en-US" dirty="0" smtClean="0"/>
              <a:t>Digitization and synchronization</a:t>
            </a:r>
            <a:endParaRPr lang="en-US" dirty="0"/>
          </a:p>
        </p:txBody>
      </p:sp>
      <p:sp>
        <p:nvSpPr>
          <p:cNvPr id="3" name="Vertical Text Placeholder 2"/>
          <p:cNvSpPr>
            <a:spLocks noGrp="1"/>
          </p:cNvSpPr>
          <p:nvPr>
            <p:ph type="body" orient="vert" idx="1"/>
          </p:nvPr>
        </p:nvSpPr>
        <p:spPr/>
        <p:txBody>
          <a:bodyPr vert="horz"/>
          <a:lstStyle/>
          <a:p>
            <a:r>
              <a:rPr lang="en-US" dirty="0" smtClean="0"/>
              <a:t>Based on CASPER, but may be modified ROACH </a:t>
            </a:r>
          </a:p>
          <a:p>
            <a:r>
              <a:rPr lang="en-US" dirty="0" smtClean="0"/>
              <a:t>(</a:t>
            </a:r>
            <a:r>
              <a:rPr lang="en-US" sz="2400" dirty="0" err="1" smtClean="0">
                <a:solidFill>
                  <a:srgbClr val="FF0000"/>
                </a:solidFill>
              </a:rPr>
              <a:t>MeerKAT</a:t>
            </a:r>
            <a:r>
              <a:rPr lang="en-US" sz="2400" dirty="0" smtClean="0">
                <a:solidFill>
                  <a:srgbClr val="FF0000"/>
                </a:solidFill>
              </a:rPr>
              <a:t> Engineers played a major role in these digital developments, begun in Berkley but taken over by KAT</a:t>
            </a:r>
            <a:r>
              <a:rPr lang="en-US" sz="2400" dirty="0" smtClean="0"/>
              <a:t>)</a:t>
            </a:r>
          </a:p>
          <a:p>
            <a:r>
              <a:rPr lang="en-US" dirty="0" smtClean="0"/>
              <a:t>No heterodyne</a:t>
            </a:r>
          </a:p>
          <a:p>
            <a:r>
              <a:rPr lang="en-US" dirty="0" smtClean="0"/>
              <a:t>4 </a:t>
            </a:r>
            <a:r>
              <a:rPr lang="en-US" dirty="0" err="1" smtClean="0"/>
              <a:t>Gb/s</a:t>
            </a:r>
            <a:r>
              <a:rPr lang="en-US" dirty="0" smtClean="0"/>
              <a:t>, non interlaced.</a:t>
            </a:r>
          </a:p>
          <a:p>
            <a:r>
              <a:rPr lang="en-US" dirty="0" smtClean="0"/>
              <a:t>RFI and heat management</a:t>
            </a:r>
          </a:p>
          <a:p>
            <a:r>
              <a:rPr lang="en-US" dirty="0" smtClean="0"/>
              <a:t>Round-trip phase monitor/control?</a:t>
            </a:r>
          </a:p>
          <a:p>
            <a:r>
              <a:rPr lang="en-US" dirty="0" smtClean="0"/>
              <a:t>X-band digitization?</a:t>
            </a:r>
          </a:p>
          <a:p>
            <a:endParaRPr lang="en-US" dirty="0" smtClean="0"/>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54050" name="Picture 2"/>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round/>
            <a:headEnd/>
            <a:tailEnd/>
          </a:ln>
          <a:effectLst/>
        </p:spPr>
      </p:pic>
      <p:sp>
        <p:nvSpPr>
          <p:cNvPr id="1154051" name="Text Box 3"/>
          <p:cNvSpPr txBox="1">
            <a:spLocks noChangeArrowheads="1"/>
          </p:cNvSpPr>
          <p:nvPr/>
        </p:nvSpPr>
        <p:spPr bwMode="auto">
          <a:xfrm>
            <a:off x="381000" y="0"/>
            <a:ext cx="8458200" cy="9461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800" dirty="0">
                <a:solidFill>
                  <a:srgbClr val="FFFF00"/>
                </a:solidFill>
                <a:latin typeface="Tahoma" charset="0"/>
              </a:rPr>
              <a:t>26m </a:t>
            </a:r>
            <a:r>
              <a:rPr lang="en-US" sz="2800" dirty="0" err="1">
                <a:solidFill>
                  <a:srgbClr val="FFFF00"/>
                </a:solidFill>
                <a:latin typeface="Tahoma" charset="0"/>
              </a:rPr>
              <a:t>cassegrain</a:t>
            </a:r>
            <a:r>
              <a:rPr lang="en-US" sz="2800" dirty="0">
                <a:solidFill>
                  <a:srgbClr val="FFFF00"/>
                </a:solidFill>
                <a:latin typeface="Tahoma" charset="0"/>
              </a:rPr>
              <a:t>, antenna on a polar mount operating</a:t>
            </a:r>
            <a:r>
              <a:rPr lang="en-US" sz="2800" dirty="0" smtClean="0">
                <a:solidFill>
                  <a:srgbClr val="FFFF00"/>
                </a:solidFill>
                <a:latin typeface="Tahoma" charset="0"/>
              </a:rPr>
              <a:t> between 1.6 and </a:t>
            </a:r>
            <a:r>
              <a:rPr lang="en-US" sz="2800" dirty="0">
                <a:solidFill>
                  <a:srgbClr val="FFFF00"/>
                </a:solidFill>
                <a:latin typeface="Tahoma" charset="0"/>
              </a:rPr>
              <a:t>22 GHz (13 mm)</a:t>
            </a:r>
          </a:p>
        </p:txBody>
      </p:sp>
      <p:sp>
        <p:nvSpPr>
          <p:cNvPr id="5" name="TextBox 4"/>
          <p:cNvSpPr txBox="1"/>
          <p:nvPr/>
        </p:nvSpPr>
        <p:spPr>
          <a:xfrm>
            <a:off x="7866711" y="5017793"/>
            <a:ext cx="1277289" cy="369332"/>
          </a:xfrm>
          <a:prstGeom prst="rect">
            <a:avLst/>
          </a:prstGeom>
          <a:noFill/>
        </p:spPr>
        <p:txBody>
          <a:bodyPr wrap="square" rtlCol="0">
            <a:spAutoFit/>
          </a:bodyPr>
          <a:lstStyle/>
          <a:p>
            <a:r>
              <a:rPr lang="en-US" dirty="0" smtClean="0">
                <a:solidFill>
                  <a:srgbClr val="FFFF00"/>
                </a:solidFill>
              </a:rPr>
              <a:t>XDM</a:t>
            </a:r>
            <a:endParaRPr lang="en-US" dirty="0">
              <a:solidFill>
                <a:srgbClr val="FFFF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dirty="0" err="1" smtClean="0"/>
              <a:t>MeerKAT</a:t>
            </a:r>
            <a:r>
              <a:rPr lang="en-US" dirty="0" smtClean="0"/>
              <a:t> Array </a:t>
            </a:r>
            <a:r>
              <a:rPr lang="en-US" dirty="0"/>
              <a:t>Configuration</a:t>
            </a:r>
          </a:p>
        </p:txBody>
      </p:sp>
      <p:sp>
        <p:nvSpPr>
          <p:cNvPr id="43011" name="Rectangle 3"/>
          <p:cNvSpPr>
            <a:spLocks noGrp="1" noChangeArrowheads="1"/>
          </p:cNvSpPr>
          <p:nvPr>
            <p:ph type="body" idx="1"/>
          </p:nvPr>
        </p:nvSpPr>
        <p:spPr/>
        <p:txBody>
          <a:bodyPr/>
          <a:lstStyle/>
          <a:p>
            <a:pPr eaLnBrk="1" hangingPunct="1">
              <a:lnSpc>
                <a:spcPct val="90000"/>
              </a:lnSpc>
            </a:pPr>
            <a:r>
              <a:rPr lang="en-US" dirty="0"/>
              <a:t>Distribution of collecting area:</a:t>
            </a:r>
          </a:p>
          <a:p>
            <a:pPr lvl="1" eaLnBrk="1" hangingPunct="1">
              <a:lnSpc>
                <a:spcPct val="90000"/>
              </a:lnSpc>
            </a:pPr>
            <a:r>
              <a:rPr lang="en-US" dirty="0"/>
              <a:t>70% within a dense core with &lt; 1km diameter with baselines down to 20 </a:t>
            </a:r>
            <a:r>
              <a:rPr lang="en-US" dirty="0" err="1"/>
              <a:t>m</a:t>
            </a:r>
            <a:endParaRPr lang="en-US" dirty="0"/>
          </a:p>
          <a:p>
            <a:pPr lvl="2" eaLnBrk="1" hangingPunct="1">
              <a:lnSpc>
                <a:spcPct val="90000"/>
              </a:lnSpc>
            </a:pPr>
            <a:r>
              <a:rPr lang="en-US" dirty="0"/>
              <a:t>Extended low surface brightness emission</a:t>
            </a:r>
          </a:p>
          <a:p>
            <a:pPr lvl="2" eaLnBrk="1" hangingPunct="1">
              <a:lnSpc>
                <a:spcPct val="90000"/>
              </a:lnSpc>
            </a:pPr>
            <a:r>
              <a:rPr lang="en-US" dirty="0"/>
              <a:t>Radio transients</a:t>
            </a:r>
          </a:p>
          <a:p>
            <a:pPr lvl="1" eaLnBrk="1" hangingPunct="1">
              <a:lnSpc>
                <a:spcPct val="90000"/>
              </a:lnSpc>
            </a:pPr>
            <a:r>
              <a:rPr lang="en-US" dirty="0"/>
              <a:t>20% randomly scattered out to 10 km</a:t>
            </a:r>
          </a:p>
          <a:p>
            <a:pPr lvl="2" eaLnBrk="1" hangingPunct="1">
              <a:lnSpc>
                <a:spcPct val="90000"/>
              </a:lnSpc>
            </a:pPr>
            <a:r>
              <a:rPr lang="en-US" dirty="0"/>
              <a:t>High dynamic range imaging</a:t>
            </a:r>
          </a:p>
          <a:p>
            <a:pPr lvl="2" eaLnBrk="1" hangingPunct="1">
              <a:lnSpc>
                <a:spcPct val="90000"/>
              </a:lnSpc>
            </a:pPr>
            <a:r>
              <a:rPr lang="en-US" dirty="0"/>
              <a:t>Short exposure imaging</a:t>
            </a:r>
          </a:p>
          <a:p>
            <a:pPr lvl="1" eaLnBrk="1" hangingPunct="1">
              <a:lnSpc>
                <a:spcPct val="90000"/>
              </a:lnSpc>
            </a:pPr>
            <a:r>
              <a:rPr lang="en-US" dirty="0"/>
              <a:t>10 % in</a:t>
            </a:r>
            <a:r>
              <a:rPr lang="en-US" dirty="0" smtClean="0"/>
              <a:t> designed </a:t>
            </a:r>
            <a:r>
              <a:rPr lang="en-US" dirty="0"/>
              <a:t>array out to</a:t>
            </a:r>
            <a:r>
              <a:rPr lang="en-US" dirty="0" smtClean="0"/>
              <a:t> 20 </a:t>
            </a:r>
            <a:r>
              <a:rPr lang="en-US" dirty="0"/>
              <a:t>km</a:t>
            </a:r>
          </a:p>
          <a:p>
            <a:pPr lvl="2" eaLnBrk="1" hangingPunct="1">
              <a:lnSpc>
                <a:spcPct val="90000"/>
              </a:lnSpc>
            </a:pPr>
            <a:r>
              <a:rPr lang="en-US" dirty="0"/>
              <a:t>Rotation and bandwidth synthesis imaging</a:t>
            </a:r>
          </a:p>
          <a:p>
            <a:pPr lvl="2" eaLnBrk="1" hangingPunct="1">
              <a:lnSpc>
                <a:spcPct val="90000"/>
              </a:lnSpc>
            </a:pPr>
            <a:r>
              <a:rPr lang="en-US" dirty="0">
                <a:solidFill>
                  <a:srgbClr val="FF0000"/>
                </a:solidFill>
              </a:rPr>
              <a:t>Source localization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29882"/>
            <a:ext cx="9144000" cy="7297201"/>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err="1" smtClean="0"/>
              <a:t>MeerKAT</a:t>
            </a:r>
            <a:r>
              <a:rPr lang="en-US" dirty="0" smtClean="0"/>
              <a:t> Science</a:t>
            </a:r>
            <a:endParaRPr lang="en-US" dirty="0"/>
          </a:p>
        </p:txBody>
      </p:sp>
      <p:sp>
        <p:nvSpPr>
          <p:cNvPr id="7" name="TextBox 6"/>
          <p:cNvSpPr txBox="1"/>
          <p:nvPr/>
        </p:nvSpPr>
        <p:spPr>
          <a:xfrm>
            <a:off x="772370" y="1664626"/>
            <a:ext cx="7843844" cy="6001643"/>
          </a:xfrm>
          <a:prstGeom prst="rect">
            <a:avLst/>
          </a:prstGeom>
          <a:noFill/>
        </p:spPr>
        <p:txBody>
          <a:bodyPr wrap="square" rtlCol="0">
            <a:spAutoFit/>
          </a:bodyPr>
          <a:lstStyle/>
          <a:p>
            <a:r>
              <a:rPr lang="en-US" sz="2400" dirty="0" smtClean="0"/>
              <a:t>Call for Proposals for </a:t>
            </a:r>
            <a:r>
              <a:rPr lang="en-US" sz="2400" dirty="0" err="1" smtClean="0"/>
              <a:t>MeerKAT</a:t>
            </a:r>
            <a:r>
              <a:rPr lang="en-US" sz="2400" dirty="0" smtClean="0"/>
              <a:t> survey science : Mid 2010</a:t>
            </a:r>
          </a:p>
          <a:p>
            <a:endParaRPr lang="en-US" sz="2400" dirty="0" smtClean="0"/>
          </a:p>
          <a:p>
            <a:r>
              <a:rPr lang="en-US" sz="2400" dirty="0" smtClean="0"/>
              <a:t>&gt;20 proposals: asking for more than 10 years of  observing time</a:t>
            </a:r>
          </a:p>
          <a:p>
            <a:endParaRPr lang="en-US" sz="2400" dirty="0" smtClean="0"/>
          </a:p>
          <a:p>
            <a:r>
              <a:rPr lang="en-US" sz="2400" dirty="0" smtClean="0"/>
              <a:t>700 authors –about 500 unique</a:t>
            </a:r>
          </a:p>
          <a:p>
            <a:endParaRPr lang="en-US" sz="2400" dirty="0" smtClean="0"/>
          </a:p>
          <a:p>
            <a:r>
              <a:rPr lang="en-US" sz="2400" dirty="0" smtClean="0"/>
              <a:t>60 RSA astronomers</a:t>
            </a:r>
          </a:p>
          <a:p>
            <a:endParaRPr lang="en-US" sz="2400" smtClean="0"/>
          </a:p>
          <a:p>
            <a:endParaRPr lang="en-US" sz="2400" smtClean="0"/>
          </a:p>
          <a:p>
            <a:r>
              <a:rPr lang="en-US" sz="2400" dirty="0" smtClean="0"/>
              <a:t>A scientific advisory committee helped us assess the proposals and we have allocated circa 5 years of time</a:t>
            </a:r>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316710" cy="6930163"/>
          </a:xfrm>
          <a:prstGeom prst="rect">
            <a:avLst/>
          </a:prstGeom>
        </p:spPr>
      </p:pic>
      <p:sp>
        <p:nvSpPr>
          <p:cNvPr id="4" name="TextBox 3"/>
          <p:cNvSpPr txBox="1"/>
          <p:nvPr/>
        </p:nvSpPr>
        <p:spPr>
          <a:xfrm>
            <a:off x="3605776" y="6482069"/>
            <a:ext cx="2496307" cy="646331"/>
          </a:xfrm>
          <a:prstGeom prst="rect">
            <a:avLst/>
          </a:prstGeom>
          <a:noFill/>
        </p:spPr>
        <p:txBody>
          <a:bodyPr wrap="square" rtlCol="0">
            <a:spAutoFit/>
          </a:bodyPr>
          <a:lstStyle/>
          <a:p>
            <a:r>
              <a:rPr lang="en-US" dirty="0" smtClean="0">
                <a:solidFill>
                  <a:schemeClr val="bg1"/>
                </a:solidFill>
              </a:rPr>
              <a:t>    </a:t>
            </a: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MeerKAT</a:t>
            </a:r>
            <a:r>
              <a:rPr lang="en-US" dirty="0" smtClean="0"/>
              <a:t> Science- Summary</a:t>
            </a:r>
            <a:endParaRPr lang="en-US" dirty="0"/>
          </a:p>
        </p:txBody>
      </p:sp>
      <p:sp>
        <p:nvSpPr>
          <p:cNvPr id="3" name="TextBox 2"/>
          <p:cNvSpPr txBox="1"/>
          <p:nvPr/>
        </p:nvSpPr>
        <p:spPr>
          <a:xfrm>
            <a:off x="323850" y="1572903"/>
            <a:ext cx="8450349" cy="4893647"/>
          </a:xfrm>
          <a:prstGeom prst="rect">
            <a:avLst/>
          </a:prstGeom>
          <a:noFill/>
        </p:spPr>
        <p:txBody>
          <a:bodyPr wrap="square" rtlCol="0">
            <a:spAutoFit/>
          </a:bodyPr>
          <a:lstStyle/>
          <a:p>
            <a:r>
              <a:rPr lang="en-US" dirty="0" smtClean="0"/>
              <a:t>1. </a:t>
            </a:r>
            <a:r>
              <a:rPr lang="en-US" sz="2400" dirty="0" smtClean="0"/>
              <a:t>Deep, sensitive studies of the early Universe and the first galaxies after the </a:t>
            </a:r>
            <a:r>
              <a:rPr lang="en-US" sz="2400" dirty="0" err="1" smtClean="0"/>
              <a:t>EoR</a:t>
            </a:r>
            <a:r>
              <a:rPr lang="en-US" sz="2400" dirty="0" smtClean="0"/>
              <a:t>.</a:t>
            </a:r>
          </a:p>
          <a:p>
            <a:r>
              <a:rPr lang="en-US" sz="2400" dirty="0" smtClean="0"/>
              <a:t>Studies of primordial hydrogen, both atomic and molecular</a:t>
            </a:r>
          </a:p>
          <a:p>
            <a:endParaRPr lang="en-US" sz="2400" dirty="0" smtClean="0"/>
          </a:p>
          <a:p>
            <a:r>
              <a:rPr lang="en-US" sz="2400" dirty="0" smtClean="0"/>
              <a:t>2. The earliest radio galaxies – even new types – Galaxy evolution</a:t>
            </a:r>
          </a:p>
          <a:p>
            <a:endParaRPr lang="en-US" sz="2400" dirty="0" smtClean="0"/>
          </a:p>
          <a:p>
            <a:r>
              <a:rPr lang="en-US" sz="2400" dirty="0" smtClean="0"/>
              <a:t>3. High frequency studies of the Galaxy and the </a:t>
            </a:r>
            <a:r>
              <a:rPr lang="en-US" sz="2400" dirty="0" err="1" smtClean="0"/>
              <a:t>Magellanic</a:t>
            </a:r>
            <a:r>
              <a:rPr lang="en-US" sz="2400" dirty="0" smtClean="0"/>
              <a:t> Clouds, our nearest </a:t>
            </a:r>
            <a:r>
              <a:rPr lang="en-US" sz="2400" dirty="0" err="1" smtClean="0"/>
              <a:t>neighbour</a:t>
            </a:r>
            <a:r>
              <a:rPr lang="en-US" sz="2400" dirty="0" smtClean="0"/>
              <a:t> - Galactic structure and dynamics; new interstellar molecules - formation of life</a:t>
            </a:r>
          </a:p>
          <a:p>
            <a:endParaRPr lang="en-US" sz="2400" dirty="0" smtClean="0"/>
          </a:p>
          <a:p>
            <a:r>
              <a:rPr lang="en-US" sz="2400" dirty="0" smtClean="0"/>
              <a:t>4. </a:t>
            </a:r>
            <a:r>
              <a:rPr lang="en-US" sz="2400" dirty="0" smtClean="0">
                <a:latin typeface="Arial (Body)"/>
                <a:cs typeface="Arial (Body)"/>
              </a:rPr>
              <a:t>Transient sources and Pulsars, especially in the Centre of our Galaxy – Einstein’s Gravitational Radiation</a:t>
            </a:r>
            <a:endParaRPr lang="en-US" sz="2400" dirty="0">
              <a:latin typeface="Arial (Body)"/>
              <a:cs typeface="Arial (Body)"/>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350"/>
            <a:ext cx="8485574" cy="868363"/>
          </a:xfrm>
        </p:spPr>
        <p:txBody>
          <a:bodyPr/>
          <a:lstStyle/>
          <a:p>
            <a:r>
              <a:rPr lang="en-US" dirty="0" smtClean="0">
                <a:solidFill>
                  <a:srgbClr val="FFFF00"/>
                </a:solidFill>
              </a:rPr>
              <a:t>The </a:t>
            </a:r>
            <a:r>
              <a:rPr lang="en-US" dirty="0" err="1" smtClean="0">
                <a:solidFill>
                  <a:srgbClr val="FFFF00"/>
                </a:solidFill>
              </a:rPr>
              <a:t>MeerKAT</a:t>
            </a:r>
            <a:r>
              <a:rPr lang="en-US" dirty="0" smtClean="0">
                <a:solidFill>
                  <a:srgbClr val="FFFF00"/>
                </a:solidFill>
              </a:rPr>
              <a:t> Large Survey Proposals </a:t>
            </a:r>
            <a:br>
              <a:rPr lang="en-US" dirty="0" smtClean="0">
                <a:solidFill>
                  <a:srgbClr val="FFFF00"/>
                </a:solidFill>
              </a:rPr>
            </a:br>
            <a:r>
              <a:rPr lang="en-US" dirty="0" smtClean="0">
                <a:solidFill>
                  <a:srgbClr val="FFFF00"/>
                </a:solidFill>
              </a:rPr>
              <a:t>                       - Science goals </a:t>
            </a:r>
            <a:endParaRPr lang="en-US" dirty="0">
              <a:solidFill>
                <a:srgbClr val="FFFF00"/>
              </a:solidFill>
            </a:endParaRPr>
          </a:p>
        </p:txBody>
      </p:sp>
      <p:sp>
        <p:nvSpPr>
          <p:cNvPr id="3" name="TextBox 2"/>
          <p:cNvSpPr txBox="1"/>
          <p:nvPr/>
        </p:nvSpPr>
        <p:spPr>
          <a:xfrm>
            <a:off x="323850" y="1313157"/>
            <a:ext cx="8450349" cy="5262979"/>
          </a:xfrm>
          <a:prstGeom prst="rect">
            <a:avLst/>
          </a:prstGeom>
          <a:noFill/>
        </p:spPr>
        <p:txBody>
          <a:bodyPr wrap="square" rtlCol="0">
            <a:spAutoFit/>
          </a:bodyPr>
          <a:lstStyle/>
          <a:p>
            <a:r>
              <a:rPr lang="en-US" dirty="0" smtClean="0">
                <a:solidFill>
                  <a:srgbClr val="FF0000"/>
                </a:solidFill>
              </a:rPr>
              <a:t>1. </a:t>
            </a:r>
            <a:r>
              <a:rPr lang="en-US" sz="2400" dirty="0" smtClean="0">
                <a:solidFill>
                  <a:srgbClr val="FF0000"/>
                </a:solidFill>
              </a:rPr>
              <a:t>Deep, sensitive studies of the early Universe and galaxies out to the Epoch of Re-ionization. </a:t>
            </a:r>
          </a:p>
          <a:p>
            <a:r>
              <a:rPr lang="en-US" sz="2400" dirty="0" smtClean="0"/>
              <a:t>Studies of primordial hydrogen, both atomic (</a:t>
            </a:r>
            <a:r>
              <a:rPr lang="en-US" sz="2400" dirty="0" err="1" smtClean="0"/>
              <a:t>z</a:t>
            </a:r>
            <a:r>
              <a:rPr lang="en-US" sz="2400" dirty="0" smtClean="0"/>
              <a:t> = 1.4) and molecular, via CO, to </a:t>
            </a:r>
            <a:r>
              <a:rPr lang="en-US" sz="2400" dirty="0" err="1" smtClean="0"/>
              <a:t>z</a:t>
            </a:r>
            <a:r>
              <a:rPr lang="en-US" sz="2400" dirty="0" smtClean="0"/>
              <a:t> about 7</a:t>
            </a:r>
          </a:p>
          <a:p>
            <a:endParaRPr lang="en-US" sz="2400" dirty="0" smtClean="0"/>
          </a:p>
          <a:p>
            <a:r>
              <a:rPr lang="en-US" sz="2400" dirty="0" smtClean="0"/>
              <a:t>2. </a:t>
            </a:r>
            <a:r>
              <a:rPr lang="en-US" sz="2400" dirty="0" smtClean="0">
                <a:solidFill>
                  <a:srgbClr val="FF0000"/>
                </a:solidFill>
              </a:rPr>
              <a:t>The earliest radio galaxies – even new types – Galaxy evolution</a:t>
            </a:r>
          </a:p>
          <a:p>
            <a:endParaRPr lang="en-US" sz="2400" dirty="0" smtClean="0"/>
          </a:p>
          <a:p>
            <a:r>
              <a:rPr lang="en-US" sz="2400" dirty="0" smtClean="0"/>
              <a:t>3. High frequency studies of the Galaxy and the </a:t>
            </a:r>
            <a:r>
              <a:rPr lang="en-US" sz="2400" dirty="0" err="1" smtClean="0"/>
              <a:t>Magellanic</a:t>
            </a:r>
            <a:r>
              <a:rPr lang="en-US" sz="2400" dirty="0" smtClean="0"/>
              <a:t> Clouds - Galactic structure and dynamics (using </a:t>
            </a:r>
            <a:r>
              <a:rPr lang="en-US" sz="2400" dirty="0" err="1" smtClean="0"/>
              <a:t>e.g</a:t>
            </a:r>
            <a:r>
              <a:rPr lang="en-US" sz="2400" dirty="0" smtClean="0"/>
              <a:t> CH</a:t>
            </a:r>
            <a:r>
              <a:rPr lang="en-US" sz="1600" dirty="0" smtClean="0"/>
              <a:t>3</a:t>
            </a:r>
            <a:r>
              <a:rPr lang="en-US" sz="2400" dirty="0" smtClean="0"/>
              <a:t>OH masers; new interstellar molecules - formation of life</a:t>
            </a:r>
          </a:p>
          <a:p>
            <a:endParaRPr lang="en-US" sz="2400" dirty="0" smtClean="0"/>
          </a:p>
          <a:p>
            <a:r>
              <a:rPr lang="en-US" sz="2400" dirty="0" smtClean="0"/>
              <a:t>4. </a:t>
            </a:r>
            <a:r>
              <a:rPr lang="en-US" sz="2400" dirty="0" smtClean="0">
                <a:latin typeface="Arial (Body)"/>
                <a:cs typeface="Arial (Body)"/>
              </a:rPr>
              <a:t>Transient sources and Pulsars, especially in the Centre of our Galaxy – Einstein’s Gravitational Radiation</a:t>
            </a:r>
            <a:endParaRPr lang="en-US" sz="2400" dirty="0">
              <a:latin typeface="Arial (Body)"/>
              <a:cs typeface="Arial (Body)"/>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461770"/>
            <a:ext cx="6629400" cy="666943"/>
          </a:xfrm>
        </p:spPr>
        <p:txBody>
          <a:bodyPr/>
          <a:lstStyle/>
          <a:p>
            <a:r>
              <a:rPr lang="en-US" dirty="0" smtClean="0"/>
              <a:t>1. HI (OH) Galaxy Surveys</a:t>
            </a:r>
            <a:br>
              <a:rPr lang="en-US" dirty="0" smtClean="0"/>
            </a:br>
            <a:endParaRPr lang="en-US" dirty="0"/>
          </a:p>
        </p:txBody>
      </p:sp>
      <p:sp>
        <p:nvSpPr>
          <p:cNvPr id="3" name="TextBox 2"/>
          <p:cNvSpPr txBox="1"/>
          <p:nvPr/>
        </p:nvSpPr>
        <p:spPr>
          <a:xfrm>
            <a:off x="323850" y="1370879"/>
            <a:ext cx="8450349" cy="4739759"/>
          </a:xfrm>
          <a:prstGeom prst="rect">
            <a:avLst/>
          </a:prstGeom>
          <a:noFill/>
        </p:spPr>
        <p:txBody>
          <a:bodyPr wrap="square" rtlCol="0">
            <a:spAutoFit/>
          </a:bodyPr>
          <a:lstStyle/>
          <a:p>
            <a:pPr marL="514350" indent="-514350">
              <a:buNone/>
            </a:pPr>
            <a:r>
              <a:rPr lang="en-US" sz="2400" dirty="0" smtClean="0">
                <a:solidFill>
                  <a:srgbClr val="FF0000"/>
                </a:solidFill>
              </a:rPr>
              <a:t>Galaxies form from gas that cools and condenses in dark matter halos. In the local Universe (</a:t>
            </a:r>
            <a:r>
              <a:rPr lang="en-US" sz="2400" dirty="0" err="1" smtClean="0">
                <a:solidFill>
                  <a:srgbClr val="FF0000"/>
                </a:solidFill>
              </a:rPr>
              <a:t>z</a:t>
            </a:r>
            <a:r>
              <a:rPr lang="en-US" sz="2400" dirty="0" smtClean="0">
                <a:solidFill>
                  <a:srgbClr val="FF0000"/>
                </a:solidFill>
              </a:rPr>
              <a:t> &lt; 0.5) HI is the easily detectable manifestation of this process (Kauffmann)</a:t>
            </a:r>
          </a:p>
          <a:p>
            <a:pPr marL="514350" indent="-514350"/>
            <a:endParaRPr lang="en-US" dirty="0" smtClean="0"/>
          </a:p>
          <a:p>
            <a:pPr marL="514350" indent="-514350">
              <a:buClr>
                <a:srgbClr val="000090"/>
              </a:buClr>
            </a:pPr>
            <a:r>
              <a:rPr lang="en-US" sz="2800" dirty="0" smtClean="0">
                <a:solidFill>
                  <a:schemeClr val="accent3">
                    <a:lumMod val="60000"/>
                    <a:lumOff val="40000"/>
                  </a:schemeClr>
                </a:solidFill>
              </a:rPr>
              <a:t>Distant Universe (LADUMA</a:t>
            </a:r>
            <a:r>
              <a:rPr lang="en-US" sz="2800" dirty="0" smtClean="0">
                <a:solidFill>
                  <a:schemeClr val="accent3">
                    <a:lumMod val="40000"/>
                    <a:lumOff val="60000"/>
                  </a:schemeClr>
                </a:solidFill>
              </a:rPr>
              <a:t>) </a:t>
            </a:r>
            <a:r>
              <a:rPr lang="en-US" sz="2000" dirty="0" smtClean="0">
                <a:solidFill>
                  <a:schemeClr val="accent4"/>
                </a:solidFill>
              </a:rPr>
              <a:t>HI to </a:t>
            </a:r>
            <a:r>
              <a:rPr lang="en-US" sz="2000" dirty="0" err="1" smtClean="0">
                <a:solidFill>
                  <a:schemeClr val="accent4"/>
                </a:solidFill>
              </a:rPr>
              <a:t>z</a:t>
            </a:r>
            <a:r>
              <a:rPr lang="en-US" sz="2000" dirty="0" smtClean="0">
                <a:solidFill>
                  <a:schemeClr val="accent4"/>
                </a:solidFill>
              </a:rPr>
              <a:t>=1.4 (580 MHz) – ECDF South </a:t>
            </a:r>
            <a:r>
              <a:rPr lang="en-US" sz="2400" dirty="0" smtClean="0"/>
              <a:t>(</a:t>
            </a:r>
            <a:r>
              <a:rPr lang="en-US" sz="2400" dirty="0" smtClean="0">
                <a:solidFill>
                  <a:srgbClr val="1B587C"/>
                </a:solidFill>
              </a:rPr>
              <a:t>Blythe, (RSA), Baker (USA) and </a:t>
            </a:r>
            <a:r>
              <a:rPr lang="en-US" sz="2400" dirty="0" err="1" smtClean="0">
                <a:solidFill>
                  <a:srgbClr val="1B587C"/>
                </a:solidFill>
              </a:rPr>
              <a:t>Holweda</a:t>
            </a:r>
            <a:r>
              <a:rPr lang="en-US" sz="2400" dirty="0" smtClean="0">
                <a:solidFill>
                  <a:srgbClr val="1B587C"/>
                </a:solidFill>
              </a:rPr>
              <a:t> (ESA)</a:t>
            </a:r>
            <a:r>
              <a:rPr lang="en-US" sz="2400" dirty="0" smtClean="0"/>
              <a:t>)</a:t>
            </a:r>
          </a:p>
          <a:p>
            <a:pPr marL="514350" indent="-514350">
              <a:buClr>
                <a:srgbClr val="000090"/>
              </a:buClr>
            </a:pPr>
            <a:endParaRPr lang="en-US" sz="2000" dirty="0" smtClean="0"/>
          </a:p>
          <a:p>
            <a:pPr marL="514350" indent="-514350">
              <a:buClr>
                <a:srgbClr val="000090"/>
              </a:buClr>
            </a:pPr>
            <a:r>
              <a:rPr lang="en-US" sz="2000" dirty="0" smtClean="0">
                <a:solidFill>
                  <a:srgbClr val="4E8542"/>
                </a:solidFill>
              </a:rPr>
              <a:t>Deep survey (5000 hrs) single pointing.  Evolution of HI mass density to </a:t>
            </a:r>
            <a:r>
              <a:rPr lang="en-US" sz="2000" dirty="0" err="1" smtClean="0">
                <a:solidFill>
                  <a:srgbClr val="4E8542"/>
                </a:solidFill>
              </a:rPr>
              <a:t>z</a:t>
            </a:r>
            <a:r>
              <a:rPr lang="en-US" sz="2000" dirty="0" smtClean="0">
                <a:solidFill>
                  <a:srgbClr val="4E8542"/>
                </a:solidFill>
              </a:rPr>
              <a:t>=1.2 </a:t>
            </a:r>
          </a:p>
          <a:p>
            <a:pPr marL="514350" indent="-514350">
              <a:buClr>
                <a:srgbClr val="000090"/>
              </a:buClr>
            </a:pPr>
            <a:r>
              <a:rPr lang="en-US" sz="2000" dirty="0" smtClean="0">
                <a:solidFill>
                  <a:srgbClr val="4E8542"/>
                </a:solidFill>
              </a:rPr>
              <a:t>Direct detection HI -&gt; </a:t>
            </a:r>
            <a:r>
              <a:rPr lang="en-US" sz="2000" dirty="0" err="1" smtClean="0">
                <a:solidFill>
                  <a:srgbClr val="4E8542"/>
                </a:solidFill>
              </a:rPr>
              <a:t>z</a:t>
            </a:r>
            <a:r>
              <a:rPr lang="en-US" sz="2000" dirty="0" smtClean="0">
                <a:solidFill>
                  <a:srgbClr val="4E8542"/>
                </a:solidFill>
              </a:rPr>
              <a:t> = 0.6: stacking to </a:t>
            </a:r>
            <a:r>
              <a:rPr lang="en-US" sz="2000" dirty="0" err="1" smtClean="0">
                <a:solidFill>
                  <a:srgbClr val="4E8542"/>
                </a:solidFill>
              </a:rPr>
              <a:t>z</a:t>
            </a:r>
            <a:r>
              <a:rPr lang="en-US" sz="2000" dirty="0" smtClean="0">
                <a:solidFill>
                  <a:srgbClr val="4E8542"/>
                </a:solidFill>
              </a:rPr>
              <a:t>= 1.2. HI mass </a:t>
            </a:r>
            <a:r>
              <a:rPr lang="en-US" sz="2000" dirty="0" err="1" smtClean="0">
                <a:solidFill>
                  <a:srgbClr val="4E8542"/>
                </a:solidFill>
              </a:rPr>
              <a:t>v</a:t>
            </a:r>
            <a:r>
              <a:rPr lang="en-US" sz="2000" dirty="0" smtClean="0">
                <a:solidFill>
                  <a:srgbClr val="4E8542"/>
                </a:solidFill>
              </a:rPr>
              <a:t>. stellar mass</a:t>
            </a:r>
          </a:p>
          <a:p>
            <a:pPr marL="514350" indent="-514350">
              <a:buClr>
                <a:srgbClr val="000090"/>
              </a:buClr>
            </a:pPr>
            <a:r>
              <a:rPr lang="en-US" sz="2000" dirty="0" smtClean="0">
                <a:solidFill>
                  <a:srgbClr val="4E8542"/>
                </a:solidFill>
              </a:rPr>
              <a:t>Baryonic Tully-Fisher relation</a:t>
            </a:r>
          </a:p>
          <a:p>
            <a:pPr marL="514350" indent="-514350">
              <a:buClr>
                <a:srgbClr val="000090"/>
              </a:buClr>
            </a:pPr>
            <a:r>
              <a:rPr lang="en-US" sz="2000" dirty="0" smtClean="0">
                <a:solidFill>
                  <a:srgbClr val="4E8542"/>
                </a:solidFill>
              </a:rPr>
              <a:t>ECDF South is of order 0.3 sq deg:  </a:t>
            </a:r>
            <a:r>
              <a:rPr lang="en-US" sz="2000" dirty="0" err="1" smtClean="0">
                <a:solidFill>
                  <a:srgbClr val="4E8542"/>
                </a:solidFill>
              </a:rPr>
              <a:t>z</a:t>
            </a:r>
            <a:r>
              <a:rPr lang="en-US" sz="2000" dirty="0" smtClean="0">
                <a:solidFill>
                  <a:srgbClr val="4E8542"/>
                </a:solidFill>
              </a:rPr>
              <a:t>= 1.2 </a:t>
            </a:r>
            <a:r>
              <a:rPr lang="en-US" sz="2000" dirty="0" err="1" smtClean="0">
                <a:solidFill>
                  <a:srgbClr val="4E8542"/>
                </a:solidFill>
              </a:rPr>
              <a:t>FoV</a:t>
            </a:r>
            <a:r>
              <a:rPr lang="en-US" sz="2000" dirty="0" smtClean="0">
                <a:solidFill>
                  <a:srgbClr val="4E8542"/>
                </a:solidFill>
              </a:rPr>
              <a:t> = 4.5 deg. Need multi band photometry, high </a:t>
            </a:r>
            <a:r>
              <a:rPr lang="en-US" sz="2000" dirty="0" err="1" smtClean="0">
                <a:solidFill>
                  <a:srgbClr val="4E8542"/>
                </a:solidFill>
              </a:rPr>
              <a:t>FoV</a:t>
            </a:r>
            <a:r>
              <a:rPr lang="en-US" sz="2000" dirty="0" smtClean="0">
                <a:solidFill>
                  <a:srgbClr val="4E8542"/>
                </a:solidFill>
              </a:rPr>
              <a:t> optical data with </a:t>
            </a:r>
            <a:r>
              <a:rPr lang="en-US" sz="2000" dirty="0" err="1" smtClean="0">
                <a:solidFill>
                  <a:srgbClr val="4E8542"/>
                </a:solidFill>
              </a:rPr>
              <a:t>eg</a:t>
            </a:r>
            <a:r>
              <a:rPr lang="en-US" sz="2000" dirty="0" smtClean="0">
                <a:solidFill>
                  <a:srgbClr val="4E8542"/>
                </a:solidFill>
              </a:rPr>
              <a:t> SALT</a:t>
            </a:r>
          </a:p>
          <a:p>
            <a:pPr marL="514350" indent="-514350">
              <a:buClr>
                <a:srgbClr val="000090"/>
              </a:buClr>
            </a:pPr>
            <a:r>
              <a:rPr lang="en-US" sz="2000" dirty="0" smtClean="0">
                <a:solidFill>
                  <a:srgbClr val="4E8542"/>
                </a:solidFill>
              </a:rPr>
              <a:t>Simulations (SKA Simulate Skies – Oxford)</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HI proposals</a:t>
            </a:r>
            <a:endParaRPr lang="en-US" dirty="0"/>
          </a:p>
        </p:txBody>
      </p:sp>
      <p:sp>
        <p:nvSpPr>
          <p:cNvPr id="3" name="TextBox 2"/>
          <p:cNvSpPr txBox="1"/>
          <p:nvPr/>
        </p:nvSpPr>
        <p:spPr>
          <a:xfrm>
            <a:off x="323850" y="1128713"/>
            <a:ext cx="8450349" cy="1077218"/>
          </a:xfrm>
          <a:prstGeom prst="rect">
            <a:avLst/>
          </a:prstGeom>
          <a:noFill/>
        </p:spPr>
        <p:txBody>
          <a:bodyPr wrap="square" rtlCol="0">
            <a:spAutoFit/>
          </a:bodyPr>
          <a:lstStyle/>
          <a:p>
            <a:pPr marL="514350" indent="-514350"/>
            <a:r>
              <a:rPr lang="en-US" sz="2400" dirty="0" smtClean="0">
                <a:solidFill>
                  <a:srgbClr val="1B587C"/>
                </a:solidFill>
              </a:rPr>
              <a:t>Galaxy Clustering (FORNAX cluster) PI </a:t>
            </a:r>
            <a:r>
              <a:rPr lang="en-US" sz="2400" dirty="0" smtClean="0">
                <a:solidFill>
                  <a:srgbClr val="4E8542"/>
                </a:solidFill>
              </a:rPr>
              <a:t> P. Serra</a:t>
            </a:r>
            <a:r>
              <a:rPr lang="en-US" sz="2400" dirty="0" smtClean="0">
                <a:solidFill>
                  <a:srgbClr val="CCFFCC"/>
                </a:solidFill>
              </a:rPr>
              <a:t> </a:t>
            </a:r>
            <a:r>
              <a:rPr lang="en-US" sz="2400" dirty="0" smtClean="0">
                <a:solidFill>
                  <a:srgbClr val="4E8542"/>
                </a:solidFill>
              </a:rPr>
              <a:t>-</a:t>
            </a:r>
            <a:r>
              <a:rPr lang="en-US" sz="2400" dirty="0" smtClean="0">
                <a:solidFill>
                  <a:srgbClr val="CCFFCC"/>
                </a:solidFill>
              </a:rPr>
              <a:t> </a:t>
            </a:r>
            <a:r>
              <a:rPr lang="en-US" sz="2400" dirty="0" smtClean="0">
                <a:solidFill>
                  <a:srgbClr val="4E8542"/>
                </a:solidFill>
              </a:rPr>
              <a:t>ASTRON</a:t>
            </a:r>
            <a:r>
              <a:rPr lang="en-US" sz="2400" dirty="0" smtClean="0"/>
              <a:t>)</a:t>
            </a:r>
            <a:endParaRPr lang="en-US" sz="2400" dirty="0" smtClean="0">
              <a:solidFill>
                <a:srgbClr val="1B587C"/>
              </a:solidFill>
            </a:endParaRPr>
          </a:p>
          <a:p>
            <a:pPr marL="514350" indent="-514350"/>
            <a:r>
              <a:rPr lang="en-US" sz="2000" dirty="0" smtClean="0"/>
              <a:t>Galaxy formation and evolution in clusters - Effects of galaxy-galaxy interaction, tidal stripping, etc…</a:t>
            </a:r>
            <a:r>
              <a:rPr lang="en-US" dirty="0" smtClean="0"/>
              <a:t>. </a:t>
            </a:r>
            <a:r>
              <a:rPr lang="en-US" dirty="0" smtClean="0">
                <a:solidFill>
                  <a:srgbClr val="CCFFCC"/>
                </a:solidFill>
              </a:rPr>
              <a:t>(</a:t>
            </a:r>
            <a:endParaRPr lang="en-US" dirty="0" smtClean="0"/>
          </a:p>
        </p:txBody>
      </p:sp>
      <p:pic>
        <p:nvPicPr>
          <p:cNvPr id="5" name="Picture 8"/>
          <p:cNvPicPr>
            <a:picLocks noChangeAspect="1"/>
          </p:cNvPicPr>
          <p:nvPr/>
        </p:nvPicPr>
        <p:blipFill>
          <a:blip r:embed="rId2"/>
          <a:srcRect/>
          <a:stretch>
            <a:fillRect/>
          </a:stretch>
        </p:blipFill>
        <p:spPr bwMode="auto">
          <a:xfrm>
            <a:off x="1197794" y="2537827"/>
            <a:ext cx="4875150" cy="4139061"/>
          </a:xfrm>
          <a:prstGeom prst="rect">
            <a:avLst/>
          </a:prstGeom>
          <a:noFill/>
          <a:ln w="9525">
            <a:noFill/>
            <a:miter lim="800000"/>
            <a:headEnd/>
            <a:tailEnd/>
          </a:ln>
        </p:spPr>
      </p:pic>
      <p:sp>
        <p:nvSpPr>
          <p:cNvPr id="6" name="Rectangle 5"/>
          <p:cNvSpPr/>
          <p:nvPr/>
        </p:nvSpPr>
        <p:spPr>
          <a:xfrm>
            <a:off x="6494063" y="3244334"/>
            <a:ext cx="1587436" cy="646331"/>
          </a:xfrm>
          <a:prstGeom prst="rect">
            <a:avLst/>
          </a:prstGeom>
        </p:spPr>
        <p:txBody>
          <a:bodyPr wrap="square">
            <a:spAutoFit/>
          </a:bodyPr>
          <a:lstStyle/>
          <a:p>
            <a:r>
              <a:rPr lang="en-US" dirty="0" smtClean="0"/>
              <a:t> HST heritage image</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HI studies</a:t>
            </a:r>
            <a:endParaRPr lang="en-US" dirty="0"/>
          </a:p>
        </p:txBody>
      </p:sp>
      <p:sp>
        <p:nvSpPr>
          <p:cNvPr id="4" name="Rectangle 3"/>
          <p:cNvSpPr/>
          <p:nvPr/>
        </p:nvSpPr>
        <p:spPr>
          <a:xfrm>
            <a:off x="542291" y="1128714"/>
            <a:ext cx="8376222" cy="5386090"/>
          </a:xfrm>
          <a:prstGeom prst="rect">
            <a:avLst/>
          </a:prstGeom>
        </p:spPr>
        <p:txBody>
          <a:bodyPr wrap="square">
            <a:spAutoFit/>
          </a:bodyPr>
          <a:lstStyle/>
          <a:p>
            <a:pPr marL="514350" indent="-514350"/>
            <a:r>
              <a:rPr lang="en-US" sz="2800" dirty="0" smtClean="0">
                <a:solidFill>
                  <a:schemeClr val="accent3">
                    <a:lumMod val="60000"/>
                    <a:lumOff val="40000"/>
                  </a:schemeClr>
                </a:solidFill>
              </a:rPr>
              <a:t>Nearby galaxies of different types (MHONGOOSE</a:t>
            </a:r>
            <a:r>
              <a:rPr lang="en-US" sz="2400" dirty="0" smtClean="0">
                <a:solidFill>
                  <a:schemeClr val="accent3">
                    <a:lumMod val="60000"/>
                    <a:lumOff val="40000"/>
                  </a:schemeClr>
                </a:solidFill>
              </a:rPr>
              <a:t>)</a:t>
            </a:r>
          </a:p>
          <a:p>
            <a:pPr marL="514350" indent="-514350"/>
            <a:r>
              <a:rPr lang="en-US" dirty="0" smtClean="0">
                <a:solidFill>
                  <a:srgbClr val="FF0000"/>
                </a:solidFill>
              </a:rPr>
              <a:t> (E. de Blok – Netherlands/UCT)</a:t>
            </a:r>
          </a:p>
          <a:p>
            <a:pPr marL="514350" indent="-514350"/>
            <a:r>
              <a:rPr lang="en-US" dirty="0" smtClean="0">
                <a:solidFill>
                  <a:schemeClr val="accent4">
                    <a:lumMod val="75000"/>
                  </a:schemeClr>
                </a:solidFill>
              </a:rPr>
              <a:t>Deeper version of ‘Things’ Survey with the VLA</a:t>
            </a:r>
          </a:p>
          <a:p>
            <a:pPr marL="514350" indent="-514350"/>
            <a:r>
              <a:rPr lang="en-US" dirty="0" smtClean="0">
                <a:solidFill>
                  <a:srgbClr val="FF0000"/>
                </a:solidFill>
              </a:rPr>
              <a:t>Studying relatively local galaxies; comparison with </a:t>
            </a:r>
            <a:r>
              <a:rPr lang="en-US" dirty="0" err="1" smtClean="0">
                <a:solidFill>
                  <a:srgbClr val="FF0000"/>
                </a:solidFill>
              </a:rPr>
              <a:t>eg</a:t>
            </a:r>
            <a:r>
              <a:rPr lang="en-US" dirty="0" smtClean="0">
                <a:solidFill>
                  <a:srgbClr val="FF0000"/>
                </a:solidFill>
              </a:rPr>
              <a:t> Spitzer data</a:t>
            </a:r>
          </a:p>
          <a:p>
            <a:pPr marL="514350" indent="-514350"/>
            <a:r>
              <a:rPr lang="en-US" dirty="0" smtClean="0">
                <a:solidFill>
                  <a:srgbClr val="FF0000"/>
                </a:solidFill>
              </a:rPr>
              <a:t>Connection between star formation, HI dynamics and accretion; molecular gas</a:t>
            </a:r>
          </a:p>
          <a:p>
            <a:pPr marL="514350" indent="-514350"/>
            <a:r>
              <a:rPr lang="en-US" dirty="0" smtClean="0">
                <a:solidFill>
                  <a:schemeClr val="accent4">
                    <a:lumMod val="75000"/>
                  </a:schemeClr>
                </a:solidFill>
              </a:rPr>
              <a:t>Outer discs of galaxies and the cosmic web; dark mater</a:t>
            </a:r>
          </a:p>
          <a:p>
            <a:pPr marL="514350" indent="-514350"/>
            <a:endParaRPr lang="en-US" dirty="0" smtClean="0">
              <a:solidFill>
                <a:schemeClr val="accent4">
                  <a:lumMod val="75000"/>
                </a:schemeClr>
              </a:solidFill>
            </a:endParaRPr>
          </a:p>
          <a:p>
            <a:pPr marL="514350" indent="-514350"/>
            <a:r>
              <a:rPr lang="en-US" dirty="0" smtClean="0"/>
              <a:t>Probable collaboration with a proposal, </a:t>
            </a:r>
            <a:r>
              <a:rPr lang="en-US" dirty="0" smtClean="0">
                <a:solidFill>
                  <a:srgbClr val="3B6431"/>
                </a:solidFill>
              </a:rPr>
              <a:t>Meer-</a:t>
            </a:r>
            <a:r>
              <a:rPr lang="en-US" dirty="0" err="1" smtClean="0">
                <a:solidFill>
                  <a:srgbClr val="3B6431"/>
                </a:solidFill>
              </a:rPr>
              <a:t>QUIttens</a:t>
            </a:r>
            <a:r>
              <a:rPr lang="en-US" dirty="0" smtClean="0"/>
              <a:t>, that was not deemed a  ‘</a:t>
            </a:r>
            <a:r>
              <a:rPr lang="en-US" dirty="0" err="1" smtClean="0"/>
              <a:t>Key’Project</a:t>
            </a:r>
            <a:r>
              <a:rPr lang="en-US" dirty="0" smtClean="0"/>
              <a:t> but the TAC thought it important to do </a:t>
            </a:r>
            <a:r>
              <a:rPr lang="en-US" dirty="0" smtClean="0">
                <a:solidFill>
                  <a:srgbClr val="4EA5D8"/>
                </a:solidFill>
              </a:rPr>
              <a:t>Rotation Measure Synthesis</a:t>
            </a:r>
            <a:r>
              <a:rPr lang="en-US" dirty="0" smtClean="0"/>
              <a:t> on galaxies and suggested a collaboration with </a:t>
            </a:r>
            <a:r>
              <a:rPr lang="en-US" dirty="0" err="1" smtClean="0"/>
              <a:t>Mhongoose</a:t>
            </a:r>
            <a:endParaRPr lang="en-US" dirty="0" smtClean="0"/>
          </a:p>
          <a:p>
            <a:pPr marL="514350" indent="-514350"/>
            <a:endParaRPr lang="en-US" dirty="0" smtClean="0"/>
          </a:p>
          <a:p>
            <a:pPr marL="514350" indent="-514350"/>
            <a:r>
              <a:rPr lang="en-US" sz="2800" dirty="0" smtClean="0">
                <a:solidFill>
                  <a:schemeClr val="accent3">
                    <a:lumMod val="60000"/>
                    <a:lumOff val="40000"/>
                  </a:schemeClr>
                </a:solidFill>
              </a:rPr>
              <a:t>ABSORPTION LINE SURVEY</a:t>
            </a:r>
            <a:r>
              <a:rPr lang="en-US" dirty="0" smtClean="0">
                <a:solidFill>
                  <a:schemeClr val="accent4">
                    <a:lumMod val="75000"/>
                  </a:schemeClr>
                </a:solidFill>
              </a:rPr>
              <a:t>– </a:t>
            </a:r>
            <a:r>
              <a:rPr lang="en-US" dirty="0" smtClean="0">
                <a:solidFill>
                  <a:srgbClr val="FF0000"/>
                </a:solidFill>
              </a:rPr>
              <a:t>Gupta, ASTRON and </a:t>
            </a:r>
            <a:r>
              <a:rPr lang="en-US" dirty="0" err="1" smtClean="0">
                <a:solidFill>
                  <a:srgbClr val="FF0000"/>
                </a:solidFill>
              </a:rPr>
              <a:t>Srianand</a:t>
            </a:r>
            <a:r>
              <a:rPr lang="en-US" dirty="0" smtClean="0">
                <a:solidFill>
                  <a:srgbClr val="FF0000"/>
                </a:solidFill>
              </a:rPr>
              <a:t>  - Poona)</a:t>
            </a:r>
          </a:p>
          <a:p>
            <a:pPr marL="514350" indent="-514350"/>
            <a:r>
              <a:rPr lang="en-US" dirty="0" smtClean="0"/>
              <a:t>HI at high </a:t>
            </a:r>
            <a:r>
              <a:rPr lang="en-US" dirty="0" err="1" smtClean="0"/>
              <a:t>z</a:t>
            </a:r>
            <a:r>
              <a:rPr lang="en-US" dirty="0" smtClean="0"/>
              <a:t> (easier to detect in absorption against a continuum source  than</a:t>
            </a:r>
          </a:p>
          <a:p>
            <a:pPr marL="514350" indent="-514350"/>
            <a:r>
              <a:rPr lang="en-US" dirty="0" smtClean="0"/>
              <a:t>emission plus  investigation of  </a:t>
            </a:r>
            <a:r>
              <a:rPr lang="en-US" dirty="0" smtClean="0">
                <a:solidFill>
                  <a:srgbClr val="FF0000"/>
                </a:solidFill>
              </a:rPr>
              <a:t>magnetic fields </a:t>
            </a:r>
            <a:r>
              <a:rPr lang="en-US" dirty="0" smtClean="0"/>
              <a:t>(Zeeman splitting) and the  constancy of</a:t>
            </a:r>
          </a:p>
          <a:p>
            <a:pPr marL="514350" indent="-514350"/>
            <a:r>
              <a:rPr lang="en-US" i="1" dirty="0" smtClean="0">
                <a:solidFill>
                  <a:srgbClr val="FF0000"/>
                </a:solidFill>
              </a:rPr>
              <a:t>Fundamental</a:t>
            </a:r>
            <a:r>
              <a:rPr lang="en-US" dirty="0" smtClean="0">
                <a:solidFill>
                  <a:srgbClr val="FF0000"/>
                </a:solidFill>
              </a:rPr>
              <a:t> </a:t>
            </a:r>
            <a:r>
              <a:rPr lang="en-US" i="1" dirty="0" smtClean="0">
                <a:solidFill>
                  <a:srgbClr val="FF0000"/>
                </a:solidFill>
              </a:rPr>
              <a:t>constants</a:t>
            </a:r>
            <a:r>
              <a:rPr lang="en-US" dirty="0" smtClean="0">
                <a:solidFill>
                  <a:srgbClr val="FF0000"/>
                </a:solidFill>
              </a:rPr>
              <a:t> </a:t>
            </a:r>
            <a:r>
              <a:rPr lang="en-US" dirty="0" smtClean="0"/>
              <a:t>as a function of </a:t>
            </a:r>
            <a:r>
              <a:rPr lang="en-US" dirty="0" err="1" smtClean="0"/>
              <a:t>z</a:t>
            </a:r>
            <a:r>
              <a:rPr lang="en-US" dirty="0" smtClean="0"/>
              <a:t> using OH lines and their different dependencies on the fine structure constant and the electron/proton mass ratio</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 y="260350"/>
            <a:ext cx="8009342" cy="868363"/>
          </a:xfrm>
        </p:spPr>
        <p:txBody>
          <a:bodyPr/>
          <a:lstStyle/>
          <a:p>
            <a:r>
              <a:rPr lang="en-US" sz="2800" dirty="0" err="1" smtClean="0">
                <a:solidFill>
                  <a:srgbClr val="FFFF00"/>
                </a:solidFill>
              </a:rPr>
              <a:t>Mhongoose</a:t>
            </a:r>
            <a:r>
              <a:rPr lang="en-US" sz="2800" dirty="0" smtClean="0">
                <a:solidFill>
                  <a:srgbClr val="FFFF00"/>
                </a:solidFill>
              </a:rPr>
              <a:t> - Galaxy Assembly &amp; Evolution – de Block</a:t>
            </a:r>
            <a:endParaRPr lang="en-US" dirty="0"/>
          </a:p>
        </p:txBody>
      </p:sp>
      <p:pic>
        <p:nvPicPr>
          <p:cNvPr id="4" name="Picture 6" descr="things_spirals_final.jpg                                       001A1C85Macintosh HD                   BE173C58:"/>
          <p:cNvPicPr>
            <a:picLocks noChangeAspect="1" noChangeArrowheads="1"/>
          </p:cNvPicPr>
          <p:nvPr/>
        </p:nvPicPr>
        <p:blipFill>
          <a:blip r:embed="rId2"/>
          <a:srcRect l="1350" t="8908" r="27039"/>
          <a:stretch>
            <a:fillRect/>
          </a:stretch>
        </p:blipFill>
        <p:spPr>
          <a:xfrm>
            <a:off x="2134512" y="1323273"/>
            <a:ext cx="5571775" cy="553472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1458" name="Rectangle 2"/>
          <p:cNvSpPr>
            <a:spLocks noGrp="1" noChangeArrowheads="1"/>
          </p:cNvSpPr>
          <p:nvPr>
            <p:ph type="title"/>
          </p:nvPr>
        </p:nvSpPr>
        <p:spPr>
          <a:xfrm>
            <a:off x="381000" y="0"/>
            <a:ext cx="8229600" cy="1371600"/>
          </a:xfrm>
        </p:spPr>
        <p:txBody>
          <a:bodyPr/>
          <a:lstStyle/>
          <a:p>
            <a:pPr algn="ctr"/>
            <a:r>
              <a:rPr lang="en-US" dirty="0" err="1" smtClean="0"/>
              <a:t>HartRAO</a:t>
            </a:r>
            <a:r>
              <a:rPr lang="en-US" dirty="0" smtClean="0"/>
              <a:t>: VLBI with EVN and LBA</a:t>
            </a:r>
            <a:endParaRPr lang="en-US" dirty="0"/>
          </a:p>
        </p:txBody>
      </p:sp>
      <p:pic>
        <p:nvPicPr>
          <p:cNvPr id="1171459" name="Picture 3" descr="VLBI network"/>
          <p:cNvPicPr>
            <a:picLocks noGrp="1" noChangeAspect="1" noChangeArrowheads="1"/>
          </p:cNvPicPr>
          <p:nvPr>
            <p:ph idx="1"/>
          </p:nvPr>
        </p:nvPicPr>
        <p:blipFill>
          <a:blip r:embed="rId2"/>
          <a:srcRect/>
          <a:stretch>
            <a:fillRect/>
          </a:stretch>
        </p:blipFill>
        <p:spPr>
          <a:xfrm>
            <a:off x="762000" y="1111250"/>
            <a:ext cx="7848600" cy="4398963"/>
          </a:xfrm>
          <a:noFill/>
          <a:ln/>
        </p:spPr>
      </p:pic>
      <p:sp>
        <p:nvSpPr>
          <p:cNvPr id="1171460" name="Text Box 4"/>
          <p:cNvSpPr txBox="1">
            <a:spLocks noChangeArrowheads="1"/>
          </p:cNvSpPr>
          <p:nvPr/>
        </p:nvSpPr>
        <p:spPr bwMode="auto">
          <a:xfrm>
            <a:off x="685800" y="5667375"/>
            <a:ext cx="7696200" cy="92333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800" dirty="0">
                <a:solidFill>
                  <a:srgbClr val="990033"/>
                </a:solidFill>
              </a:rPr>
              <a:t>A  </a:t>
            </a:r>
            <a:r>
              <a:rPr lang="en-US" sz="1800" dirty="0" err="1">
                <a:solidFill>
                  <a:srgbClr val="990033"/>
                </a:solidFill>
              </a:rPr>
              <a:t>fibre</a:t>
            </a:r>
            <a:r>
              <a:rPr lang="en-US" sz="1800" dirty="0">
                <a:solidFill>
                  <a:srgbClr val="990033"/>
                </a:solidFill>
              </a:rPr>
              <a:t> communications</a:t>
            </a:r>
            <a:r>
              <a:rPr lang="en-US" sz="1800" dirty="0" smtClean="0">
                <a:solidFill>
                  <a:srgbClr val="990033"/>
                </a:solidFill>
              </a:rPr>
              <a:t> link between </a:t>
            </a:r>
            <a:r>
              <a:rPr lang="en-US" sz="1800" dirty="0" err="1" smtClean="0">
                <a:solidFill>
                  <a:srgbClr val="990033"/>
                </a:solidFill>
              </a:rPr>
              <a:t>HartRAO</a:t>
            </a:r>
            <a:r>
              <a:rPr lang="en-US" sz="1800" dirty="0" smtClean="0">
                <a:solidFill>
                  <a:srgbClr val="990033"/>
                </a:solidFill>
              </a:rPr>
              <a:t> and and </a:t>
            </a:r>
            <a:r>
              <a:rPr lang="en-US" sz="1800" dirty="0">
                <a:solidFill>
                  <a:srgbClr val="990033"/>
                </a:solidFill>
              </a:rPr>
              <a:t>the European </a:t>
            </a:r>
            <a:r>
              <a:rPr lang="en-US" sz="1800" dirty="0" err="1">
                <a:solidFill>
                  <a:srgbClr val="990033"/>
                </a:solidFill>
              </a:rPr>
              <a:t>Geant</a:t>
            </a:r>
            <a:r>
              <a:rPr lang="en-US" sz="1800" dirty="0">
                <a:solidFill>
                  <a:srgbClr val="990033"/>
                </a:solidFill>
              </a:rPr>
              <a:t> </a:t>
            </a:r>
            <a:r>
              <a:rPr lang="en-US" sz="1800" dirty="0" smtClean="0">
                <a:solidFill>
                  <a:srgbClr val="990033"/>
                </a:solidFill>
              </a:rPr>
              <a:t>network, </a:t>
            </a:r>
            <a:r>
              <a:rPr lang="en-US" sz="1800" dirty="0">
                <a:solidFill>
                  <a:srgbClr val="990033"/>
                </a:solidFill>
              </a:rPr>
              <a:t>and hence the rest of the </a:t>
            </a:r>
            <a:r>
              <a:rPr lang="en-US" sz="1800" dirty="0" smtClean="0">
                <a:solidFill>
                  <a:srgbClr val="990033"/>
                </a:solidFill>
              </a:rPr>
              <a:t>world means </a:t>
            </a:r>
            <a:r>
              <a:rPr lang="en-US" sz="1800" dirty="0">
                <a:solidFill>
                  <a:srgbClr val="990033"/>
                </a:solidFill>
              </a:rPr>
              <a:t>that </a:t>
            </a:r>
            <a:r>
              <a:rPr lang="en-US" sz="1800" dirty="0" err="1">
                <a:solidFill>
                  <a:srgbClr val="990033"/>
                </a:solidFill>
              </a:rPr>
              <a:t>HartRAO</a:t>
            </a:r>
            <a:r>
              <a:rPr lang="en-US" sz="1800" dirty="0" smtClean="0">
                <a:solidFill>
                  <a:srgbClr val="990033"/>
                </a:solidFill>
              </a:rPr>
              <a:t> regularly participates </a:t>
            </a:r>
            <a:r>
              <a:rPr lang="en-US" sz="1800" dirty="0">
                <a:solidFill>
                  <a:srgbClr val="990033"/>
                </a:solidFill>
              </a:rPr>
              <a:t>in </a:t>
            </a:r>
            <a:r>
              <a:rPr lang="en-US" sz="1800" dirty="0" err="1">
                <a:solidFill>
                  <a:srgbClr val="990033"/>
                </a:solidFill>
              </a:rPr>
              <a:t>e</a:t>
            </a:r>
            <a:r>
              <a:rPr lang="en-US" sz="1800" dirty="0">
                <a:solidFill>
                  <a:srgbClr val="990033"/>
                </a:solidFill>
              </a:rPr>
              <a:t>-</a:t>
            </a:r>
            <a:r>
              <a:rPr lang="en-US" sz="1800" dirty="0" smtClean="0">
                <a:solidFill>
                  <a:srgbClr val="990033"/>
                </a:solidFill>
              </a:rPr>
              <a:t>VLBI, especially with Europe.</a:t>
            </a:r>
            <a:endParaRPr lang="en-US" sz="1800" b="1" dirty="0">
              <a:solidFill>
                <a:srgbClr val="990033"/>
              </a:solidFill>
            </a:endParaRPr>
          </a:p>
        </p:txBody>
      </p:sp>
      <p:sp>
        <p:nvSpPr>
          <p:cNvPr id="1171461" name="Text Box 5"/>
          <p:cNvSpPr txBox="1">
            <a:spLocks noChangeArrowheads="1"/>
          </p:cNvSpPr>
          <p:nvPr/>
        </p:nvSpPr>
        <p:spPr bwMode="auto">
          <a:xfrm>
            <a:off x="228600" y="5029200"/>
            <a:ext cx="8610600" cy="36671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endParaRPr lang="en-US" sz="1800">
              <a:solidFill>
                <a:srgbClr val="990033"/>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 y="260350"/>
            <a:ext cx="8072850" cy="868363"/>
          </a:xfrm>
        </p:spPr>
        <p:txBody>
          <a:bodyPr/>
          <a:lstStyle/>
          <a:p>
            <a:r>
              <a:rPr lang="en-GB" sz="3200" dirty="0" smtClean="0">
                <a:solidFill>
                  <a:srgbClr val="FFFF00"/>
                </a:solidFill>
                <a:effectLst>
                  <a:outerShdw blurRad="38100" dist="38100" dir="2700000" algn="tl">
                    <a:srgbClr val="000000"/>
                  </a:outerShdw>
                </a:effectLst>
              </a:rPr>
              <a:t>The Velocity Field of M31 and the Dark Matter</a:t>
            </a:r>
            <a:endParaRPr lang="en-US" sz="3200" dirty="0"/>
          </a:p>
        </p:txBody>
      </p:sp>
      <p:pic>
        <p:nvPicPr>
          <p:cNvPr id="4" name="Picture 3" descr="M31_rotation_curve.eps"/>
          <p:cNvPicPr>
            <a:picLocks noChangeAspect="1"/>
          </p:cNvPicPr>
          <p:nvPr/>
        </p:nvPicPr>
        <p:blipFill>
          <a:blip r:embed="rId2"/>
          <a:srcRect/>
          <a:stretch>
            <a:fillRect/>
          </a:stretch>
        </p:blipFill>
        <p:spPr bwMode="auto">
          <a:xfrm>
            <a:off x="939800" y="1177925"/>
            <a:ext cx="7688263" cy="2968625"/>
          </a:xfrm>
          <a:prstGeom prst="rect">
            <a:avLst/>
          </a:prstGeom>
          <a:noFill/>
          <a:ln w="9525">
            <a:noFill/>
            <a:miter lim="800000"/>
            <a:headEnd/>
            <a:tailEnd/>
          </a:ln>
        </p:spPr>
      </p:pic>
      <p:sp>
        <p:nvSpPr>
          <p:cNvPr id="5" name="Rectangle 3"/>
          <p:cNvSpPr txBox="1">
            <a:spLocks noChangeArrowheads="1"/>
          </p:cNvSpPr>
          <p:nvPr/>
        </p:nvSpPr>
        <p:spPr>
          <a:xfrm>
            <a:off x="549275" y="4295774"/>
            <a:ext cx="8237538" cy="2327733"/>
          </a:xfrm>
          <a:prstGeom prst="rect">
            <a:avLst/>
          </a:prstGeom>
        </p:spPr>
        <p:txBody>
          <a:bodyPr vert="horz" lIns="91440" tIns="45720" rIns="91440" bIns="45720" rtlCol="0">
            <a:no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GB" sz="2800" b="0" i="0" u="none" strike="noStrike" kern="1200" cap="none" spc="0" normalizeH="0" baseline="0" noProof="0" dirty="0" smtClean="0">
                <a:ln>
                  <a:noFill/>
                </a:ln>
                <a:solidFill>
                  <a:srgbClr val="008000"/>
                </a:solidFill>
                <a:effectLst>
                  <a:outerShdw blurRad="38100" dist="38100" dir="2700000" algn="tl">
                    <a:srgbClr val="000000"/>
                  </a:outerShdw>
                </a:effectLst>
                <a:uLnTx/>
                <a:uFillTx/>
                <a:latin typeface="+mn-lt"/>
                <a:ea typeface="+mn-ea"/>
                <a:cs typeface="+mn-cs"/>
              </a:rPr>
              <a:t>Radio observations of the neutral hydrogen line in nearby galaxies showed that the speed of rotation of the gas is constant far beyond the optical image. The optical image suggests that the galaxy must be embedded in a huge dark matter halo. </a:t>
            </a:r>
            <a:endParaRPr kumimoji="0" lang="en-GB" sz="28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Title 1"/>
          <p:cNvSpPr>
            <a:spLocks noGrp="1"/>
          </p:cNvSpPr>
          <p:nvPr>
            <p:ph type="title"/>
          </p:nvPr>
        </p:nvSpPr>
        <p:spPr>
          <a:xfrm>
            <a:off x="1" y="274638"/>
            <a:ext cx="8686800" cy="1143000"/>
          </a:xfrm>
        </p:spPr>
        <p:txBody>
          <a:bodyPr/>
          <a:lstStyle/>
          <a:p>
            <a:r>
              <a:rPr lang="en-US" dirty="0" smtClean="0">
                <a:solidFill>
                  <a:srgbClr val="FFFF00"/>
                </a:solidFill>
              </a:rPr>
              <a:t>HI Absorption lines – </a:t>
            </a:r>
            <a:r>
              <a:rPr lang="en-US" sz="2400" dirty="0" smtClean="0">
                <a:solidFill>
                  <a:srgbClr val="FFFF00"/>
                </a:solidFill>
              </a:rPr>
              <a:t>Gupta and </a:t>
            </a:r>
            <a:r>
              <a:rPr lang="en-US" sz="2400" dirty="0" err="1" smtClean="0">
                <a:solidFill>
                  <a:srgbClr val="FFFF00"/>
                </a:solidFill>
              </a:rPr>
              <a:t>Srianand</a:t>
            </a:r>
            <a:endParaRPr lang="en-US" dirty="0" smtClean="0">
              <a:solidFill>
                <a:srgbClr val="FFFF00"/>
              </a:solidFill>
            </a:endParaRPr>
          </a:p>
        </p:txBody>
      </p:sp>
      <p:sp>
        <p:nvSpPr>
          <p:cNvPr id="72707" name="Content Placeholder 2"/>
          <p:cNvSpPr>
            <a:spLocks noGrp="1"/>
          </p:cNvSpPr>
          <p:nvPr>
            <p:ph idx="1"/>
          </p:nvPr>
        </p:nvSpPr>
        <p:spPr/>
        <p:txBody>
          <a:bodyPr/>
          <a:lstStyle/>
          <a:p>
            <a:pPr>
              <a:buFontTx/>
              <a:buNone/>
            </a:pPr>
            <a:endParaRPr lang="en-US" dirty="0"/>
          </a:p>
        </p:txBody>
      </p:sp>
      <p:pic>
        <p:nvPicPr>
          <p:cNvPr id="72708" name="Picture 3"/>
          <p:cNvPicPr>
            <a:picLocks noChangeAspect="1"/>
          </p:cNvPicPr>
          <p:nvPr/>
        </p:nvPicPr>
        <p:blipFill>
          <a:blip r:embed="rId2"/>
          <a:srcRect/>
          <a:stretch>
            <a:fillRect/>
          </a:stretch>
        </p:blipFill>
        <p:spPr bwMode="auto">
          <a:xfrm>
            <a:off x="838200" y="1452563"/>
            <a:ext cx="4495800" cy="5405437"/>
          </a:xfrm>
          <a:prstGeom prst="rect">
            <a:avLst/>
          </a:prstGeom>
          <a:noFill/>
          <a:ln w="9525">
            <a:noFill/>
            <a:miter lim="800000"/>
            <a:headEnd/>
            <a:tailEnd/>
          </a:ln>
        </p:spPr>
      </p:pic>
      <p:sp>
        <p:nvSpPr>
          <p:cNvPr id="72709" name="TextBox 4"/>
          <p:cNvSpPr txBox="1">
            <a:spLocks noChangeArrowheads="1"/>
          </p:cNvSpPr>
          <p:nvPr/>
        </p:nvSpPr>
        <p:spPr bwMode="auto">
          <a:xfrm>
            <a:off x="5867400" y="3810000"/>
            <a:ext cx="2743200" cy="2216150"/>
          </a:xfrm>
          <a:prstGeom prst="rect">
            <a:avLst/>
          </a:prstGeom>
          <a:noFill/>
          <a:ln w="9525">
            <a:noFill/>
            <a:miter lim="800000"/>
            <a:headEnd/>
            <a:tailEnd/>
          </a:ln>
        </p:spPr>
        <p:txBody>
          <a:bodyPr>
            <a:prstTxWarp prst="textNoShape">
              <a:avLst/>
            </a:prstTxWarp>
            <a:spAutoFit/>
          </a:bodyPr>
          <a:lstStyle/>
          <a:p>
            <a:r>
              <a:rPr lang="en-US" sz="2400"/>
              <a:t>Pks 1629 + 12</a:t>
            </a:r>
          </a:p>
          <a:p>
            <a:endParaRPr lang="en-US"/>
          </a:p>
          <a:p>
            <a:r>
              <a:rPr lang="en-US" sz="2400"/>
              <a:t>Z = 0.531787</a:t>
            </a:r>
          </a:p>
          <a:p>
            <a:endParaRPr lang="en-US"/>
          </a:p>
          <a:p>
            <a:r>
              <a:rPr lang="en-US"/>
              <a:t>Kanekar and Chengalur</a:t>
            </a:r>
          </a:p>
          <a:p>
            <a:endParaRPr lang="en-US"/>
          </a:p>
          <a:p>
            <a:r>
              <a:rPr lang="en-US"/>
              <a:t>              GMRT</a:t>
            </a:r>
          </a:p>
        </p:txBody>
      </p:sp>
      <p:sp>
        <p:nvSpPr>
          <p:cNvPr id="6" name="TextBox 5"/>
          <p:cNvSpPr txBox="1"/>
          <p:nvPr/>
        </p:nvSpPr>
        <p:spPr>
          <a:xfrm>
            <a:off x="5867400" y="1600200"/>
            <a:ext cx="2819401" cy="1323439"/>
          </a:xfrm>
          <a:prstGeom prst="rect">
            <a:avLst/>
          </a:prstGeom>
          <a:noFill/>
        </p:spPr>
        <p:txBody>
          <a:bodyPr wrap="square" rtlCol="0">
            <a:spAutoFit/>
          </a:bodyPr>
          <a:lstStyle/>
          <a:p>
            <a:r>
              <a:rPr lang="en-US" sz="2000" dirty="0" smtClean="0"/>
              <a:t>HI may be detected more easily in absorption against a background continuum source</a:t>
            </a:r>
            <a:endParaRPr lang="en-US" sz="2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323849" y="260350"/>
            <a:ext cx="7425731" cy="868363"/>
          </a:xfrm>
        </p:spPr>
        <p:txBody>
          <a:bodyPr/>
          <a:lstStyle/>
          <a:p>
            <a:pPr algn="ctr"/>
            <a:r>
              <a:rPr lang="en-US" sz="3200" dirty="0" smtClean="0"/>
              <a:t>2. High frequency studies</a:t>
            </a:r>
            <a:br>
              <a:rPr lang="en-US" sz="3200" dirty="0" smtClean="0"/>
            </a:br>
            <a:r>
              <a:rPr lang="en-US" sz="3200" dirty="0" err="1" smtClean="0"/>
              <a:t>nb</a:t>
            </a:r>
            <a:r>
              <a:rPr lang="en-US" sz="3200" dirty="0" smtClean="0"/>
              <a:t> high frequency receiver 8 – 15 GHz</a:t>
            </a:r>
            <a:endParaRPr lang="en-US" sz="3200" dirty="0"/>
          </a:p>
        </p:txBody>
      </p:sp>
      <p:sp>
        <p:nvSpPr>
          <p:cNvPr id="7" name="TextBox 6"/>
          <p:cNvSpPr txBox="1"/>
          <p:nvPr/>
        </p:nvSpPr>
        <p:spPr>
          <a:xfrm>
            <a:off x="533956" y="1303868"/>
            <a:ext cx="7843844" cy="1200329"/>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a:p>
        </p:txBody>
      </p:sp>
      <p:sp>
        <p:nvSpPr>
          <p:cNvPr id="4" name="Rectangle 3"/>
          <p:cNvSpPr/>
          <p:nvPr/>
        </p:nvSpPr>
        <p:spPr>
          <a:xfrm>
            <a:off x="323849" y="1303868"/>
            <a:ext cx="8110360" cy="5693866"/>
          </a:xfrm>
          <a:prstGeom prst="rect">
            <a:avLst/>
          </a:prstGeom>
        </p:spPr>
        <p:txBody>
          <a:bodyPr wrap="square">
            <a:spAutoFit/>
          </a:bodyPr>
          <a:lstStyle/>
          <a:p>
            <a:r>
              <a:rPr lang="en-US" sz="2800" dirty="0" err="1" smtClean="0">
                <a:solidFill>
                  <a:schemeClr val="accent3">
                    <a:lumMod val="60000"/>
                    <a:lumOff val="40000"/>
                  </a:schemeClr>
                </a:solidFill>
              </a:rPr>
              <a:t>MeerGAL</a:t>
            </a:r>
            <a:r>
              <a:rPr lang="en-US" sz="2800" dirty="0" smtClean="0">
                <a:solidFill>
                  <a:schemeClr val="accent3">
                    <a:lumMod val="60000"/>
                    <a:lumOff val="40000"/>
                  </a:schemeClr>
                </a:solidFill>
              </a:rPr>
              <a:t> </a:t>
            </a:r>
            <a:r>
              <a:rPr lang="en-US" sz="2800" dirty="0" smtClean="0">
                <a:solidFill>
                  <a:schemeClr val="accent3">
                    <a:lumMod val="60000"/>
                    <a:lumOff val="40000"/>
                  </a:schemeClr>
                </a:solidFill>
              </a:rPr>
              <a:t>– High-frequency survey of the Milky Way Galaxy (and </a:t>
            </a:r>
            <a:r>
              <a:rPr lang="en-US" sz="2800" dirty="0" err="1" smtClean="0">
                <a:solidFill>
                  <a:schemeClr val="accent3">
                    <a:lumMod val="60000"/>
                    <a:lumOff val="40000"/>
                  </a:schemeClr>
                </a:solidFill>
              </a:rPr>
              <a:t>Magellanic</a:t>
            </a:r>
            <a:r>
              <a:rPr lang="en-US" sz="2800" dirty="0" smtClean="0">
                <a:solidFill>
                  <a:schemeClr val="accent3">
                    <a:lumMod val="60000"/>
                    <a:lumOff val="40000"/>
                  </a:schemeClr>
                </a:solidFill>
              </a:rPr>
              <a:t> Clouds)</a:t>
            </a:r>
          </a:p>
          <a:p>
            <a:r>
              <a:rPr lang="en-US" sz="2400" dirty="0" smtClean="0"/>
              <a:t>-Measuring Galactic structure,</a:t>
            </a:r>
            <a:r>
              <a:rPr lang="en-US" sz="2400" dirty="0" smtClean="0"/>
              <a:t> rotation curve. Recombination lines - investigating </a:t>
            </a:r>
            <a:r>
              <a:rPr lang="en-US" sz="2400" dirty="0" smtClean="0"/>
              <a:t>ionized gas </a:t>
            </a:r>
            <a:r>
              <a:rPr lang="en-US" sz="2400" dirty="0" smtClean="0"/>
              <a:t>component (HII regions), </a:t>
            </a:r>
            <a:r>
              <a:rPr lang="en-US" sz="2400" dirty="0" smtClean="0"/>
              <a:t>detecting new </a:t>
            </a:r>
            <a:r>
              <a:rPr lang="en-US" sz="2400" dirty="0" smtClean="0"/>
              <a:t>molecules. Molecules of life.</a:t>
            </a:r>
          </a:p>
          <a:p>
            <a:r>
              <a:rPr lang="en-US" sz="2400" dirty="0" smtClean="0">
                <a:solidFill>
                  <a:srgbClr val="FF0000"/>
                </a:solidFill>
              </a:rPr>
              <a:t>Mark </a:t>
            </a:r>
            <a:r>
              <a:rPr lang="en-US" sz="2400" dirty="0" smtClean="0">
                <a:solidFill>
                  <a:srgbClr val="FF0000"/>
                </a:solidFill>
              </a:rPr>
              <a:t>Thompson (</a:t>
            </a:r>
            <a:r>
              <a:rPr lang="en-US" sz="2400" dirty="0" err="1" smtClean="0">
                <a:solidFill>
                  <a:srgbClr val="FF0000"/>
                </a:solidFill>
              </a:rPr>
              <a:t>Hertforsdshire</a:t>
            </a:r>
            <a:r>
              <a:rPr lang="en-US" sz="2400" dirty="0" smtClean="0">
                <a:solidFill>
                  <a:srgbClr val="FF0000"/>
                </a:solidFill>
              </a:rPr>
              <a:t>) and </a:t>
            </a:r>
            <a:r>
              <a:rPr lang="en-US" sz="2400" dirty="0" err="1" smtClean="0">
                <a:solidFill>
                  <a:srgbClr val="FF0000"/>
                </a:solidFill>
              </a:rPr>
              <a:t>Sharmila</a:t>
            </a:r>
            <a:r>
              <a:rPr lang="en-US" sz="2400" dirty="0" smtClean="0">
                <a:solidFill>
                  <a:srgbClr val="FF0000"/>
                </a:solidFill>
              </a:rPr>
              <a:t> </a:t>
            </a:r>
            <a:r>
              <a:rPr lang="en-US" sz="2400" dirty="0" err="1" smtClean="0">
                <a:solidFill>
                  <a:srgbClr val="FF0000"/>
                </a:solidFill>
              </a:rPr>
              <a:t>Goedhart</a:t>
            </a:r>
            <a:r>
              <a:rPr lang="en-US" sz="2400" dirty="0" smtClean="0">
                <a:solidFill>
                  <a:srgbClr val="FF0000"/>
                </a:solidFill>
              </a:rPr>
              <a:t> (RSA – </a:t>
            </a:r>
            <a:r>
              <a:rPr lang="en-US" sz="2400" dirty="0" err="1" smtClean="0">
                <a:solidFill>
                  <a:srgbClr val="FF0000"/>
                </a:solidFill>
              </a:rPr>
              <a:t>MeerKAT</a:t>
            </a:r>
            <a:r>
              <a:rPr lang="en-US" sz="2400" dirty="0" smtClean="0">
                <a:solidFill>
                  <a:srgbClr val="3B6431"/>
                </a:solidFill>
              </a:rPr>
              <a:t>)</a:t>
            </a:r>
          </a:p>
          <a:p>
            <a:endParaRPr lang="en-US" dirty="0" smtClean="0"/>
          </a:p>
          <a:p>
            <a:r>
              <a:rPr lang="en-US" sz="2400" dirty="0" smtClean="0"/>
              <a:t> </a:t>
            </a:r>
            <a:r>
              <a:rPr lang="en-ZA" sz="2800" dirty="0" smtClean="0">
                <a:solidFill>
                  <a:schemeClr val="accent3">
                    <a:lumMod val="60000"/>
                    <a:lumOff val="40000"/>
                  </a:schemeClr>
                </a:solidFill>
              </a:rPr>
              <a:t>MESMER (MeerKAT Search for Molecules in the Epoch of Re-ionisation)</a:t>
            </a:r>
            <a:r>
              <a:rPr lang="en-ZA" sz="2400" dirty="0" smtClean="0">
                <a:solidFill>
                  <a:schemeClr val="accent3">
                    <a:lumMod val="60000"/>
                    <a:lumOff val="40000"/>
                  </a:schemeClr>
                </a:solidFill>
              </a:rPr>
              <a:t> </a:t>
            </a:r>
            <a:r>
              <a:rPr lang="en-ZA" sz="2400" dirty="0" smtClean="0"/>
              <a:t>- Searching for CO at high red-shift (z&gt;7) to investigate the role of molecular hydrogen in the early universe and </a:t>
            </a:r>
            <a:r>
              <a:rPr lang="en-ZA" sz="2400" dirty="0" smtClean="0"/>
              <a:t>also </a:t>
            </a:r>
            <a:r>
              <a:rPr lang="en-ZA" sz="2400" dirty="0" smtClean="0"/>
              <a:t>water and other molecules at high z. </a:t>
            </a:r>
            <a:endParaRPr lang="en-ZA" sz="2400" dirty="0" smtClean="0"/>
          </a:p>
          <a:p>
            <a:r>
              <a:rPr lang="en-ZA" sz="2400" dirty="0" smtClean="0">
                <a:solidFill>
                  <a:srgbClr val="FF0000"/>
                </a:solidFill>
              </a:rPr>
              <a:t> </a:t>
            </a:r>
            <a:r>
              <a:rPr lang="en-ZA" sz="2400" dirty="0" smtClean="0">
                <a:solidFill>
                  <a:srgbClr val="FF0000"/>
                </a:solidFill>
              </a:rPr>
              <a:t>Ian Heywood, Oxford University, UK</a:t>
            </a:r>
          </a:p>
          <a:p>
            <a:pPr>
              <a:buNone/>
            </a:pPr>
            <a:endParaRPr lang="en-US" dirty="0" smtClean="0">
              <a:solidFill>
                <a:srgbClr val="FF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23849" y="260350"/>
            <a:ext cx="7454593" cy="868363"/>
          </a:xfrm>
        </p:spPr>
        <p:txBody>
          <a:bodyPr/>
          <a:lstStyle/>
          <a:p>
            <a:pPr eaLnBrk="1" hangingPunct="1"/>
            <a:r>
              <a:rPr lang="en-US" dirty="0" smtClean="0"/>
              <a:t>Astrobiology at Long Wavelengths</a:t>
            </a:r>
            <a:endParaRPr lang="en-US" dirty="0"/>
          </a:p>
        </p:txBody>
      </p:sp>
      <p:sp>
        <p:nvSpPr>
          <p:cNvPr id="43011" name="Rectangle 3"/>
          <p:cNvSpPr>
            <a:spLocks noGrp="1" noChangeArrowheads="1"/>
          </p:cNvSpPr>
          <p:nvPr>
            <p:ph type="body" idx="1"/>
          </p:nvPr>
        </p:nvSpPr>
        <p:spPr>
          <a:xfrm>
            <a:off x="173400" y="1385525"/>
            <a:ext cx="5084400" cy="2635975"/>
          </a:xfrm>
        </p:spPr>
        <p:txBody>
          <a:bodyPr/>
          <a:lstStyle/>
          <a:p>
            <a:pPr marL="290513" indent="-290513" eaLnBrk="1" hangingPunct="1">
              <a:buFontTx/>
              <a:buNone/>
            </a:pPr>
            <a:r>
              <a:rPr lang="en-US" sz="2400" dirty="0" err="1" smtClean="0">
                <a:latin typeface="Symbol" charset="2"/>
              </a:rPr>
              <a:t>l</a:t>
            </a:r>
            <a:r>
              <a:rPr lang="en-US" sz="2400" dirty="0" smtClean="0"/>
              <a:t> &gt; 1 cm</a:t>
            </a:r>
          </a:p>
          <a:p>
            <a:pPr marL="290513" indent="-290513" eaLnBrk="1" hangingPunct="1"/>
            <a:r>
              <a:rPr lang="en-US" sz="2400" dirty="0" smtClean="0"/>
              <a:t>Not affected by dust</a:t>
            </a:r>
          </a:p>
          <a:p>
            <a:pPr marL="290513" indent="-290513" eaLnBrk="1" hangingPunct="1"/>
            <a:r>
              <a:rPr lang="en-US" sz="2400" dirty="0" smtClean="0"/>
              <a:t>Complex molecules have </a:t>
            </a:r>
          </a:p>
          <a:p>
            <a:pPr marL="290513" indent="-290513" eaLnBrk="1" hangingPunct="1">
              <a:buNone/>
            </a:pPr>
            <a:r>
              <a:rPr lang="en-US" sz="2400" dirty="0" smtClean="0"/>
              <a:t>transitions at longer wavelengths</a:t>
            </a:r>
          </a:p>
          <a:p>
            <a:pPr marL="290513" indent="-290513" eaLnBrk="1" hangingPunct="1"/>
            <a:r>
              <a:rPr lang="en-US" sz="2400" dirty="0" smtClean="0"/>
              <a:t>“Waterhole” (1.4–1.7 GHz)</a:t>
            </a:r>
          </a:p>
          <a:p>
            <a:pPr marL="290513" indent="-290513" eaLnBrk="1" hangingPunct="1"/>
            <a:r>
              <a:rPr lang="en-US" sz="2400" dirty="0" smtClean="0"/>
              <a:t>Leakage emissions from </a:t>
            </a:r>
            <a:r>
              <a:rPr lang="en-US" sz="2400" dirty="0" err="1" smtClean="0"/>
              <a:t>extrasolar</a:t>
            </a:r>
            <a:r>
              <a:rPr lang="en-US" sz="2400" dirty="0" smtClean="0"/>
              <a:t> planets</a:t>
            </a:r>
          </a:p>
          <a:p>
            <a:pPr eaLnBrk="1" hangingPunct="1">
              <a:lnSpc>
                <a:spcPct val="90000"/>
              </a:lnSpc>
            </a:pPr>
            <a:endParaRPr lang="en-US" dirty="0">
              <a:solidFill>
                <a:srgbClr val="FF0000"/>
              </a:solidFill>
            </a:endParaRPr>
          </a:p>
        </p:txBody>
      </p:sp>
      <p:pic>
        <p:nvPicPr>
          <p:cNvPr id="4" name="Picture 7"/>
          <p:cNvPicPr>
            <a:picLocks noChangeAspect="1" noChangeArrowheads="1"/>
          </p:cNvPicPr>
          <p:nvPr/>
        </p:nvPicPr>
        <p:blipFill>
          <a:blip r:embed="rId2"/>
          <a:srcRect l="28203" t="5225" r="2797" b="40948"/>
          <a:stretch>
            <a:fillRect/>
          </a:stretch>
        </p:blipFill>
        <p:spPr bwMode="auto">
          <a:xfrm>
            <a:off x="457200" y="4516684"/>
            <a:ext cx="3581400" cy="1857375"/>
          </a:xfrm>
          <a:prstGeom prst="rect">
            <a:avLst/>
          </a:prstGeom>
          <a:noFill/>
          <a:ln w="9525">
            <a:noFill/>
            <a:miter lim="800000"/>
            <a:headEnd/>
            <a:tailEnd/>
          </a:ln>
        </p:spPr>
      </p:pic>
      <p:pic>
        <p:nvPicPr>
          <p:cNvPr id="5" name="Picture 5"/>
          <p:cNvPicPr>
            <a:picLocks noChangeAspect="1" noChangeArrowheads="1"/>
          </p:cNvPicPr>
          <p:nvPr/>
        </p:nvPicPr>
        <p:blipFill>
          <a:blip r:embed="rId3"/>
          <a:srcRect/>
          <a:stretch>
            <a:fillRect/>
          </a:stretch>
        </p:blipFill>
        <p:spPr bwMode="auto">
          <a:xfrm>
            <a:off x="5257800" y="2703513"/>
            <a:ext cx="3511550" cy="4183062"/>
          </a:xfrm>
          <a:prstGeom prst="rect">
            <a:avLst/>
          </a:prstGeom>
          <a:noFill/>
          <a:ln w="9525">
            <a:noFill/>
            <a:miter lim="800000"/>
            <a:headEnd/>
            <a:tailEnd/>
          </a:ln>
        </p:spPr>
      </p:pic>
      <p:pic>
        <p:nvPicPr>
          <p:cNvPr id="6" name="Picture 4"/>
          <p:cNvPicPr>
            <a:picLocks noChangeAspect="1" noChangeArrowheads="1"/>
          </p:cNvPicPr>
          <p:nvPr/>
        </p:nvPicPr>
        <p:blipFill>
          <a:blip r:embed="rId4"/>
          <a:srcRect/>
          <a:stretch>
            <a:fillRect/>
          </a:stretch>
        </p:blipFill>
        <p:spPr bwMode="auto">
          <a:xfrm>
            <a:off x="6255932" y="1128713"/>
            <a:ext cx="2209800" cy="17891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70" name="Picture 2" descr="j1148-3c-only"/>
          <p:cNvPicPr>
            <a:picLocks noChangeAspect="1" noChangeArrowheads="1"/>
          </p:cNvPicPr>
          <p:nvPr/>
        </p:nvPicPr>
        <p:blipFill>
          <a:blip r:embed="rId3"/>
          <a:srcRect/>
          <a:stretch>
            <a:fillRect/>
          </a:stretch>
        </p:blipFill>
        <p:spPr bwMode="auto">
          <a:xfrm>
            <a:off x="1219200" y="1127125"/>
            <a:ext cx="3292475" cy="3292475"/>
          </a:xfrm>
          <a:prstGeom prst="rect">
            <a:avLst/>
          </a:prstGeom>
          <a:noFill/>
          <a:ln w="9525">
            <a:noFill/>
            <a:miter lim="800000"/>
            <a:headEnd/>
            <a:tailEnd/>
          </a:ln>
        </p:spPr>
      </p:pic>
      <p:sp>
        <p:nvSpPr>
          <p:cNvPr id="83971" name="Text Box 3"/>
          <p:cNvSpPr txBox="1">
            <a:spLocks noChangeArrowheads="1"/>
          </p:cNvSpPr>
          <p:nvPr/>
        </p:nvSpPr>
        <p:spPr bwMode="auto">
          <a:xfrm>
            <a:off x="76200" y="4635500"/>
            <a:ext cx="4495800" cy="1917700"/>
          </a:xfrm>
          <a:prstGeom prst="rect">
            <a:avLst/>
          </a:prstGeom>
          <a:noFill/>
          <a:ln w="9525">
            <a:noFill/>
            <a:miter lim="800000"/>
            <a:headEnd/>
            <a:tailEnd/>
          </a:ln>
        </p:spPr>
        <p:txBody>
          <a:bodyPr>
            <a:prstTxWarp prst="textNoShape">
              <a:avLst/>
            </a:prstTxWarp>
            <a:spAutoFit/>
          </a:bodyPr>
          <a:lstStyle/>
          <a:p>
            <a:pPr marL="190500" indent="-190500">
              <a:spcBef>
                <a:spcPct val="50000"/>
              </a:spcBef>
            </a:pPr>
            <a:r>
              <a:rPr lang="en-US" sz="2400">
                <a:latin typeface="Times New Roman" charset="0"/>
              </a:rPr>
              <a:t>SDSS J1148+52: Gas detection</a:t>
            </a:r>
          </a:p>
          <a:p>
            <a:pPr marL="190500" indent="-190500">
              <a:buFontTx/>
              <a:buChar char="•"/>
            </a:pPr>
            <a:r>
              <a:rPr lang="en-US" sz="2400" i="1">
                <a:latin typeface="Times New Roman" charset="0"/>
              </a:rPr>
              <a:t>z</a:t>
            </a:r>
            <a:r>
              <a:rPr lang="en-US" sz="2400">
                <a:latin typeface="Times New Roman" charset="0"/>
              </a:rPr>
              <a:t> = 6.42 (t</a:t>
            </a:r>
            <a:r>
              <a:rPr lang="en-US" sz="1600">
                <a:latin typeface="Times New Roman" charset="0"/>
              </a:rPr>
              <a:t> </a:t>
            </a:r>
            <a:r>
              <a:rPr lang="en-US" sz="2400">
                <a:latin typeface="Times New Roman" charset="0"/>
              </a:rPr>
              <a:t>= 0.87 Gyr)</a:t>
            </a:r>
          </a:p>
          <a:p>
            <a:pPr marL="190500" indent="-190500">
              <a:buFontTx/>
              <a:buChar char="•"/>
            </a:pPr>
            <a:r>
              <a:rPr lang="en-US" sz="2400">
                <a:latin typeface="Times New Roman" charset="0"/>
              </a:rPr>
              <a:t>L</a:t>
            </a:r>
            <a:r>
              <a:rPr lang="en-US" sz="1600" baseline="-25000">
                <a:latin typeface="Times New Roman" charset="0"/>
              </a:rPr>
              <a:t>bol</a:t>
            </a:r>
            <a:r>
              <a:rPr lang="en-US" sz="2400">
                <a:latin typeface="Times New Roman" charset="0"/>
              </a:rPr>
              <a:t> = 10</a:t>
            </a:r>
            <a:r>
              <a:rPr lang="en-US" sz="2400" baseline="30000">
                <a:latin typeface="Times New Roman" charset="0"/>
              </a:rPr>
              <a:t>14</a:t>
            </a:r>
            <a:r>
              <a:rPr lang="en-US" sz="2400">
                <a:latin typeface="Times New Roman" charset="0"/>
              </a:rPr>
              <a:t> L</a:t>
            </a:r>
            <a:r>
              <a:rPr lang="en-US" sz="2400" baseline="-25000">
                <a:latin typeface="Times New Roman" charset="0"/>
                <a:sym typeface="Wingdings" charset="2"/>
              </a:rPr>
              <a:t></a:t>
            </a:r>
            <a:endParaRPr lang="en-US" sz="1600">
              <a:latin typeface="Times New Roman" charset="0"/>
            </a:endParaRPr>
          </a:p>
          <a:p>
            <a:pPr marL="190500" indent="-190500">
              <a:buFontTx/>
              <a:buChar char="•"/>
            </a:pPr>
            <a:r>
              <a:rPr lang="en-US" sz="2400">
                <a:latin typeface="Times New Roman" charset="0"/>
              </a:rPr>
              <a:t>SMBH ~ 3 </a:t>
            </a:r>
            <a:r>
              <a:rPr lang="en-US" sz="2400">
                <a:latin typeface="Times New Roman" charset="0"/>
                <a:sym typeface="Symbol" charset="2"/>
              </a:rPr>
              <a:t></a:t>
            </a:r>
            <a:r>
              <a:rPr lang="en-US" sz="2400">
                <a:latin typeface="Times New Roman" charset="0"/>
              </a:rPr>
              <a:t> 10</a:t>
            </a:r>
            <a:r>
              <a:rPr lang="en-US" sz="2400" baseline="30000">
                <a:latin typeface="Times New Roman" charset="0"/>
              </a:rPr>
              <a:t>9</a:t>
            </a:r>
            <a:r>
              <a:rPr lang="en-US" sz="2400">
                <a:latin typeface="Times New Roman" charset="0"/>
              </a:rPr>
              <a:t> M</a:t>
            </a:r>
            <a:r>
              <a:rPr lang="en-US" sz="2400" baseline="-25000">
                <a:latin typeface="Times New Roman" charset="0"/>
                <a:sym typeface="Wingdings" charset="2"/>
              </a:rPr>
              <a:t></a:t>
            </a:r>
            <a:endParaRPr lang="en-US">
              <a:latin typeface="Times New Roman" charset="0"/>
            </a:endParaRPr>
          </a:p>
          <a:p>
            <a:pPr marL="190500" indent="-190500">
              <a:buFontTx/>
              <a:buChar char="•"/>
            </a:pPr>
            <a:r>
              <a:rPr lang="en-US" sz="2400">
                <a:latin typeface="Times New Roman" charset="0"/>
              </a:rPr>
              <a:t> M(H</a:t>
            </a:r>
            <a:r>
              <a:rPr lang="en-US" sz="1200">
                <a:latin typeface="Times New Roman" charset="0"/>
              </a:rPr>
              <a:t>2</a:t>
            </a:r>
            <a:r>
              <a:rPr lang="en-US" sz="2400">
                <a:latin typeface="Times New Roman" charset="0"/>
              </a:rPr>
              <a:t>) ~ 2 </a:t>
            </a:r>
            <a:r>
              <a:rPr lang="en-US" sz="2400">
                <a:latin typeface="Times New Roman" charset="0"/>
                <a:sym typeface="Symbol" charset="2"/>
              </a:rPr>
              <a:t> </a:t>
            </a:r>
            <a:r>
              <a:rPr lang="en-US" sz="2400">
                <a:latin typeface="Times New Roman" charset="0"/>
              </a:rPr>
              <a:t>10</a:t>
            </a:r>
            <a:r>
              <a:rPr lang="en-US" sz="2400" baseline="30000">
                <a:latin typeface="Times New Roman" charset="0"/>
              </a:rPr>
              <a:t>10</a:t>
            </a:r>
            <a:r>
              <a:rPr lang="en-US" sz="2400">
                <a:latin typeface="Times New Roman" charset="0"/>
              </a:rPr>
              <a:t> M</a:t>
            </a:r>
            <a:r>
              <a:rPr lang="en-US" sz="2400" baseline="-25000">
                <a:latin typeface="Times New Roman" charset="0"/>
                <a:sym typeface="Wingdings" charset="2"/>
              </a:rPr>
              <a:t></a:t>
            </a:r>
          </a:p>
        </p:txBody>
      </p:sp>
      <p:pic>
        <p:nvPicPr>
          <p:cNvPr id="83972" name="Picture 5" descr="1148"/>
          <p:cNvPicPr>
            <a:picLocks noChangeAspect="1" noChangeArrowheads="1"/>
          </p:cNvPicPr>
          <p:nvPr/>
        </p:nvPicPr>
        <p:blipFill>
          <a:blip r:embed="rId4"/>
          <a:srcRect/>
          <a:stretch>
            <a:fillRect/>
          </a:stretch>
        </p:blipFill>
        <p:spPr bwMode="auto">
          <a:xfrm>
            <a:off x="76200" y="2660650"/>
            <a:ext cx="2209800" cy="1708150"/>
          </a:xfrm>
          <a:prstGeom prst="rect">
            <a:avLst/>
          </a:prstGeom>
          <a:noFill/>
          <a:ln w="9525">
            <a:noFill/>
            <a:miter lim="800000"/>
            <a:headEnd/>
            <a:tailEnd/>
          </a:ln>
        </p:spPr>
      </p:pic>
      <p:sp>
        <p:nvSpPr>
          <p:cNvPr id="83973" name="Line 6"/>
          <p:cNvSpPr>
            <a:spLocks noChangeShapeType="1"/>
          </p:cNvSpPr>
          <p:nvPr/>
        </p:nvSpPr>
        <p:spPr bwMode="auto">
          <a:xfrm flipV="1">
            <a:off x="1524000" y="2824163"/>
            <a:ext cx="1219200" cy="533400"/>
          </a:xfrm>
          <a:prstGeom prst="line">
            <a:avLst/>
          </a:prstGeom>
          <a:noFill/>
          <a:ln w="28575">
            <a:solidFill>
              <a:srgbClr val="E00000"/>
            </a:solidFill>
            <a:round/>
            <a:headEnd/>
            <a:tailEnd type="triangle" w="med" len="med"/>
          </a:ln>
        </p:spPr>
        <p:txBody>
          <a:bodyPr>
            <a:prstTxWarp prst="textNoShape">
              <a:avLst/>
            </a:prstTxWarp>
          </a:bodyPr>
          <a:lstStyle/>
          <a:p>
            <a:endParaRPr lang="en-US"/>
          </a:p>
        </p:txBody>
      </p:sp>
      <p:grpSp>
        <p:nvGrpSpPr>
          <p:cNvPr id="2" name="Group 7"/>
          <p:cNvGrpSpPr>
            <a:grpSpLocks/>
          </p:cNvGrpSpPr>
          <p:nvPr/>
        </p:nvGrpSpPr>
        <p:grpSpPr bwMode="auto">
          <a:xfrm>
            <a:off x="5292725" y="981075"/>
            <a:ext cx="3536950" cy="3581400"/>
            <a:chOff x="3312" y="528"/>
            <a:chExt cx="2228" cy="2256"/>
          </a:xfrm>
        </p:grpSpPr>
        <p:pic>
          <p:nvPicPr>
            <p:cNvPr id="83978" name="Picture 8"/>
            <p:cNvPicPr>
              <a:picLocks noChangeAspect="1" noChangeArrowheads="1"/>
            </p:cNvPicPr>
            <p:nvPr/>
          </p:nvPicPr>
          <p:blipFill>
            <a:blip r:embed="rId5">
              <a:lum bright="-36000" contrast="94000"/>
            </a:blip>
            <a:srcRect l="2353" t="9093" r="2353" b="16365"/>
            <a:stretch>
              <a:fillRect/>
            </a:stretch>
          </p:blipFill>
          <p:spPr bwMode="auto">
            <a:xfrm>
              <a:off x="3312" y="528"/>
              <a:ext cx="2228" cy="2256"/>
            </a:xfrm>
            <a:prstGeom prst="rect">
              <a:avLst/>
            </a:prstGeom>
            <a:noFill/>
            <a:ln w="9525">
              <a:solidFill>
                <a:srgbClr val="FFCC00"/>
              </a:solidFill>
              <a:miter lim="800000"/>
              <a:headEnd/>
              <a:tailEnd/>
            </a:ln>
          </p:spPr>
        </p:pic>
        <p:sp>
          <p:nvSpPr>
            <p:cNvPr id="83979" name="Text Box 9"/>
            <p:cNvSpPr txBox="1">
              <a:spLocks noChangeArrowheads="1"/>
            </p:cNvSpPr>
            <p:nvPr/>
          </p:nvSpPr>
          <p:spPr bwMode="auto">
            <a:xfrm>
              <a:off x="4944" y="777"/>
              <a:ext cx="384" cy="187"/>
            </a:xfrm>
            <a:prstGeom prst="rect">
              <a:avLst/>
            </a:prstGeom>
            <a:noFill/>
            <a:ln w="9525">
              <a:noFill/>
              <a:miter lim="800000"/>
              <a:headEnd/>
              <a:tailEnd/>
            </a:ln>
          </p:spPr>
          <p:txBody>
            <a:bodyPr lIns="54000" tIns="10800" rIns="54000" bIns="10800">
              <a:prstTxWarp prst="textNoShape">
                <a:avLst/>
              </a:prstTxWarp>
              <a:spAutoFit/>
            </a:bodyPr>
            <a:lstStyle/>
            <a:p>
              <a:pPr algn="ctr">
                <a:spcBef>
                  <a:spcPct val="50000"/>
                </a:spcBef>
                <a:buFont typeface="Wingdings" charset="2"/>
                <a:buNone/>
              </a:pPr>
              <a:r>
                <a:rPr lang="en-US">
                  <a:solidFill>
                    <a:schemeClr val="bg1"/>
                  </a:solidFill>
                  <a:latin typeface="Times New Roman" charset="0"/>
                </a:rPr>
                <a:t>VLA</a:t>
              </a:r>
            </a:p>
          </p:txBody>
        </p:sp>
        <p:sp>
          <p:nvSpPr>
            <p:cNvPr id="83980" name="Text Box 10"/>
            <p:cNvSpPr txBox="1">
              <a:spLocks noChangeArrowheads="1"/>
            </p:cNvSpPr>
            <p:nvPr/>
          </p:nvSpPr>
          <p:spPr bwMode="auto">
            <a:xfrm>
              <a:off x="4848" y="1670"/>
              <a:ext cx="490" cy="206"/>
            </a:xfrm>
            <a:prstGeom prst="rect">
              <a:avLst/>
            </a:prstGeom>
            <a:noFill/>
            <a:ln w="9525">
              <a:noFill/>
              <a:miter lim="800000"/>
              <a:headEnd/>
              <a:tailEnd/>
            </a:ln>
          </p:spPr>
          <p:txBody>
            <a:bodyPr lIns="54000" tIns="10800" rIns="54000" bIns="10800">
              <a:prstTxWarp prst="textNoShape">
                <a:avLst/>
              </a:prstTxWarp>
              <a:spAutoFit/>
            </a:bodyPr>
            <a:lstStyle/>
            <a:p>
              <a:pPr algn="ctr">
                <a:spcBef>
                  <a:spcPct val="50000"/>
                </a:spcBef>
                <a:buFont typeface="Wingdings" charset="2"/>
                <a:buNone/>
              </a:pPr>
              <a:r>
                <a:rPr lang="en-US" sz="2000">
                  <a:solidFill>
                    <a:schemeClr val="bg1"/>
                  </a:solidFill>
                  <a:latin typeface="Times New Roman" charset="0"/>
                </a:rPr>
                <a:t>PdBI</a:t>
              </a:r>
            </a:p>
          </p:txBody>
        </p:sp>
      </p:grpSp>
      <p:sp>
        <p:nvSpPr>
          <p:cNvPr id="83975" name="Rectangle 11"/>
          <p:cNvSpPr>
            <a:spLocks noChangeArrowheads="1"/>
          </p:cNvSpPr>
          <p:nvPr/>
        </p:nvSpPr>
        <p:spPr bwMode="auto">
          <a:xfrm>
            <a:off x="4648200" y="4495800"/>
            <a:ext cx="4343400" cy="2193925"/>
          </a:xfrm>
          <a:prstGeom prst="rect">
            <a:avLst/>
          </a:prstGeom>
          <a:noFill/>
          <a:ln w="9525">
            <a:noFill/>
            <a:miter lim="800000"/>
            <a:headEnd/>
            <a:tailEnd/>
          </a:ln>
        </p:spPr>
        <p:txBody>
          <a:bodyPr>
            <a:prstTxWarp prst="textNoShape">
              <a:avLst/>
            </a:prstTxWarp>
            <a:spAutoFit/>
          </a:bodyPr>
          <a:lstStyle/>
          <a:p>
            <a:pPr marL="195263" indent="-195263">
              <a:spcBef>
                <a:spcPct val="50000"/>
              </a:spcBef>
              <a:buFont typeface="Times" charset="0"/>
              <a:buNone/>
            </a:pPr>
            <a:r>
              <a:rPr lang="en-US" sz="2400">
                <a:latin typeface="Times New Roman" charset="0"/>
              </a:rPr>
              <a:t>Fuel for Galaxy Formation</a:t>
            </a:r>
          </a:p>
          <a:p>
            <a:pPr marL="195263" indent="-195263">
              <a:spcBef>
                <a:spcPct val="25000"/>
              </a:spcBef>
              <a:buFont typeface="Times" charset="0"/>
              <a:buChar char="•"/>
            </a:pPr>
            <a:r>
              <a:rPr lang="en-US" sz="2400">
                <a:latin typeface="Times New Roman" charset="0"/>
              </a:rPr>
              <a:t>Size ~ 5.5 kpc</a:t>
            </a:r>
            <a:endParaRPr lang="en-US" sz="1600">
              <a:latin typeface="Times New Roman" charset="0"/>
            </a:endParaRPr>
          </a:p>
          <a:p>
            <a:pPr marL="195263" indent="-195263">
              <a:spcBef>
                <a:spcPct val="25000"/>
              </a:spcBef>
              <a:buFont typeface="Times" charset="0"/>
              <a:buChar char="•"/>
            </a:pPr>
            <a:r>
              <a:rPr lang="en-US" sz="2400">
                <a:latin typeface="Times New Roman" charset="0"/>
              </a:rPr>
              <a:t>Radio-FIR SED follows star forming galaxy</a:t>
            </a:r>
          </a:p>
          <a:p>
            <a:pPr marL="195263" indent="-195263">
              <a:spcBef>
                <a:spcPct val="25000"/>
              </a:spcBef>
              <a:buFont typeface="Times" charset="0"/>
              <a:buChar char="•"/>
            </a:pPr>
            <a:r>
              <a:rPr lang="en-US" sz="2400">
                <a:latin typeface="Times New Roman" charset="0"/>
              </a:rPr>
              <a:t>SFR ~ 3000 M</a:t>
            </a:r>
            <a:r>
              <a:rPr lang="en-US" sz="2400" baseline="-25000">
                <a:latin typeface="Times New Roman" charset="0"/>
                <a:sym typeface="Wingdings" charset="2"/>
              </a:rPr>
              <a:t></a:t>
            </a:r>
            <a:r>
              <a:rPr lang="en-US" sz="2400">
                <a:latin typeface="Times New Roman" charset="0"/>
              </a:rPr>
              <a:t>/yr</a:t>
            </a:r>
          </a:p>
        </p:txBody>
      </p:sp>
      <p:sp>
        <p:nvSpPr>
          <p:cNvPr id="83976" name="Text Box 12"/>
          <p:cNvSpPr txBox="1">
            <a:spLocks noChangeArrowheads="1"/>
          </p:cNvSpPr>
          <p:nvPr/>
        </p:nvSpPr>
        <p:spPr bwMode="auto">
          <a:xfrm>
            <a:off x="7848600" y="6515100"/>
            <a:ext cx="1219200" cy="266700"/>
          </a:xfrm>
          <a:prstGeom prst="rect">
            <a:avLst/>
          </a:prstGeom>
          <a:noFill/>
          <a:ln w="9525">
            <a:noFill/>
            <a:miter lim="800000"/>
            <a:headEnd/>
            <a:tailEnd/>
          </a:ln>
        </p:spPr>
        <p:txBody>
          <a:bodyPr lIns="54000" tIns="10800" rIns="54000" bIns="10800">
            <a:prstTxWarp prst="textNoShape">
              <a:avLst/>
            </a:prstTxWarp>
            <a:spAutoFit/>
          </a:bodyPr>
          <a:lstStyle/>
          <a:p>
            <a:pPr algn="ctr">
              <a:spcBef>
                <a:spcPct val="50000"/>
              </a:spcBef>
            </a:pPr>
            <a:r>
              <a:rPr lang="en-US" sz="1600">
                <a:latin typeface="Helvetica" charset="0"/>
              </a:rPr>
              <a:t>Carilli et al.</a:t>
            </a:r>
            <a:endParaRPr lang="en-US" sz="2000">
              <a:latin typeface="Times New Roman" charset="0"/>
            </a:endParaRPr>
          </a:p>
        </p:txBody>
      </p:sp>
      <p:sp>
        <p:nvSpPr>
          <p:cNvPr id="83977" name="TextBox 12"/>
          <p:cNvSpPr txBox="1">
            <a:spLocks noChangeArrowheads="1"/>
          </p:cNvSpPr>
          <p:nvPr/>
        </p:nvSpPr>
        <p:spPr bwMode="auto">
          <a:xfrm>
            <a:off x="0" y="228600"/>
            <a:ext cx="8839200" cy="584776"/>
          </a:xfrm>
          <a:prstGeom prst="rect">
            <a:avLst/>
          </a:prstGeom>
          <a:noFill/>
          <a:ln w="9525">
            <a:noFill/>
            <a:miter lim="800000"/>
            <a:headEnd/>
            <a:tailEnd/>
          </a:ln>
        </p:spPr>
        <p:txBody>
          <a:bodyPr wrap="square">
            <a:prstTxWarp prst="textNoShape">
              <a:avLst/>
            </a:prstTxWarp>
            <a:spAutoFit/>
          </a:bodyPr>
          <a:lstStyle/>
          <a:p>
            <a:r>
              <a:rPr lang="en-US" sz="3200" dirty="0" smtClean="0">
                <a:solidFill>
                  <a:srgbClr val="CCFFCC"/>
                </a:solidFill>
              </a:rPr>
              <a:t>CO </a:t>
            </a:r>
            <a:r>
              <a:rPr lang="en-US" sz="3200" dirty="0">
                <a:solidFill>
                  <a:srgbClr val="CCFFCC"/>
                </a:solidFill>
              </a:rPr>
              <a:t>and dust detected at </a:t>
            </a:r>
            <a:r>
              <a:rPr lang="en-US" sz="3200" dirty="0" err="1">
                <a:solidFill>
                  <a:srgbClr val="CCFFCC"/>
                </a:solidFill>
              </a:rPr>
              <a:t>z</a:t>
            </a:r>
            <a:r>
              <a:rPr lang="en-US" sz="3200" dirty="0">
                <a:solidFill>
                  <a:srgbClr val="CCFFCC"/>
                </a:solidFill>
              </a:rPr>
              <a:t>=</a:t>
            </a:r>
            <a:r>
              <a:rPr lang="en-US" sz="3200" dirty="0" smtClean="0">
                <a:solidFill>
                  <a:srgbClr val="CCFFCC"/>
                </a:solidFill>
              </a:rPr>
              <a:t>6.42, already close to </a:t>
            </a:r>
            <a:r>
              <a:rPr lang="en-US" sz="3200" dirty="0" err="1" smtClean="0">
                <a:solidFill>
                  <a:srgbClr val="CCFFCC"/>
                </a:solidFill>
              </a:rPr>
              <a:t>EoR</a:t>
            </a:r>
            <a:endParaRPr lang="en-US" sz="3200" dirty="0">
              <a:solidFill>
                <a:srgbClr val="CCFFCC"/>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 y="0"/>
            <a:ext cx="7865030" cy="1128713"/>
          </a:xfrm>
        </p:spPr>
        <p:txBody>
          <a:bodyPr/>
          <a:lstStyle/>
          <a:p>
            <a:pPr eaLnBrk="1" hangingPunct="1"/>
            <a:r>
              <a:rPr lang="en-US" sz="2800" dirty="0" smtClean="0">
                <a:solidFill>
                  <a:srgbClr val="FFFF00"/>
                </a:solidFill>
              </a:rPr>
              <a:t>3. Deep Continuum studies (</a:t>
            </a:r>
            <a:r>
              <a:rPr lang="en-US" sz="2800" dirty="0" err="1" smtClean="0">
                <a:solidFill>
                  <a:srgbClr val="FFFF00"/>
                </a:solidFill>
              </a:rPr>
              <a:t>Mightee</a:t>
            </a:r>
            <a:r>
              <a:rPr lang="en-US" sz="2800" dirty="0" smtClean="0">
                <a:solidFill>
                  <a:srgbClr val="FFFF00"/>
                </a:solidFill>
              </a:rPr>
              <a:t>)</a:t>
            </a:r>
            <a:r>
              <a:rPr lang="en-US" sz="2800" dirty="0" smtClean="0"/>
              <a:t> </a:t>
            </a:r>
            <a:r>
              <a:rPr lang="en-US" sz="2400" dirty="0" smtClean="0">
                <a:solidFill>
                  <a:srgbClr val="CCFFCC"/>
                </a:solidFill>
              </a:rPr>
              <a:t>van </a:t>
            </a:r>
            <a:r>
              <a:rPr lang="en-US" sz="2400" dirty="0" err="1" smtClean="0">
                <a:solidFill>
                  <a:srgbClr val="CCFFCC"/>
                </a:solidFill>
              </a:rPr>
              <a:t>der</a:t>
            </a:r>
            <a:r>
              <a:rPr lang="en-US" sz="2400" dirty="0" smtClean="0">
                <a:solidFill>
                  <a:srgbClr val="CCFFCC"/>
                </a:solidFill>
              </a:rPr>
              <a:t> </a:t>
            </a:r>
            <a:r>
              <a:rPr lang="en-US" sz="2400" dirty="0" err="1" smtClean="0">
                <a:solidFill>
                  <a:srgbClr val="CCFFCC"/>
                </a:solidFill>
              </a:rPr>
              <a:t>Heyden</a:t>
            </a:r>
            <a:r>
              <a:rPr lang="en-US" sz="2400" dirty="0" smtClean="0">
                <a:solidFill>
                  <a:srgbClr val="CCFFCC"/>
                </a:solidFill>
              </a:rPr>
              <a:t> (RSA&lt; UCT and Jarvis (Hertfordshire, UK and UWC, RSA)</a:t>
            </a:r>
            <a:endParaRPr lang="en-US" sz="2400" dirty="0"/>
          </a:p>
        </p:txBody>
      </p:sp>
      <p:sp>
        <p:nvSpPr>
          <p:cNvPr id="43011" name="Rectangle 3"/>
          <p:cNvSpPr>
            <a:spLocks noGrp="1" noChangeArrowheads="1"/>
          </p:cNvSpPr>
          <p:nvPr>
            <p:ph type="body" idx="1"/>
          </p:nvPr>
        </p:nvSpPr>
        <p:spPr/>
        <p:txBody>
          <a:bodyPr/>
          <a:lstStyle/>
          <a:p>
            <a:r>
              <a:rPr lang="en-US" dirty="0" smtClean="0"/>
              <a:t>Long integrations of selected regions in order to reach micro-</a:t>
            </a:r>
            <a:r>
              <a:rPr lang="en-US" dirty="0" err="1" smtClean="0"/>
              <a:t>Jansky</a:t>
            </a:r>
            <a:r>
              <a:rPr lang="en-US" dirty="0" smtClean="0"/>
              <a:t> sensitivity levels</a:t>
            </a:r>
          </a:p>
          <a:p>
            <a:r>
              <a:rPr lang="en-US" dirty="0" smtClean="0"/>
              <a:t>Will integrate on the same field as </a:t>
            </a:r>
            <a:r>
              <a:rPr lang="en-US" dirty="0" err="1" smtClean="0"/>
              <a:t>Laduma</a:t>
            </a:r>
            <a:endParaRPr lang="en-US" dirty="0" smtClean="0"/>
          </a:p>
          <a:p>
            <a:r>
              <a:rPr lang="en-US" dirty="0" smtClean="0"/>
              <a:t>Synergy with the wider field ASKAP-EMU survey</a:t>
            </a:r>
          </a:p>
          <a:p>
            <a:pPr>
              <a:buNone/>
            </a:pPr>
            <a:r>
              <a:rPr lang="en-US" dirty="0" err="1" smtClean="0">
                <a:solidFill>
                  <a:srgbClr val="4EA5D8"/>
                </a:solidFill>
              </a:rPr>
              <a:t>Mightee</a:t>
            </a:r>
            <a:r>
              <a:rPr lang="en-US" dirty="0" smtClean="0">
                <a:solidFill>
                  <a:srgbClr val="4EA5D8"/>
                </a:solidFill>
              </a:rPr>
              <a:t> is so sensitive that it is very likely to detect new types of radio sources – showing the way the radio galaxy population evolved</a:t>
            </a:r>
          </a:p>
          <a:p>
            <a:pPr eaLnBrk="1" hangingPunct="1">
              <a:lnSpc>
                <a:spcPct val="90000"/>
              </a:lnSpc>
            </a:pPr>
            <a:endParaRPr lang="en-US" dirty="0">
              <a:solidFill>
                <a:srgbClr val="FF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1138" name="Picture 16" descr="Radio_Surveys-ATLAS_modified_before.gif"/>
          <p:cNvPicPr>
            <a:picLocks noChangeAspect="1"/>
          </p:cNvPicPr>
          <p:nvPr/>
        </p:nvPicPr>
        <p:blipFill>
          <a:blip r:embed="rId3"/>
          <a:srcRect/>
          <a:stretch>
            <a:fillRect/>
          </a:stretch>
        </p:blipFill>
        <p:spPr bwMode="auto">
          <a:xfrm>
            <a:off x="1371600" y="1041400"/>
            <a:ext cx="5816600" cy="5816600"/>
          </a:xfrm>
          <a:prstGeom prst="rect">
            <a:avLst/>
          </a:prstGeom>
          <a:noFill/>
          <a:ln w="9525">
            <a:noFill/>
            <a:miter lim="800000"/>
            <a:headEnd/>
            <a:tailEnd/>
          </a:ln>
        </p:spPr>
      </p:pic>
      <p:pic>
        <p:nvPicPr>
          <p:cNvPr id="18" name="Picture 17" descr="Radio_Surveys-ATLAS_modified2.gif"/>
          <p:cNvPicPr>
            <a:picLocks noChangeAspect="1"/>
          </p:cNvPicPr>
          <p:nvPr/>
        </p:nvPicPr>
        <p:blipFill>
          <a:blip r:embed="rId4"/>
          <a:srcRect/>
          <a:stretch>
            <a:fillRect/>
          </a:stretch>
        </p:blipFill>
        <p:spPr bwMode="auto">
          <a:xfrm>
            <a:off x="1371600" y="1054100"/>
            <a:ext cx="5803900" cy="5803900"/>
          </a:xfrm>
          <a:prstGeom prst="rect">
            <a:avLst/>
          </a:prstGeom>
          <a:noFill/>
          <a:ln w="9525">
            <a:noFill/>
            <a:miter lim="800000"/>
            <a:headEnd/>
            <a:tailEnd/>
          </a:ln>
        </p:spPr>
      </p:pic>
      <p:sp>
        <p:nvSpPr>
          <p:cNvPr id="91140" name="Rectangle 2"/>
          <p:cNvSpPr>
            <a:spLocks noGrp="1" noChangeArrowheads="1"/>
          </p:cNvSpPr>
          <p:nvPr>
            <p:ph type="title"/>
          </p:nvPr>
        </p:nvSpPr>
        <p:spPr>
          <a:xfrm>
            <a:off x="838200" y="341313"/>
            <a:ext cx="7848600" cy="552450"/>
          </a:xfrm>
        </p:spPr>
        <p:txBody>
          <a:bodyPr/>
          <a:lstStyle/>
          <a:p>
            <a:r>
              <a:rPr lang="en-AU">
                <a:solidFill>
                  <a:srgbClr val="FFFF00"/>
                </a:solidFill>
              </a:rPr>
              <a:t>Current major 20cm surveys</a:t>
            </a:r>
          </a:p>
        </p:txBody>
      </p:sp>
      <p:sp>
        <p:nvSpPr>
          <p:cNvPr id="91141" name="Text Box 3"/>
          <p:cNvSpPr txBox="1">
            <a:spLocks noChangeArrowheads="1"/>
          </p:cNvSpPr>
          <p:nvPr/>
        </p:nvSpPr>
        <p:spPr bwMode="auto">
          <a:xfrm>
            <a:off x="60325" y="5864225"/>
            <a:ext cx="184150" cy="519113"/>
          </a:xfrm>
          <a:prstGeom prst="rect">
            <a:avLst/>
          </a:prstGeom>
          <a:noFill/>
          <a:ln w="9525">
            <a:noFill/>
            <a:miter lim="800000"/>
            <a:headEnd/>
            <a:tailEnd/>
          </a:ln>
        </p:spPr>
        <p:txBody>
          <a:bodyPr wrap="none">
            <a:prstTxWarp prst="textNoShape">
              <a:avLst/>
            </a:prstTxWarp>
            <a:spAutoFit/>
          </a:bodyPr>
          <a:lstStyle/>
          <a:p>
            <a:endParaRPr lang="en-AU" sz="2800">
              <a:latin typeface="Comic Sans MS" charset="0"/>
            </a:endParaRPr>
          </a:p>
        </p:txBody>
      </p:sp>
      <p:sp>
        <p:nvSpPr>
          <p:cNvPr id="91142" name="Text Box 5"/>
          <p:cNvSpPr txBox="1">
            <a:spLocks noChangeArrowheads="1"/>
          </p:cNvSpPr>
          <p:nvPr/>
        </p:nvSpPr>
        <p:spPr bwMode="auto">
          <a:xfrm>
            <a:off x="2444750" y="6491288"/>
            <a:ext cx="4057650" cy="366712"/>
          </a:xfrm>
          <a:prstGeom prst="rect">
            <a:avLst/>
          </a:prstGeom>
          <a:noFill/>
          <a:ln w="9525">
            <a:noFill/>
            <a:miter lim="800000"/>
            <a:headEnd/>
            <a:tailEnd/>
          </a:ln>
        </p:spPr>
        <p:txBody>
          <a:bodyPr wrap="none">
            <a:prstTxWarp prst="textNoShape">
              <a:avLst/>
            </a:prstTxWarp>
            <a:spAutoFit/>
          </a:bodyPr>
          <a:lstStyle/>
          <a:p>
            <a:r>
              <a:rPr lang="en-AU">
                <a:solidFill>
                  <a:srgbClr val="3333CC"/>
                </a:solidFill>
              </a:rPr>
              <a:t>Diagram courtesy of Isabella Prandoni</a:t>
            </a:r>
          </a:p>
        </p:txBody>
      </p:sp>
      <p:grpSp>
        <p:nvGrpSpPr>
          <p:cNvPr id="2" name="Group 6"/>
          <p:cNvGrpSpPr>
            <a:grpSpLocks/>
          </p:cNvGrpSpPr>
          <p:nvPr/>
        </p:nvGrpSpPr>
        <p:grpSpPr bwMode="auto">
          <a:xfrm>
            <a:off x="3251200" y="1590675"/>
            <a:ext cx="3143250" cy="4210050"/>
            <a:chOff x="1968" y="1002"/>
            <a:chExt cx="1980" cy="2652"/>
          </a:xfrm>
        </p:grpSpPr>
        <p:sp>
          <p:nvSpPr>
            <p:cNvPr id="91150" name="Line 7"/>
            <p:cNvSpPr>
              <a:spLocks noChangeShapeType="1"/>
            </p:cNvSpPr>
            <p:nvPr/>
          </p:nvSpPr>
          <p:spPr bwMode="auto">
            <a:xfrm flipV="1">
              <a:off x="1968" y="1002"/>
              <a:ext cx="1980" cy="2652"/>
            </a:xfrm>
            <a:prstGeom prst="line">
              <a:avLst/>
            </a:prstGeom>
            <a:noFill/>
            <a:ln w="38100">
              <a:solidFill>
                <a:srgbClr val="3333CC"/>
              </a:solidFill>
              <a:prstDash val="dash"/>
              <a:round/>
              <a:headEnd/>
              <a:tailEnd/>
            </a:ln>
          </p:spPr>
          <p:txBody>
            <a:bodyPr>
              <a:prstTxWarp prst="textNoShape">
                <a:avLst/>
              </a:prstTxWarp>
            </a:bodyPr>
            <a:lstStyle/>
            <a:p>
              <a:endParaRPr lang="en-US"/>
            </a:p>
          </p:txBody>
        </p:sp>
        <p:sp>
          <p:nvSpPr>
            <p:cNvPr id="91151" name="Text Box 8"/>
            <p:cNvSpPr txBox="1">
              <a:spLocks noChangeArrowheads="1"/>
            </p:cNvSpPr>
            <p:nvPr/>
          </p:nvSpPr>
          <p:spPr bwMode="auto">
            <a:xfrm rot="-3196822">
              <a:off x="1227" y="2249"/>
              <a:ext cx="2524" cy="231"/>
            </a:xfrm>
            <a:prstGeom prst="rect">
              <a:avLst/>
            </a:prstGeom>
            <a:noFill/>
            <a:ln w="9525">
              <a:noFill/>
              <a:miter lim="800000"/>
              <a:headEnd/>
              <a:tailEnd/>
            </a:ln>
          </p:spPr>
          <p:txBody>
            <a:bodyPr wrap="none">
              <a:prstTxWarp prst="textNoShape">
                <a:avLst/>
              </a:prstTxWarp>
              <a:spAutoFit/>
            </a:bodyPr>
            <a:lstStyle/>
            <a:p>
              <a:r>
                <a:rPr lang="en-AU">
                  <a:solidFill>
                    <a:srgbClr val="3333CC"/>
                  </a:solidFill>
                </a:rPr>
                <a:t>Limit of conventional radio-telescopes</a:t>
              </a:r>
            </a:p>
          </p:txBody>
        </p:sp>
      </p:grpSp>
      <p:grpSp>
        <p:nvGrpSpPr>
          <p:cNvPr id="3" name="Group 9"/>
          <p:cNvGrpSpPr>
            <a:grpSpLocks/>
          </p:cNvGrpSpPr>
          <p:nvPr/>
        </p:nvGrpSpPr>
        <p:grpSpPr bwMode="auto">
          <a:xfrm>
            <a:off x="3200400" y="1104900"/>
            <a:ext cx="1314450" cy="3514725"/>
            <a:chOff x="2040" y="714"/>
            <a:chExt cx="828" cy="2214"/>
          </a:xfrm>
        </p:grpSpPr>
        <p:sp>
          <p:nvSpPr>
            <p:cNvPr id="91147" name="Oval 10"/>
            <p:cNvSpPr>
              <a:spLocks noChangeArrowheads="1"/>
            </p:cNvSpPr>
            <p:nvPr/>
          </p:nvSpPr>
          <p:spPr bwMode="auto">
            <a:xfrm rot="2273044">
              <a:off x="2040" y="714"/>
              <a:ext cx="528" cy="2214"/>
            </a:xfrm>
            <a:prstGeom prst="ellipse">
              <a:avLst/>
            </a:prstGeom>
            <a:noFill/>
            <a:ln w="38100">
              <a:solidFill>
                <a:srgbClr val="3333CC"/>
              </a:solidFill>
              <a:prstDash val="dash"/>
              <a:round/>
              <a:headEnd/>
              <a:tailEnd/>
            </a:ln>
          </p:spPr>
          <p:txBody>
            <a:bodyPr wrap="none" anchor="ctr">
              <a:prstTxWarp prst="textNoShape">
                <a:avLst/>
              </a:prstTxWarp>
            </a:bodyPr>
            <a:lstStyle/>
            <a:p>
              <a:endParaRPr lang="en-US"/>
            </a:p>
          </p:txBody>
        </p:sp>
        <p:sp>
          <p:nvSpPr>
            <p:cNvPr id="91148" name="Line 11"/>
            <p:cNvSpPr>
              <a:spLocks noChangeShapeType="1"/>
            </p:cNvSpPr>
            <p:nvPr/>
          </p:nvSpPr>
          <p:spPr bwMode="auto">
            <a:xfrm flipH="1" flipV="1">
              <a:off x="2238" y="1884"/>
              <a:ext cx="630" cy="546"/>
            </a:xfrm>
            <a:prstGeom prst="line">
              <a:avLst/>
            </a:prstGeom>
            <a:noFill/>
            <a:ln w="76200">
              <a:solidFill>
                <a:srgbClr val="3333CC"/>
              </a:solidFill>
              <a:round/>
              <a:headEnd/>
              <a:tailEnd type="triangle" w="med" len="med"/>
            </a:ln>
          </p:spPr>
          <p:txBody>
            <a:bodyPr>
              <a:prstTxWarp prst="textNoShape">
                <a:avLst/>
              </a:prstTxWarp>
            </a:bodyPr>
            <a:lstStyle/>
            <a:p>
              <a:endParaRPr lang="en-US"/>
            </a:p>
          </p:txBody>
        </p:sp>
        <p:sp>
          <p:nvSpPr>
            <p:cNvPr id="91149" name="Text Box 12"/>
            <p:cNvSpPr txBox="1">
              <a:spLocks noChangeArrowheads="1"/>
            </p:cNvSpPr>
            <p:nvPr/>
          </p:nvSpPr>
          <p:spPr bwMode="auto">
            <a:xfrm rot="-3144750">
              <a:off x="1616" y="1709"/>
              <a:ext cx="1156" cy="231"/>
            </a:xfrm>
            <a:prstGeom prst="rect">
              <a:avLst/>
            </a:prstGeom>
            <a:noFill/>
            <a:ln w="9525">
              <a:noFill/>
              <a:miter lim="800000"/>
              <a:headEnd/>
              <a:tailEnd/>
            </a:ln>
          </p:spPr>
          <p:txBody>
            <a:bodyPr wrap="none">
              <a:prstTxWarp prst="textNoShape">
                <a:avLst/>
              </a:prstTxWarp>
              <a:spAutoFit/>
            </a:bodyPr>
            <a:lstStyle/>
            <a:p>
              <a:r>
                <a:rPr lang="en-AU">
                  <a:solidFill>
                    <a:srgbClr val="3333CC"/>
                  </a:solidFill>
                </a:rPr>
                <a:t>SKA pathfinders</a:t>
              </a:r>
            </a:p>
          </p:txBody>
        </p:sp>
      </p:grpSp>
      <p:cxnSp>
        <p:nvCxnSpPr>
          <p:cNvPr id="16" name="Straight Connector 15"/>
          <p:cNvCxnSpPr/>
          <p:nvPr/>
        </p:nvCxnSpPr>
        <p:spPr bwMode="auto">
          <a:xfrm rot="5400000" flipH="1" flipV="1">
            <a:off x="4724400" y="4229100"/>
            <a:ext cx="1588" cy="1588"/>
          </a:xfrm>
          <a:prstGeom prst="line">
            <a:avLst/>
          </a:prstGeom>
          <a:solidFill>
            <a:schemeClr val="accent1"/>
          </a:solidFill>
          <a:ln w="76200" cap="flat" cmpd="sng" algn="ctr">
            <a:solidFill>
              <a:schemeClr val="bg1">
                <a:lumMod val="60000"/>
                <a:lumOff val="40000"/>
              </a:schemeClr>
            </a:solidFill>
            <a:prstDash val="solid"/>
            <a:round/>
            <a:headEnd type="none" w="med" len="med"/>
            <a:tailEnd type="none" w="med" len="med"/>
          </a:ln>
          <a:effectLst/>
        </p:spPr>
      </p:cxnSp>
      <p:cxnSp>
        <p:nvCxnSpPr>
          <p:cNvPr id="91146" name="Straight Connector 18"/>
          <p:cNvCxnSpPr>
            <a:cxnSpLocks noChangeShapeType="1"/>
          </p:cNvCxnSpPr>
          <p:nvPr/>
        </p:nvCxnSpPr>
        <p:spPr bwMode="auto">
          <a:xfrm>
            <a:off x="4275138" y="4229100"/>
            <a:ext cx="500062" cy="1588"/>
          </a:xfrm>
          <a:prstGeom prst="line">
            <a:avLst/>
          </a:prstGeom>
          <a:noFill/>
          <a:ln w="76200">
            <a:solidFill>
              <a:srgbClr val="0A0AFF"/>
            </a:solidFill>
            <a:round/>
            <a:headEnd/>
            <a:tailEn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rot="10800000" flipV="1">
            <a:off x="323850" y="1128713"/>
            <a:ext cx="6629400" cy="45719"/>
          </a:xfrm>
        </p:spPr>
        <p:txBody>
          <a:bodyPr/>
          <a:lstStyle/>
          <a:p>
            <a:pPr algn="ctr"/>
            <a:r>
              <a:rPr lang="en-US" sz="3200" dirty="0" smtClean="0"/>
              <a:t>4. </a:t>
            </a:r>
            <a:r>
              <a:rPr lang="en-US" sz="3200" dirty="0" smtClean="0">
                <a:solidFill>
                  <a:srgbClr val="FFFF00"/>
                </a:solidFill>
              </a:rPr>
              <a:t>Pulsars and Transients</a:t>
            </a:r>
            <a:r>
              <a:rPr lang="en-US" dirty="0" smtClean="0">
                <a:solidFill>
                  <a:srgbClr val="FFFF00"/>
                </a:solidFill>
              </a:rPr>
              <a:t/>
            </a:r>
            <a:br>
              <a:rPr lang="en-US" dirty="0" smtClean="0">
                <a:solidFill>
                  <a:srgbClr val="FFFF00"/>
                </a:solidFill>
              </a:rPr>
            </a:br>
            <a:endParaRPr lang="en-US" dirty="0"/>
          </a:p>
        </p:txBody>
      </p:sp>
      <p:sp>
        <p:nvSpPr>
          <p:cNvPr id="7" name="TextBox 6"/>
          <p:cNvSpPr txBox="1"/>
          <p:nvPr/>
        </p:nvSpPr>
        <p:spPr>
          <a:xfrm>
            <a:off x="772370" y="1664626"/>
            <a:ext cx="7843844" cy="1200329"/>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a:p>
        </p:txBody>
      </p:sp>
      <p:sp>
        <p:nvSpPr>
          <p:cNvPr id="4" name="TextBox 3"/>
          <p:cNvSpPr txBox="1"/>
          <p:nvPr/>
        </p:nvSpPr>
        <p:spPr>
          <a:xfrm>
            <a:off x="323850" y="1174433"/>
            <a:ext cx="8820150" cy="5262979"/>
          </a:xfrm>
          <a:prstGeom prst="rect">
            <a:avLst/>
          </a:prstGeom>
          <a:noFill/>
        </p:spPr>
        <p:txBody>
          <a:bodyPr wrap="square" rtlCol="0">
            <a:spAutoFit/>
          </a:bodyPr>
          <a:lstStyle/>
          <a:p>
            <a:r>
              <a:rPr lang="en-US" sz="2400" i="1" dirty="0" smtClean="0">
                <a:solidFill>
                  <a:schemeClr val="accent4">
                    <a:lumMod val="75000"/>
                  </a:schemeClr>
                </a:solidFill>
              </a:rPr>
              <a:t>Pulsar Timing (</a:t>
            </a:r>
            <a:r>
              <a:rPr lang="en-US" sz="2400" i="1" dirty="0" err="1" smtClean="0">
                <a:solidFill>
                  <a:schemeClr val="accent4">
                    <a:lumMod val="75000"/>
                  </a:schemeClr>
                </a:solidFill>
              </a:rPr>
              <a:t>Bailes</a:t>
            </a:r>
            <a:r>
              <a:rPr lang="en-US" sz="2400" i="1" dirty="0" smtClean="0">
                <a:solidFill>
                  <a:schemeClr val="accent4">
                    <a:lumMod val="75000"/>
                  </a:schemeClr>
                </a:solidFill>
              </a:rPr>
              <a:t>, Australia), </a:t>
            </a:r>
            <a:r>
              <a:rPr lang="en-US" sz="2400" dirty="0" smtClean="0">
                <a:solidFill>
                  <a:schemeClr val="accent4">
                    <a:lumMod val="75000"/>
                  </a:schemeClr>
                </a:solidFill>
              </a:rPr>
              <a:t>Gravitational wave detection – </a:t>
            </a:r>
            <a:r>
              <a:rPr lang="en-US" sz="2400" dirty="0" smtClean="0">
                <a:solidFill>
                  <a:srgbClr val="FF0000"/>
                </a:solidFill>
              </a:rPr>
              <a:t>PULSARS in the Galactic Centre at high frequencies – </a:t>
            </a:r>
            <a:r>
              <a:rPr lang="en-US" sz="2400" dirty="0" err="1" smtClean="0">
                <a:solidFill>
                  <a:srgbClr val="FF0000"/>
                </a:solidFill>
              </a:rPr>
              <a:t>unscattered</a:t>
            </a:r>
            <a:r>
              <a:rPr lang="en-US" sz="2400" dirty="0" smtClean="0">
                <a:solidFill>
                  <a:srgbClr val="FF0000"/>
                </a:solidFill>
              </a:rPr>
              <a:t>.</a:t>
            </a:r>
            <a:r>
              <a:rPr lang="en-US" sz="2400" i="1" dirty="0" smtClean="0">
                <a:solidFill>
                  <a:srgbClr val="FF0000"/>
                </a:solidFill>
              </a:rPr>
              <a:t> </a:t>
            </a:r>
          </a:p>
          <a:p>
            <a:r>
              <a:rPr lang="en-US" sz="2400" dirty="0" smtClean="0"/>
              <a:t>Pulsar timing – gravitational waves</a:t>
            </a:r>
          </a:p>
          <a:p>
            <a:r>
              <a:rPr lang="en-US" sz="2400" dirty="0" smtClean="0"/>
              <a:t>Pulsar timing – variations in period may indicate gravitational waves pervading the medium</a:t>
            </a:r>
          </a:p>
          <a:p>
            <a:r>
              <a:rPr lang="en-US" sz="2400" dirty="0" err="1" smtClean="0"/>
              <a:t>Nb</a:t>
            </a:r>
            <a:r>
              <a:rPr lang="en-US" sz="2400" dirty="0" smtClean="0"/>
              <a:t> MEERKAT More sensitive than </a:t>
            </a:r>
            <a:r>
              <a:rPr lang="en-US" sz="2400" dirty="0" err="1" smtClean="0"/>
              <a:t>Parkes</a:t>
            </a:r>
            <a:r>
              <a:rPr lang="en-US" sz="2400" dirty="0" smtClean="0"/>
              <a:t> for Pulsar science</a:t>
            </a:r>
          </a:p>
          <a:p>
            <a:endParaRPr lang="en-US" sz="2400" i="1" dirty="0" smtClean="0">
              <a:solidFill>
                <a:srgbClr val="3B6431"/>
              </a:solidFill>
            </a:endParaRPr>
          </a:p>
          <a:p>
            <a:endParaRPr lang="en-US" sz="2400" i="1" dirty="0" smtClean="0">
              <a:solidFill>
                <a:srgbClr val="3B6431"/>
              </a:solidFill>
            </a:endParaRPr>
          </a:p>
          <a:p>
            <a:r>
              <a:rPr lang="en-US" sz="2400" i="1" dirty="0" err="1" smtClean="0">
                <a:solidFill>
                  <a:srgbClr val="3B6431"/>
                </a:solidFill>
              </a:rPr>
              <a:t>Trapum</a:t>
            </a:r>
            <a:r>
              <a:rPr lang="en-US" sz="2400" i="1" dirty="0" smtClean="0">
                <a:solidFill>
                  <a:srgbClr val="3B6431"/>
                </a:solidFill>
              </a:rPr>
              <a:t> (</a:t>
            </a:r>
            <a:r>
              <a:rPr lang="en-US" sz="2400" i="1" dirty="0" err="1" smtClean="0">
                <a:solidFill>
                  <a:srgbClr val="3B6431"/>
                </a:solidFill>
              </a:rPr>
              <a:t>Stappers</a:t>
            </a:r>
            <a:r>
              <a:rPr lang="en-US" sz="2400" i="1" dirty="0" smtClean="0">
                <a:solidFill>
                  <a:srgbClr val="3B6431"/>
                </a:solidFill>
              </a:rPr>
              <a:t> (JB, UK) and Kramer (MPI, Bonn)</a:t>
            </a:r>
          </a:p>
          <a:p>
            <a:r>
              <a:rPr lang="en-US" sz="2400" dirty="0" smtClean="0"/>
              <a:t>Pulsar Searches – looking for new types of Pulsar </a:t>
            </a:r>
            <a:r>
              <a:rPr lang="en-US" sz="2400" dirty="0" smtClean="0">
                <a:solidFill>
                  <a:srgbClr val="FF0000"/>
                </a:solidFill>
              </a:rPr>
              <a:t>some switch on and off – why? how?</a:t>
            </a:r>
          </a:p>
          <a:p>
            <a:r>
              <a:rPr lang="en-US" sz="2400" dirty="0" smtClean="0"/>
              <a:t>Transient detection, </a:t>
            </a:r>
            <a:r>
              <a:rPr lang="en-US" sz="2400" dirty="0" err="1" smtClean="0"/>
              <a:t>eg</a:t>
            </a:r>
            <a:r>
              <a:rPr lang="en-US" sz="2400" dirty="0" smtClean="0"/>
              <a:t> gamma ray bursts, new supernovae,……</a:t>
            </a:r>
          </a:p>
          <a:p>
            <a:r>
              <a:rPr lang="en-US" sz="2400" i="1" dirty="0" smtClean="0">
                <a:solidFill>
                  <a:srgbClr val="FF0000"/>
                </a:solidFill>
              </a:rPr>
              <a:t/>
            </a:r>
            <a:br>
              <a:rPr lang="en-US" sz="2400" i="1" dirty="0" smtClean="0">
                <a:solidFill>
                  <a:srgbClr val="FF0000"/>
                </a:solidFill>
              </a:rPr>
            </a:br>
            <a:endParaRPr lang="en-US" sz="2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323849" y="260350"/>
            <a:ext cx="7613337" cy="868363"/>
          </a:xfrm>
        </p:spPr>
        <p:txBody>
          <a:bodyPr/>
          <a:lstStyle/>
          <a:p>
            <a:pPr algn="ctr"/>
            <a:r>
              <a:rPr lang="en-GB" sz="2800" dirty="0" smtClean="0">
                <a:solidFill>
                  <a:srgbClr val="FFFF00"/>
                </a:solidFill>
                <a:effectLst>
                  <a:outerShdw blurRad="38100" dist="38100" dir="2700000" algn="tl">
                    <a:srgbClr val="000000"/>
                  </a:outerShdw>
                </a:effectLst>
              </a:rPr>
              <a:t>PULSARS and Tests of General Relativity and Search for Gravitational Waves</a:t>
            </a:r>
            <a:endParaRPr lang="en-US" sz="2800" dirty="0"/>
          </a:p>
        </p:txBody>
      </p:sp>
      <p:pic>
        <p:nvPicPr>
          <p:cNvPr id="4" name="Picture 2" descr="BH-pulsar binary"/>
          <p:cNvPicPr>
            <a:picLocks noChangeAspect="1" noChangeArrowheads="1"/>
          </p:cNvPicPr>
          <p:nvPr/>
        </p:nvPicPr>
        <p:blipFill>
          <a:blip r:embed="rId2"/>
          <a:srcRect/>
          <a:stretch>
            <a:fillRect/>
          </a:stretch>
        </p:blipFill>
        <p:spPr bwMode="auto">
          <a:xfrm>
            <a:off x="323849" y="1412480"/>
            <a:ext cx="3057525" cy="2293937"/>
          </a:xfrm>
          <a:prstGeom prst="rect">
            <a:avLst/>
          </a:prstGeom>
          <a:noFill/>
          <a:ln w="9525">
            <a:noFill/>
            <a:miter lim="800000"/>
            <a:headEnd/>
            <a:tailEnd/>
          </a:ln>
        </p:spPr>
      </p:pic>
      <p:pic>
        <p:nvPicPr>
          <p:cNvPr id="6" name="Picture 4" descr="gravback.jpg"/>
          <p:cNvPicPr>
            <a:picLocks noChangeAspect="1"/>
          </p:cNvPicPr>
          <p:nvPr/>
        </p:nvPicPr>
        <p:blipFill>
          <a:blip r:embed="rId3"/>
          <a:srcRect/>
          <a:stretch>
            <a:fillRect/>
          </a:stretch>
        </p:blipFill>
        <p:spPr bwMode="auto">
          <a:xfrm>
            <a:off x="303212" y="4233863"/>
            <a:ext cx="3078162" cy="2309812"/>
          </a:xfrm>
          <a:prstGeom prst="rect">
            <a:avLst/>
          </a:prstGeom>
          <a:noFill/>
          <a:ln w="9525">
            <a:noFill/>
            <a:miter lim="800000"/>
            <a:headEnd/>
            <a:tailEnd/>
          </a:ln>
        </p:spPr>
      </p:pic>
      <p:pic>
        <p:nvPicPr>
          <p:cNvPr id="8" name="Picture 4" descr="gravback.jpg"/>
          <p:cNvPicPr>
            <a:picLocks noChangeAspect="1"/>
          </p:cNvPicPr>
          <p:nvPr/>
        </p:nvPicPr>
        <p:blipFill>
          <a:blip r:embed="rId3"/>
          <a:srcRect/>
          <a:stretch>
            <a:fillRect/>
          </a:stretch>
        </p:blipFill>
        <p:spPr bwMode="auto">
          <a:xfrm>
            <a:off x="303212" y="4233863"/>
            <a:ext cx="3078162" cy="2309812"/>
          </a:xfrm>
          <a:prstGeom prst="rect">
            <a:avLst/>
          </a:prstGeom>
          <a:noFill/>
          <a:ln w="9525">
            <a:noFill/>
            <a:miter lim="800000"/>
            <a:headEnd/>
            <a:tailEnd/>
          </a:ln>
        </p:spPr>
      </p:pic>
      <p:sp>
        <p:nvSpPr>
          <p:cNvPr id="9" name="Rectangle 8"/>
          <p:cNvSpPr/>
          <p:nvPr/>
        </p:nvSpPr>
        <p:spPr>
          <a:xfrm>
            <a:off x="4141768" y="2178975"/>
            <a:ext cx="4805606" cy="4401205"/>
          </a:xfrm>
          <a:prstGeom prst="rect">
            <a:avLst/>
          </a:prstGeom>
        </p:spPr>
        <p:txBody>
          <a:bodyPr wrap="square">
            <a:spAutoFit/>
          </a:bodyPr>
          <a:lstStyle/>
          <a:p>
            <a:pPr>
              <a:buClr>
                <a:srgbClr val="FF0000"/>
              </a:buClr>
              <a:defRPr/>
            </a:pPr>
            <a:r>
              <a:rPr lang="en-GB" sz="2800" dirty="0" smtClean="0">
                <a:solidFill>
                  <a:srgbClr val="3B6431"/>
                </a:solidFill>
                <a:effectLst>
                  <a:outerShdw blurRad="38100" dist="38100" dir="2700000" algn="tl">
                    <a:srgbClr val="FFFFFF"/>
                  </a:outerShdw>
                </a:effectLst>
              </a:rPr>
              <a:t>Huge pulsar surveys will discover pulsar black hole binaries, providing direct tests of gravity in the strong field limit.</a:t>
            </a:r>
          </a:p>
          <a:p>
            <a:pPr>
              <a:buClr>
                <a:srgbClr val="FF0000"/>
              </a:buClr>
              <a:defRPr/>
            </a:pPr>
            <a:r>
              <a:rPr lang="en-GB" sz="2800" dirty="0" smtClean="0">
                <a:solidFill>
                  <a:srgbClr val="3B6431"/>
                </a:solidFill>
                <a:effectLst>
                  <a:outerShdw blurRad="38100" dist="38100" dir="2700000" algn="tl">
                    <a:srgbClr val="FFFFFF"/>
                  </a:outerShdw>
                </a:effectLst>
              </a:rPr>
              <a:t>Huge numbers of pulsars provide an array of very stable “clocks” which can be used to detect a background of </a:t>
            </a:r>
            <a:r>
              <a:rPr lang="en-GB" sz="2800" dirty="0" err="1" smtClean="0">
                <a:solidFill>
                  <a:srgbClr val="3B6431"/>
                </a:solidFill>
                <a:effectLst>
                  <a:outerShdw blurRad="38100" dist="38100" dir="2700000" algn="tl">
                    <a:srgbClr val="FFFFFF"/>
                  </a:outerShdw>
                </a:effectLst>
              </a:rPr>
              <a:t>grav</a:t>
            </a:r>
            <a:r>
              <a:rPr lang="en-GB" sz="2800" dirty="0" smtClean="0">
                <a:solidFill>
                  <a:srgbClr val="3B6431"/>
                </a:solidFill>
                <a:effectLst>
                  <a:outerShdw blurRad="38100" dist="38100" dir="2700000" algn="tl">
                    <a:srgbClr val="FFFFFF"/>
                  </a:outerShdw>
                </a:effectLst>
              </a:rPr>
              <a:t> waves.</a:t>
            </a:r>
            <a:endParaRPr lang="en-GB" sz="2800" dirty="0">
              <a:solidFill>
                <a:srgbClr val="3B6431"/>
              </a:solidFill>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6969" y="303157"/>
            <a:ext cx="8304247" cy="868363"/>
          </a:xfrm>
        </p:spPr>
        <p:txBody>
          <a:bodyPr/>
          <a:lstStyle/>
          <a:p>
            <a:r>
              <a:rPr lang="en-US" sz="3200" dirty="0" err="1" smtClean="0"/>
              <a:t>MeerKAT</a:t>
            </a:r>
            <a:r>
              <a:rPr lang="en-US" sz="3200" dirty="0" smtClean="0"/>
              <a:t> Transients </a:t>
            </a:r>
            <a:br>
              <a:rPr lang="en-US" sz="3200" dirty="0" smtClean="0"/>
            </a:br>
            <a:r>
              <a:rPr lang="en-US" sz="3200" i="1" dirty="0" err="1" smtClean="0">
                <a:solidFill>
                  <a:srgbClr val="FFFF00"/>
                </a:solidFill>
              </a:rPr>
              <a:t>Woudt</a:t>
            </a:r>
            <a:r>
              <a:rPr lang="en-US" sz="3200" i="1" dirty="0" smtClean="0">
                <a:solidFill>
                  <a:srgbClr val="FFFF00"/>
                </a:solidFill>
              </a:rPr>
              <a:t> (UCT-SA) and Fender (Southampton, UK)</a:t>
            </a:r>
            <a:endParaRPr lang="en-US" sz="3200" dirty="0"/>
          </a:p>
        </p:txBody>
      </p:sp>
      <p:pic>
        <p:nvPicPr>
          <p:cNvPr id="3" name="Picture 2"/>
          <p:cNvPicPr>
            <a:picLocks noChangeAspect="1"/>
          </p:cNvPicPr>
          <p:nvPr/>
        </p:nvPicPr>
        <p:blipFill>
          <a:blip r:embed="rId2"/>
          <a:stretch>
            <a:fillRect/>
          </a:stretch>
        </p:blipFill>
        <p:spPr>
          <a:xfrm>
            <a:off x="0" y="1171520"/>
            <a:ext cx="9144000" cy="644573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72482" name="Picture 2"/>
          <p:cNvPicPr>
            <a:picLocks noChangeAspect="1" noChangeArrowheads="1"/>
          </p:cNvPicPr>
          <p:nvPr/>
        </p:nvPicPr>
        <p:blipFill>
          <a:blip r:embed="rId2"/>
          <a:srcRect/>
          <a:stretch>
            <a:fillRect/>
          </a:stretch>
        </p:blipFill>
        <p:spPr bwMode="auto">
          <a:xfrm>
            <a:off x="0" y="990600"/>
            <a:ext cx="9144000" cy="586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SLOW Transients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51863" y="1128713"/>
            <a:ext cx="9295863" cy="5729287"/>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smtClean="0"/>
              <a:t>Slow Transients </a:t>
            </a:r>
          </a:p>
        </p:txBody>
      </p:sp>
      <p:sp>
        <p:nvSpPr>
          <p:cNvPr id="4" name="Content Placeholder 3"/>
          <p:cNvSpPr>
            <a:spLocks noGrp="1"/>
          </p:cNvSpPr>
          <p:nvPr>
            <p:ph idx="1"/>
          </p:nvPr>
        </p:nvSpPr>
        <p:spPr/>
        <p:txBody>
          <a:bodyPr/>
          <a:lstStyle/>
          <a:p>
            <a:r>
              <a:rPr lang="en-US" sz="2800" dirty="0" smtClean="0"/>
              <a:t>Slow (several seconds) transients are the topic of the </a:t>
            </a:r>
            <a:r>
              <a:rPr lang="en-US" sz="2800" i="1" dirty="0" err="1" smtClean="0"/>
              <a:t>Thunderkat</a:t>
            </a:r>
            <a:r>
              <a:rPr lang="en-US" sz="2800" i="1" dirty="0" smtClean="0"/>
              <a:t> project. The team expect to detect and study </a:t>
            </a:r>
            <a:r>
              <a:rPr lang="en-US" sz="2800" i="1" dirty="0" smtClean="0">
                <a:solidFill>
                  <a:srgbClr val="3B6431"/>
                </a:solidFill>
              </a:rPr>
              <a:t>high-energy gamma ray bursts, radio supernovae and other types of explosive event, in both the nearby and the more distant Universe.</a:t>
            </a:r>
          </a:p>
          <a:p>
            <a:endParaRPr lang="en-US" sz="2800" dirty="0" smtClean="0"/>
          </a:p>
          <a:p>
            <a:r>
              <a:rPr lang="en-US" sz="2800" dirty="0" smtClean="0">
                <a:solidFill>
                  <a:schemeClr val="accent3">
                    <a:lumMod val="60000"/>
                    <a:lumOff val="40000"/>
                  </a:schemeClr>
                </a:solidFill>
              </a:rPr>
              <a:t>All three of the timing/transient projects are data hungry and want to sample all data steams from all other projects, perhaps a head-ache for our engineers, but in doing so, they hold serious promise of very exciting results.</a:t>
            </a:r>
          </a:p>
          <a:p>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Moving forward</a:t>
            </a:r>
            <a:endParaRPr lang="en-US" dirty="0"/>
          </a:p>
        </p:txBody>
      </p:sp>
      <p:sp>
        <p:nvSpPr>
          <p:cNvPr id="4" name="Rectangle 3"/>
          <p:cNvSpPr/>
          <p:nvPr/>
        </p:nvSpPr>
        <p:spPr>
          <a:xfrm>
            <a:off x="0" y="1128714"/>
            <a:ext cx="9144000" cy="5878312"/>
          </a:xfrm>
          <a:prstGeom prst="rect">
            <a:avLst/>
          </a:prstGeom>
        </p:spPr>
        <p:txBody>
          <a:bodyPr wrap="square">
            <a:spAutoFit/>
          </a:bodyPr>
          <a:lstStyle/>
          <a:p>
            <a:pPr>
              <a:buNone/>
            </a:pPr>
            <a:r>
              <a:rPr lang="en-US" sz="2800" dirty="0" smtClean="0">
                <a:solidFill>
                  <a:srgbClr val="4EA5D8"/>
                </a:solidFill>
              </a:rPr>
              <a:t>Networking among the pathfinder survey groups</a:t>
            </a:r>
          </a:p>
          <a:p>
            <a:r>
              <a:rPr lang="en-US" sz="2800" dirty="0" smtClean="0">
                <a:solidFill>
                  <a:srgbClr val="FF0000"/>
                </a:solidFill>
              </a:rPr>
              <a:t>Using existing telescopes (</a:t>
            </a:r>
            <a:r>
              <a:rPr lang="en-US" sz="2800" dirty="0" err="1" smtClean="0">
                <a:solidFill>
                  <a:srgbClr val="FF0000"/>
                </a:solidFill>
              </a:rPr>
              <a:t>eg</a:t>
            </a:r>
            <a:r>
              <a:rPr lang="en-US" sz="2800" dirty="0" smtClean="0">
                <a:solidFill>
                  <a:srgbClr val="FF0000"/>
                </a:solidFill>
              </a:rPr>
              <a:t> KAT-7 but also other telescopes) to obtain pilot data sets that can be used by everyone for tuning source extraction algorithms, data analysis pipelines…</a:t>
            </a:r>
          </a:p>
          <a:p>
            <a:r>
              <a:rPr lang="en-US" sz="2800" dirty="0" smtClean="0">
                <a:solidFill>
                  <a:srgbClr val="FF0000"/>
                </a:solidFill>
              </a:rPr>
              <a:t>A forum for sharing expertise in software – perhaps leading to more uniformity across the surveys</a:t>
            </a:r>
          </a:p>
          <a:p>
            <a:r>
              <a:rPr lang="en-US" sz="2800" dirty="0" smtClean="0">
                <a:solidFill>
                  <a:srgbClr val="FF0000"/>
                </a:solidFill>
              </a:rPr>
              <a:t>Public data base of simulations</a:t>
            </a:r>
          </a:p>
          <a:p>
            <a:r>
              <a:rPr lang="en-US" sz="2800" dirty="0" smtClean="0">
                <a:solidFill>
                  <a:srgbClr val="FF0000"/>
                </a:solidFill>
              </a:rPr>
              <a:t>Data bases of ancillary data- Optical/IR imaging, spectroscopy, X-ray data,…</a:t>
            </a:r>
          </a:p>
          <a:p>
            <a:r>
              <a:rPr lang="en-US" sz="2800" dirty="0" smtClean="0">
                <a:solidFill>
                  <a:srgbClr val="008000"/>
                </a:solidFill>
              </a:rPr>
              <a:t>Some of these collaborations already exist in </a:t>
            </a:r>
            <a:r>
              <a:rPr lang="en-US" sz="2800" dirty="0" err="1" smtClean="0">
                <a:solidFill>
                  <a:srgbClr val="008000"/>
                </a:solidFill>
              </a:rPr>
              <a:t>eg</a:t>
            </a:r>
            <a:r>
              <a:rPr lang="en-US" sz="2800" dirty="0" smtClean="0">
                <a:solidFill>
                  <a:srgbClr val="008000"/>
                </a:solidFill>
              </a:rPr>
              <a:t> the Pulsar community but we should become part of them, and participate in setting up others</a:t>
            </a:r>
            <a:endParaRPr lang="en-US" sz="2800" dirty="0">
              <a:solidFill>
                <a:srgbClr val="008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3960" y="394179"/>
            <a:ext cx="5413829" cy="6463821"/>
          </a:xfrm>
          <a:prstGeom prst="rect">
            <a:avLst/>
          </a:prstGeom>
        </p:spPr>
      </p:pic>
      <p:sp>
        <p:nvSpPr>
          <p:cNvPr id="3" name="TextBox 2"/>
          <p:cNvSpPr txBox="1"/>
          <p:nvPr/>
        </p:nvSpPr>
        <p:spPr>
          <a:xfrm>
            <a:off x="6536016" y="3278527"/>
            <a:ext cx="2340407" cy="461665"/>
          </a:xfrm>
          <a:prstGeom prst="rect">
            <a:avLst/>
          </a:prstGeom>
          <a:noFill/>
        </p:spPr>
        <p:txBody>
          <a:bodyPr wrap="square" rtlCol="0">
            <a:spAutoFit/>
          </a:bodyPr>
          <a:lstStyle/>
          <a:p>
            <a:r>
              <a:rPr lang="en-US" sz="2400" dirty="0" smtClean="0">
                <a:solidFill>
                  <a:srgbClr val="FFFF00"/>
                </a:solidFill>
              </a:rPr>
              <a:t>iauS287.ska.ac.za</a:t>
            </a:r>
            <a:endParaRPr lang="en-US" sz="2400" dirty="0">
              <a:solidFill>
                <a:srgbClr val="FFFF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DPP_3603_001.JPG"/>
          <p:cNvPicPr>
            <a:picLocks noChangeAspect="1"/>
          </p:cNvPicPr>
          <p:nvPr/>
        </p:nvPicPr>
        <p:blipFill>
          <a:blip r:embed="rId2"/>
          <a:stretch>
            <a:fillRect/>
          </a:stretch>
        </p:blipFill>
        <p:spPr>
          <a:xfrm>
            <a:off x="0" y="169333"/>
            <a:ext cx="9144000" cy="668866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612775" y="76200"/>
            <a:ext cx="2632075" cy="7077435"/>
          </a:xfrm>
          <a:noFill/>
          <a:ln>
            <a:solidFill>
              <a:srgbClr val="800000"/>
            </a:solidFill>
          </a:ln>
        </p:spPr>
        <p:txBody>
          <a:bodyPr vert="eaVert"/>
          <a:lstStyle/>
          <a:p>
            <a:pPr eaLnBrk="1" hangingPunct="1"/>
            <a:r>
              <a:rPr lang="en-US" sz="4000" dirty="0" err="1"/>
              <a:t>Fibre</a:t>
            </a:r>
            <a:r>
              <a:rPr lang="en-US" sz="4000" dirty="0"/>
              <a:t> </a:t>
            </a:r>
            <a:r>
              <a:rPr lang="en-US" sz="4000" dirty="0">
                <a:solidFill>
                  <a:srgbClr val="FF0000"/>
                </a:solidFill>
              </a:rPr>
              <a:t>Connections to Africa</a:t>
            </a:r>
          </a:p>
        </p:txBody>
      </p:sp>
      <p:pic>
        <p:nvPicPr>
          <p:cNvPr id="116739" name="Picture 3"/>
          <p:cNvPicPr>
            <a:picLocks noGrp="1" noChangeArrowheads="1"/>
          </p:cNvPicPr>
          <p:nvPr>
            <p:ph type="body" idx="1"/>
          </p:nvPr>
        </p:nvPicPr>
        <p:blipFill>
          <a:blip r:embed="rId2"/>
          <a:srcRect/>
          <a:stretch>
            <a:fillRect/>
          </a:stretch>
        </p:blipFill>
        <p:spPr>
          <a:xfrm>
            <a:off x="2019300" y="76200"/>
            <a:ext cx="7124700" cy="6704013"/>
          </a:xfr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7762" name="Picture 3"/>
          <p:cNvPicPr>
            <a:picLocks noChangeAspect="1"/>
          </p:cNvPicPr>
          <p:nvPr/>
        </p:nvPicPr>
        <p:blipFill>
          <a:blip r:embed="rId2"/>
          <a:srcRect/>
          <a:stretch>
            <a:fillRect/>
          </a:stretch>
        </p:blipFill>
        <p:spPr bwMode="auto">
          <a:xfrm>
            <a:off x="912905" y="1271453"/>
            <a:ext cx="7618507" cy="6380921"/>
          </a:xfrm>
          <a:prstGeom prst="rect">
            <a:avLst/>
          </a:prstGeom>
          <a:noFill/>
          <a:ln w="9525">
            <a:noFill/>
            <a:miter lim="800000"/>
            <a:headEnd/>
            <a:tailEnd/>
          </a:ln>
        </p:spPr>
      </p:pic>
      <p:sp>
        <p:nvSpPr>
          <p:cNvPr id="3" name="TextBox 2"/>
          <p:cNvSpPr txBox="1"/>
          <p:nvPr/>
        </p:nvSpPr>
        <p:spPr>
          <a:xfrm>
            <a:off x="0" y="179294"/>
            <a:ext cx="9144000" cy="1077218"/>
          </a:xfrm>
          <a:prstGeom prst="rect">
            <a:avLst/>
          </a:prstGeom>
          <a:noFill/>
        </p:spPr>
        <p:txBody>
          <a:bodyPr wrap="square" rtlCol="0">
            <a:spAutoFit/>
          </a:bodyPr>
          <a:lstStyle/>
          <a:p>
            <a:r>
              <a:rPr lang="en-US" sz="3200" dirty="0" smtClean="0">
                <a:solidFill>
                  <a:srgbClr val="FFFF00"/>
                </a:solidFill>
              </a:rPr>
              <a:t>……make us </a:t>
            </a:r>
            <a:r>
              <a:rPr lang="en-US" sz="3200" dirty="0" err="1" smtClean="0">
                <a:solidFill>
                  <a:srgbClr val="FFFF00"/>
                </a:solidFill>
              </a:rPr>
              <a:t>realise</a:t>
            </a:r>
            <a:r>
              <a:rPr lang="en-US" sz="3200" dirty="0" smtClean="0">
                <a:solidFill>
                  <a:srgbClr val="FFFF00"/>
                </a:solidFill>
              </a:rPr>
              <a:t> that there are many redundant     Communications </a:t>
            </a:r>
            <a:r>
              <a:rPr lang="en-US" sz="3200" dirty="0" err="1" smtClean="0">
                <a:solidFill>
                  <a:srgbClr val="FFFF00"/>
                </a:solidFill>
              </a:rPr>
              <a:t>anennas</a:t>
            </a:r>
            <a:r>
              <a:rPr lang="en-US" sz="3200" dirty="0" smtClean="0">
                <a:solidFill>
                  <a:srgbClr val="FFFF00"/>
                </a:solidFill>
              </a:rPr>
              <a:t> out there… </a:t>
            </a:r>
            <a:endParaRPr lang="en-US" sz="3200" dirty="0">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12538"/>
            <a:ext cx="4092222" cy="5883535"/>
          </a:xfrm>
          <a:prstGeom prst="rect">
            <a:avLst/>
          </a:prstGeom>
        </p:spPr>
      </p:pic>
      <p:sp>
        <p:nvSpPr>
          <p:cNvPr id="3" name="TextBox 2"/>
          <p:cNvSpPr txBox="1"/>
          <p:nvPr/>
        </p:nvSpPr>
        <p:spPr>
          <a:xfrm>
            <a:off x="5122333" y="1721556"/>
            <a:ext cx="3231445" cy="4893647"/>
          </a:xfrm>
          <a:prstGeom prst="rect">
            <a:avLst/>
          </a:prstGeom>
          <a:noFill/>
        </p:spPr>
        <p:txBody>
          <a:bodyPr wrap="square" rtlCol="0">
            <a:spAutoFit/>
          </a:bodyPr>
          <a:lstStyle/>
          <a:p>
            <a:r>
              <a:rPr lang="en-US" sz="2400" dirty="0" smtClean="0"/>
              <a:t>The first 3  32m antennas to become available are at </a:t>
            </a:r>
            <a:r>
              <a:rPr lang="en-US" sz="2400" dirty="0" err="1" smtClean="0"/>
              <a:t>HartRAO</a:t>
            </a:r>
            <a:r>
              <a:rPr lang="en-US" sz="2400" dirty="0" smtClean="0"/>
              <a:t>, in RSA and at </a:t>
            </a:r>
            <a:r>
              <a:rPr lang="en-US" sz="2400" dirty="0" err="1" smtClean="0"/>
              <a:t>Kuntunse</a:t>
            </a:r>
            <a:r>
              <a:rPr lang="en-US" sz="2400" dirty="0" smtClean="0"/>
              <a:t> in Ghana.</a:t>
            </a:r>
          </a:p>
          <a:p>
            <a:endParaRPr lang="en-US" sz="2400" dirty="0" smtClean="0"/>
          </a:p>
          <a:p>
            <a:r>
              <a:rPr lang="en-US" sz="2400" dirty="0" smtClean="0"/>
              <a:t>We are getting enormous help and cooperation from the Ghana group, despite there being no previous </a:t>
            </a:r>
            <a:r>
              <a:rPr lang="en-US" sz="2400" dirty="0" err="1" smtClean="0"/>
              <a:t>inolvement</a:t>
            </a:r>
            <a:r>
              <a:rPr lang="en-US" sz="2400" dirty="0" smtClean="0"/>
              <a:t> in Radio Astronomy</a:t>
            </a:r>
            <a:endParaRPr lang="en-US" sz="2400" dirty="0"/>
          </a:p>
        </p:txBody>
      </p:sp>
      <p:sp>
        <p:nvSpPr>
          <p:cNvPr id="4" name="TextBox 3"/>
          <p:cNvSpPr txBox="1"/>
          <p:nvPr/>
        </p:nvSpPr>
        <p:spPr>
          <a:xfrm>
            <a:off x="463176" y="328706"/>
            <a:ext cx="7890602" cy="523220"/>
          </a:xfrm>
          <a:prstGeom prst="rect">
            <a:avLst/>
          </a:prstGeom>
          <a:noFill/>
        </p:spPr>
        <p:txBody>
          <a:bodyPr wrap="square" rtlCol="0">
            <a:spAutoFit/>
          </a:bodyPr>
          <a:lstStyle/>
          <a:p>
            <a:r>
              <a:rPr lang="en-US" sz="2800" dirty="0" smtClean="0">
                <a:solidFill>
                  <a:srgbClr val="FFFF00"/>
                </a:solidFill>
              </a:rPr>
              <a:t>In Ghana, Kenya, Madagascar, Zambia and Nigeria ..</a:t>
            </a:r>
            <a:endParaRPr lang="en-US" sz="2800" dirty="0">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1206" y="816513"/>
            <a:ext cx="5308610" cy="4096263"/>
          </a:xfrm>
          <a:prstGeom prst="rect">
            <a:avLst/>
          </a:prstGeom>
        </p:spPr>
      </p:pic>
      <p:pic>
        <p:nvPicPr>
          <p:cNvPr id="3" name="Picture 2"/>
          <p:cNvPicPr>
            <a:picLocks noChangeAspect="1"/>
          </p:cNvPicPr>
          <p:nvPr/>
        </p:nvPicPr>
        <p:blipFill>
          <a:blip r:embed="rId3"/>
          <a:stretch>
            <a:fillRect/>
          </a:stretch>
        </p:blipFill>
        <p:spPr>
          <a:xfrm>
            <a:off x="3704775" y="816512"/>
            <a:ext cx="5745648" cy="4096264"/>
          </a:xfrm>
          <a:prstGeom prst="rect">
            <a:avLst/>
          </a:prstGeom>
        </p:spPr>
      </p:pic>
      <p:sp>
        <p:nvSpPr>
          <p:cNvPr id="4" name="TextBox 3"/>
          <p:cNvSpPr txBox="1"/>
          <p:nvPr/>
        </p:nvSpPr>
        <p:spPr>
          <a:xfrm>
            <a:off x="725658" y="4912776"/>
            <a:ext cx="8163663" cy="1938992"/>
          </a:xfrm>
          <a:prstGeom prst="rect">
            <a:avLst/>
          </a:prstGeom>
          <a:noFill/>
        </p:spPr>
        <p:txBody>
          <a:bodyPr wrap="square" rtlCol="0">
            <a:spAutoFit/>
          </a:bodyPr>
          <a:lstStyle/>
          <a:p>
            <a:r>
              <a:rPr lang="en-US" sz="2000" dirty="0" smtClean="0"/>
              <a:t>VLBI imaging potential of  VLBI array is related to the baseline coverage or filling of the UV plane – distance vectors between antennas as they track a source</a:t>
            </a:r>
          </a:p>
          <a:p>
            <a:r>
              <a:rPr lang="en-US" sz="2000" dirty="0" smtClean="0"/>
              <a:t>Here we show (left) the imaging potential of the EVN alone for a source on the celestial equator (</a:t>
            </a:r>
            <a:r>
              <a:rPr lang="en-US" sz="2000" dirty="0" err="1" smtClean="0"/>
              <a:t>dec</a:t>
            </a:r>
            <a:r>
              <a:rPr lang="en-US" sz="2000" dirty="0" smtClean="0"/>
              <a:t>.= 0) and right with an African Array.</a:t>
            </a:r>
            <a:endParaRPr lang="en-US" sz="2000" dirty="0"/>
          </a:p>
        </p:txBody>
      </p:sp>
      <p:sp>
        <p:nvSpPr>
          <p:cNvPr id="7" name="TextBox 6"/>
          <p:cNvSpPr txBox="1"/>
          <p:nvPr/>
        </p:nvSpPr>
        <p:spPr>
          <a:xfrm>
            <a:off x="666794" y="237266"/>
            <a:ext cx="7061220" cy="830997"/>
          </a:xfrm>
          <a:prstGeom prst="rect">
            <a:avLst/>
          </a:prstGeom>
          <a:noFill/>
        </p:spPr>
        <p:txBody>
          <a:bodyPr wrap="square" rtlCol="0">
            <a:spAutoFit/>
          </a:bodyPr>
          <a:lstStyle/>
          <a:p>
            <a:pPr algn="ctr"/>
            <a:r>
              <a:rPr lang="en-US" sz="2400" dirty="0" smtClean="0">
                <a:solidFill>
                  <a:schemeClr val="bg1">
                    <a:lumMod val="95000"/>
                  </a:schemeClr>
                </a:solidFill>
              </a:rPr>
              <a:t>New potential for European </a:t>
            </a:r>
            <a:r>
              <a:rPr lang="en-US" sz="2400" dirty="0" err="1" smtClean="0">
                <a:solidFill>
                  <a:schemeClr val="bg1">
                    <a:lumMod val="95000"/>
                  </a:schemeClr>
                </a:solidFill>
              </a:rPr>
              <a:t>Cooperatiion</a:t>
            </a:r>
            <a:r>
              <a:rPr lang="en-US" sz="2400" dirty="0" smtClean="0">
                <a:solidFill>
                  <a:schemeClr val="bg1">
                    <a:lumMod val="95000"/>
                  </a:schemeClr>
                </a:solidFill>
              </a:rPr>
              <a:t> an</a:t>
            </a:r>
          </a:p>
          <a:p>
            <a:pPr algn="ctr"/>
            <a:r>
              <a:rPr lang="en-US" sz="2400" dirty="0" smtClean="0">
                <a:solidFill>
                  <a:schemeClr val="bg1">
                    <a:lumMod val="95000"/>
                  </a:schemeClr>
                </a:solidFill>
              </a:rPr>
              <a:t>EVN - AVN</a:t>
            </a:r>
            <a:endParaRPr lang="en-US" sz="2400" dirty="0">
              <a:solidFill>
                <a:schemeClr val="bg1">
                  <a:lumMod val="9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01136796">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01136796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01136796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01136796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8080</TotalTime>
  <Words>2311</Words>
  <Application>Microsoft Macintosh PowerPoint</Application>
  <PresentationFormat>On-screen Show (4:3)</PresentationFormat>
  <Paragraphs>237</Paragraphs>
  <Slides>54</Slides>
  <Notes>4</Notes>
  <HiddenSlides>8</HiddenSlides>
  <MMClips>0</MMClips>
  <ScaleCrop>false</ScaleCrop>
  <HeadingPairs>
    <vt:vector size="8" baseType="variant">
      <vt:variant>
        <vt:lpstr>Design Template</vt:lpstr>
      </vt:variant>
      <vt:variant>
        <vt:i4>2</vt:i4>
      </vt:variant>
      <vt:variant>
        <vt:lpstr>Links</vt:lpstr>
      </vt:variant>
      <vt:variant>
        <vt:i4>1</vt:i4>
      </vt:variant>
      <vt:variant>
        <vt:lpstr>Embedded OLE Servers</vt:lpstr>
      </vt:variant>
      <vt:variant>
        <vt:i4>1</vt:i4>
      </vt:variant>
      <vt:variant>
        <vt:lpstr>Slide Titles</vt:lpstr>
      </vt:variant>
      <vt:variant>
        <vt:i4>54</vt:i4>
      </vt:variant>
    </vt:vector>
  </HeadingPairs>
  <TitlesOfParts>
    <vt:vector size="58" baseType="lpstr">
      <vt:lpstr>Office Theme</vt:lpstr>
      <vt:lpstr>01136796</vt:lpstr>
      <vt:lpstr>???</vt:lpstr>
      <vt:lpstr>Bitmap Image</vt:lpstr>
      <vt:lpstr>MeerKAT the SA SKA precursor, its science – (and other  developing collaborations)   Prof. Roy Booth (Director -  Science)</vt:lpstr>
      <vt:lpstr>MeerKAT-  South Africa’s SKA Precursor and its KEY science</vt:lpstr>
      <vt:lpstr>Slide 3</vt:lpstr>
      <vt:lpstr>HartRAO: VLBI with EVN and LBA</vt:lpstr>
      <vt:lpstr>Slide 5</vt:lpstr>
      <vt:lpstr>Fibre Connections to Africa</vt:lpstr>
      <vt:lpstr>Slide 7</vt:lpstr>
      <vt:lpstr>Slide 8</vt:lpstr>
      <vt:lpstr>Slide 9</vt:lpstr>
      <vt:lpstr>Slide 10</vt:lpstr>
      <vt:lpstr>Slide 11</vt:lpstr>
      <vt:lpstr> Another ongoing collaboration:  C-BASS – Cosmic foreground all sky survey </vt:lpstr>
      <vt:lpstr>Coming shortly (2016) MeerKAT the South African SKA precursor, will consist of 64 x 13.5m Gregorian offset antennas </vt:lpstr>
      <vt:lpstr>Slide 14</vt:lpstr>
      <vt:lpstr>Science-verification of KAT-7</vt:lpstr>
      <vt:lpstr>Slide 16</vt:lpstr>
      <vt:lpstr>Slide 17</vt:lpstr>
      <vt:lpstr>SA Innovation in antenna design/construction. The first KAT-7 12m composite antenna being lifted off its mould in Kleerfontein</vt:lpstr>
      <vt:lpstr>Slide 19</vt:lpstr>
      <vt:lpstr>Slide 20</vt:lpstr>
      <vt:lpstr>Slide 21</vt:lpstr>
      <vt:lpstr>But the KAT-7 Antenna has limitations</vt:lpstr>
      <vt:lpstr>And given our goal for  MeerKAT:</vt:lpstr>
      <vt:lpstr>MeerKAT Concept Design Review</vt:lpstr>
      <vt:lpstr>We chose to change the antenna configuration </vt:lpstr>
      <vt:lpstr>CF vs GO inner beam pattern: lower far out side lobes, better polarisation response</vt:lpstr>
      <vt:lpstr>CF vs GO far sidelobes</vt:lpstr>
      <vt:lpstr>MeerKAT  Offset Gregorian Antenna 13.5 x 16m rms 0.63 – 0.7 mm Focus mechanism 15 GHz  85% availability:  8% wind; 2% rain Wind stow 68.4 km/s  </vt:lpstr>
      <vt:lpstr>Digitization and synchronization</vt:lpstr>
      <vt:lpstr>MeerKAT Array Configuration</vt:lpstr>
      <vt:lpstr>Slide 31</vt:lpstr>
      <vt:lpstr>MeerKAT Science</vt:lpstr>
      <vt:lpstr>Slide 33</vt:lpstr>
      <vt:lpstr>MeerKAT Science- Summary</vt:lpstr>
      <vt:lpstr>The MeerKAT Large Survey Proposals                         - Science goals </vt:lpstr>
      <vt:lpstr>1. HI (OH) Galaxy Surveys </vt:lpstr>
      <vt:lpstr>Further HI proposals</vt:lpstr>
      <vt:lpstr>More HI studies</vt:lpstr>
      <vt:lpstr>Mhongoose - Galaxy Assembly &amp; Evolution – de Block</vt:lpstr>
      <vt:lpstr>The Velocity Field of M31 and the Dark Matter</vt:lpstr>
      <vt:lpstr>HI Absorption lines – Gupta and Srianand</vt:lpstr>
      <vt:lpstr>2. High frequency studies nb high frequency receiver 8 – 15 GHz</vt:lpstr>
      <vt:lpstr>Astrobiology at Long Wavelengths</vt:lpstr>
      <vt:lpstr>Slide 44</vt:lpstr>
      <vt:lpstr>3. Deep Continuum studies (Mightee) van der Heyden (RSA&lt; UCT and Jarvis (Hertfordshire, UK and UWC, RSA)</vt:lpstr>
      <vt:lpstr>Current major 20cm surveys</vt:lpstr>
      <vt:lpstr>4. Pulsars and Transients </vt:lpstr>
      <vt:lpstr>PULSARS and Tests of General Relativity and Search for Gravitational Waves</vt:lpstr>
      <vt:lpstr>MeerKAT Transients  Woudt (UCT-SA) and Fender (Southampton, UK)</vt:lpstr>
      <vt:lpstr>SLOW Transients</vt:lpstr>
      <vt:lpstr>Slow Transients </vt:lpstr>
      <vt:lpstr>Moving forward</vt:lpstr>
      <vt:lpstr>Slide 53</vt:lpstr>
      <vt:lpstr>Slide 54</vt:lpstr>
    </vt:vector>
  </TitlesOfParts>
  <Company>Rhodes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 Jonas</dc:creator>
  <cp:lastModifiedBy>Roy Booth</cp:lastModifiedBy>
  <cp:revision>165</cp:revision>
  <dcterms:created xsi:type="dcterms:W3CDTF">2011-11-30T14:03:44Z</dcterms:created>
  <dcterms:modified xsi:type="dcterms:W3CDTF">2011-11-30T14:14:43Z</dcterms:modified>
</cp:coreProperties>
</file>