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6" r:id="rId3"/>
    <p:sldId id="289" r:id="rId4"/>
    <p:sldId id="287" r:id="rId5"/>
    <p:sldId id="278" r:id="rId6"/>
    <p:sldId id="279" r:id="rId7"/>
    <p:sldId id="283" r:id="rId8"/>
    <p:sldId id="296" r:id="rId9"/>
    <p:sldId id="297" r:id="rId10"/>
    <p:sldId id="291" r:id="rId11"/>
    <p:sldId id="293" r:id="rId12"/>
    <p:sldId id="298" r:id="rId13"/>
    <p:sldId id="325" r:id="rId14"/>
    <p:sldId id="263" r:id="rId15"/>
    <p:sldId id="300" r:id="rId16"/>
    <p:sldId id="301" r:id="rId17"/>
    <p:sldId id="277" r:id="rId18"/>
    <p:sldId id="304" r:id="rId19"/>
    <p:sldId id="295" r:id="rId2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2" autoAdjust="0"/>
    <p:restoredTop sz="98853" autoAdjust="0"/>
  </p:normalViewPr>
  <p:slideViewPr>
    <p:cSldViewPr snapToGrid="0" snapToObjects="1">
      <p:cViewPr varScale="1">
        <p:scale>
          <a:sx n="99" d="100"/>
          <a:sy n="99" d="100"/>
        </p:scale>
        <p:origin x="-648" y="-9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22179-6ED2-8D4F-8032-CA2FACCAF3BA}" type="doc">
      <dgm:prSet loTypeId="urn:microsoft.com/office/officeart/2005/8/layout/arrow2" loCatId="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kumimoji="1" lang="ja-JP" altLang="en-US"/>
        </a:p>
      </dgm:t>
    </dgm:pt>
    <dgm:pt modelId="{060D853D-A1F5-7A42-9B50-6CA57CC5E38D}">
      <dgm:prSet phldrT="[テキスト]" custT="1"/>
      <dgm:spPr/>
      <dgm:t>
        <a:bodyPr/>
        <a:lstStyle/>
        <a:p>
          <a:r>
            <a:rPr kumimoji="1" lang="en-US" altLang="ja-JP" sz="2400" dirty="0" smtClean="0"/>
            <a:t>Introduction (</a:t>
          </a:r>
          <a:r>
            <a:rPr kumimoji="1" lang="en-US" altLang="ja-JP" sz="2400" b="1" dirty="0" smtClean="0"/>
            <a:t>Cosmic Magnetism</a:t>
          </a:r>
          <a:r>
            <a:rPr kumimoji="1" lang="en-US" altLang="ja-JP" sz="2400" dirty="0" smtClean="0"/>
            <a:t>)</a:t>
          </a:r>
          <a:endParaRPr kumimoji="1" lang="ja-JP" altLang="en-US" sz="2400" dirty="0"/>
        </a:p>
      </dgm:t>
    </dgm:pt>
    <dgm:pt modelId="{C94B52F7-F859-6E45-A0EF-22035AF0B16A}" type="parTrans" cxnId="{5AF5742F-6C97-D14C-B71B-4C0F9DB9EEFD}">
      <dgm:prSet/>
      <dgm:spPr/>
      <dgm:t>
        <a:bodyPr/>
        <a:lstStyle/>
        <a:p>
          <a:endParaRPr kumimoji="1" lang="ja-JP" altLang="en-US"/>
        </a:p>
      </dgm:t>
    </dgm:pt>
    <dgm:pt modelId="{8C369CE0-C67D-9F48-AE40-0D5171A70A61}" type="sibTrans" cxnId="{5AF5742F-6C97-D14C-B71B-4C0F9DB9EEFD}">
      <dgm:prSet/>
      <dgm:spPr/>
      <dgm:t>
        <a:bodyPr/>
        <a:lstStyle/>
        <a:p>
          <a:endParaRPr kumimoji="1" lang="ja-JP" altLang="en-US"/>
        </a:p>
      </dgm:t>
    </dgm:pt>
    <dgm:pt modelId="{1199918D-48C7-4444-A8A5-A1C3FAE63AF3}">
      <dgm:prSet phldrT="[テキスト]" custT="1"/>
      <dgm:spPr/>
      <dgm:t>
        <a:bodyPr/>
        <a:lstStyle/>
        <a:p>
          <a:r>
            <a:rPr kumimoji="1" lang="en-US" altLang="ja-JP" sz="2400" dirty="0" smtClean="0"/>
            <a:t>Intergalactic Magnetic Filed (</a:t>
          </a:r>
          <a:r>
            <a:rPr kumimoji="1" lang="en-US" altLang="ja-JP" sz="2400" b="1" dirty="0" smtClean="0"/>
            <a:t>IGMF</a:t>
          </a:r>
          <a:r>
            <a:rPr kumimoji="1" lang="en-US" altLang="ja-JP" sz="2400" dirty="0" smtClean="0"/>
            <a:t>)</a:t>
          </a:r>
          <a:endParaRPr kumimoji="1" lang="ja-JP" altLang="en-US" sz="2400" dirty="0"/>
        </a:p>
      </dgm:t>
    </dgm:pt>
    <dgm:pt modelId="{BBDC6ECD-4246-6647-90B9-39D4C380E1FC}" type="parTrans" cxnId="{41C5CE06-D0A8-C346-BE08-86B2D3E27191}">
      <dgm:prSet/>
      <dgm:spPr/>
      <dgm:t>
        <a:bodyPr/>
        <a:lstStyle/>
        <a:p>
          <a:endParaRPr kumimoji="1" lang="ja-JP" altLang="en-US"/>
        </a:p>
      </dgm:t>
    </dgm:pt>
    <dgm:pt modelId="{378D87B2-D15A-BF42-B436-3E13A72542B4}" type="sibTrans" cxnId="{41C5CE06-D0A8-C346-BE08-86B2D3E27191}">
      <dgm:prSet/>
      <dgm:spPr/>
      <dgm:t>
        <a:bodyPr/>
        <a:lstStyle/>
        <a:p>
          <a:endParaRPr kumimoji="1" lang="ja-JP" altLang="en-US"/>
        </a:p>
      </dgm:t>
    </dgm:pt>
    <dgm:pt modelId="{359A9B70-E7F9-CD4C-B0A3-199AE485C988}">
      <dgm:prSet phldrT="[テキスト]" custT="1"/>
      <dgm:spPr/>
      <dgm:t>
        <a:bodyPr/>
        <a:lstStyle/>
        <a:p>
          <a:r>
            <a:rPr kumimoji="1" lang="en-US" altLang="ja-JP" sz="2400" dirty="0" smtClean="0"/>
            <a:t>Galactic Magnetic Field (</a:t>
          </a:r>
          <a:r>
            <a:rPr kumimoji="1" lang="en-US" altLang="ja-JP" sz="2400" b="1" dirty="0" smtClean="0"/>
            <a:t>GMF</a:t>
          </a:r>
          <a:r>
            <a:rPr kumimoji="1" lang="en-US" altLang="ja-JP" sz="2400" dirty="0" smtClean="0"/>
            <a:t>)</a:t>
          </a:r>
          <a:endParaRPr kumimoji="1" lang="ja-JP" altLang="en-US" sz="2400" dirty="0"/>
        </a:p>
      </dgm:t>
    </dgm:pt>
    <dgm:pt modelId="{39B3CCDA-FE50-DB48-9999-7E5F0DE745C4}" type="parTrans" cxnId="{E910C6A3-8454-484F-B5EA-27A9290F497E}">
      <dgm:prSet/>
      <dgm:spPr/>
      <dgm:t>
        <a:bodyPr/>
        <a:lstStyle/>
        <a:p>
          <a:endParaRPr kumimoji="1" lang="ja-JP" altLang="en-US"/>
        </a:p>
      </dgm:t>
    </dgm:pt>
    <dgm:pt modelId="{BE2E4464-1F38-4348-B2DF-804F0095261F}" type="sibTrans" cxnId="{E910C6A3-8454-484F-B5EA-27A9290F497E}">
      <dgm:prSet/>
      <dgm:spPr/>
      <dgm:t>
        <a:bodyPr/>
        <a:lstStyle/>
        <a:p>
          <a:endParaRPr kumimoji="1" lang="ja-JP" altLang="en-US"/>
        </a:p>
      </dgm:t>
    </dgm:pt>
    <dgm:pt modelId="{C9DD16BE-CF58-904F-9AC8-F9A4C1AC74A5}">
      <dgm:prSet phldrT="[テキスト]" custT="1"/>
      <dgm:spPr/>
      <dgm:t>
        <a:bodyPr/>
        <a:lstStyle/>
        <a:p>
          <a:r>
            <a:rPr kumimoji="1" lang="en-US" altLang="ja-JP" sz="2400" b="1" dirty="0" smtClean="0"/>
            <a:t>SKA  </a:t>
          </a:r>
          <a:r>
            <a:rPr kumimoji="1" lang="en-US" altLang="ja-JP" sz="2400" dirty="0" smtClean="0"/>
            <a:t>Activities</a:t>
          </a:r>
          <a:endParaRPr kumimoji="1" lang="ja-JP" altLang="en-US" sz="2400" dirty="0"/>
        </a:p>
      </dgm:t>
    </dgm:pt>
    <dgm:pt modelId="{F284A5D0-B8DA-614B-994C-EB386F28789E}" type="parTrans" cxnId="{6975C796-B337-F348-BB7A-8B510A0FE8B7}">
      <dgm:prSet/>
      <dgm:spPr/>
      <dgm:t>
        <a:bodyPr/>
        <a:lstStyle/>
        <a:p>
          <a:endParaRPr kumimoji="1" lang="ja-JP" altLang="en-US"/>
        </a:p>
      </dgm:t>
    </dgm:pt>
    <dgm:pt modelId="{E5F4B512-D625-0D48-ADBD-FAF10B6945D1}" type="sibTrans" cxnId="{6975C796-B337-F348-BB7A-8B510A0FE8B7}">
      <dgm:prSet/>
      <dgm:spPr/>
      <dgm:t>
        <a:bodyPr/>
        <a:lstStyle/>
        <a:p>
          <a:endParaRPr kumimoji="1" lang="ja-JP" altLang="en-US"/>
        </a:p>
      </dgm:t>
    </dgm:pt>
    <dgm:pt modelId="{43548D60-2149-464C-AC76-FB19427F57B9}" type="pres">
      <dgm:prSet presAssocID="{04222179-6ED2-8D4F-8032-CA2FACCAF3B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258468C-08E9-214E-B766-C07831F3B12E}" type="pres">
      <dgm:prSet presAssocID="{04222179-6ED2-8D4F-8032-CA2FACCAF3BA}" presName="arrow" presStyleLbl="bgShp" presStyleIdx="0" presStyleCnt="1" custScaleX="185646" custScaleY="69760" custLinFactNeighborY="2828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kumimoji="1" lang="ja-JP" altLang="en-US"/>
        </a:p>
      </dgm:t>
    </dgm:pt>
    <dgm:pt modelId="{C7060B68-220B-A347-91F6-D08DB8F20C4E}" type="pres">
      <dgm:prSet presAssocID="{04222179-6ED2-8D4F-8032-CA2FACCAF3BA}" presName="arrowDiagram4" presStyleCnt="0"/>
      <dgm:spPr/>
    </dgm:pt>
    <dgm:pt modelId="{90129C39-796B-F84C-9FE9-E0B60DD5DDE8}" type="pres">
      <dgm:prSet presAssocID="{060D853D-A1F5-7A42-9B50-6CA57CC5E38D}" presName="bullet4a" presStyleLbl="node1" presStyleIdx="0" presStyleCnt="4" custScaleX="132248" custScaleY="127830" custLinFactX="-893565" custLinFactY="304512" custLinFactNeighborX="-900000" custLinFactNeighborY="400000"/>
      <dgm:spPr/>
    </dgm:pt>
    <dgm:pt modelId="{CAD90017-E3D0-514A-BD68-54E0C27BEA9F}" type="pres">
      <dgm:prSet presAssocID="{060D853D-A1F5-7A42-9B50-6CA57CC5E38D}" presName="textBox4a" presStyleLbl="revTx" presStyleIdx="0" presStyleCnt="4" custScaleX="276633" custScaleY="194243" custLinFactX="-100000" custLinFactY="-100000" custLinFactNeighborX="-193281" custLinFactNeighborY="-17593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BA91FCD-80B2-7A4C-AD83-8642F86AA26F}" type="pres">
      <dgm:prSet presAssocID="{1199918D-48C7-4444-A8A5-A1C3FAE63AF3}" presName="bullet4b" presStyleLbl="node1" presStyleIdx="1" presStyleCnt="4" custScaleX="128266" custScaleY="117657" custLinFactX="-80121" custLinFactY="172915" custLinFactNeighborX="-100000" custLinFactNeighborY="200000"/>
      <dgm:spPr/>
    </dgm:pt>
    <dgm:pt modelId="{75442BD7-E151-874F-BE49-C941B088CC4B}" type="pres">
      <dgm:prSet presAssocID="{1199918D-48C7-4444-A8A5-A1C3FAE63AF3}" presName="textBox4b" presStyleLbl="revTx" presStyleIdx="1" presStyleCnt="4" custScaleX="253266" custScaleY="81968" custLinFactY="-27834" custLinFactNeighborX="-77788" custLinFactNeighborY="-10000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E139A0A-76D7-5049-9931-919D98624E89}" type="pres">
      <dgm:prSet presAssocID="{359A9B70-E7F9-CD4C-B0A3-199AE485C988}" presName="bullet4c" presStyleLbl="node1" presStyleIdx="2" presStyleCnt="4" custScaleX="116198" custScaleY="108626" custLinFactX="252174" custLinFactY="134559" custLinFactNeighborX="300000" custLinFactNeighborY="200000"/>
      <dgm:spPr/>
    </dgm:pt>
    <dgm:pt modelId="{FCB57877-234C-8F4B-926A-7441577A4BD4}" type="pres">
      <dgm:prSet presAssocID="{359A9B70-E7F9-CD4C-B0A3-199AE485C988}" presName="textBox4c" presStyleLbl="revTx" presStyleIdx="2" presStyleCnt="4" custScaleX="212670" custScaleY="64258" custLinFactNeighborX="73450" custLinFactNeighborY="-5837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0574CF7-0F12-A94C-B409-93529BDA937B}" type="pres">
      <dgm:prSet presAssocID="{C9DD16BE-CF58-904F-9AC8-F9A4C1AC74A5}" presName="bullet4d" presStyleLbl="node1" presStyleIdx="3" presStyleCnt="4" custLinFactX="400000" custLinFactY="100000" custLinFactNeighborX="411434" custLinFactNeighborY="184598"/>
      <dgm:spPr/>
    </dgm:pt>
    <dgm:pt modelId="{CEC43790-78D3-5947-A6DC-0D9A9B458753}" type="pres">
      <dgm:prSet presAssocID="{C9DD16BE-CF58-904F-9AC8-F9A4C1AC74A5}" presName="textBox4d" presStyleLbl="revTx" presStyleIdx="3" presStyleCnt="4" custScaleX="215910" custScaleY="57372" custLinFactX="100000" custLinFactNeighborX="134614" custLinFactNeighborY="-42419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7583F2E-F387-8E49-805D-D2880FA643FE}" type="presOf" srcId="{060D853D-A1F5-7A42-9B50-6CA57CC5E38D}" destId="{CAD90017-E3D0-514A-BD68-54E0C27BEA9F}" srcOrd="0" destOrd="0" presId="urn:microsoft.com/office/officeart/2005/8/layout/arrow2"/>
    <dgm:cxn modelId="{6913FCF5-2AFF-444C-8EFA-3847F83A6084}" type="presOf" srcId="{04222179-6ED2-8D4F-8032-CA2FACCAF3BA}" destId="{43548D60-2149-464C-AC76-FB19427F57B9}" srcOrd="0" destOrd="0" presId="urn:microsoft.com/office/officeart/2005/8/layout/arrow2"/>
    <dgm:cxn modelId="{B99B68B2-CF16-334B-B20B-73E05120B953}" type="presOf" srcId="{359A9B70-E7F9-CD4C-B0A3-199AE485C988}" destId="{FCB57877-234C-8F4B-926A-7441577A4BD4}" srcOrd="0" destOrd="0" presId="urn:microsoft.com/office/officeart/2005/8/layout/arrow2"/>
    <dgm:cxn modelId="{F6A89BF8-582B-8F47-9DE4-CA2D59F1F100}" type="presOf" srcId="{1199918D-48C7-4444-A8A5-A1C3FAE63AF3}" destId="{75442BD7-E151-874F-BE49-C941B088CC4B}" srcOrd="0" destOrd="0" presId="urn:microsoft.com/office/officeart/2005/8/layout/arrow2"/>
    <dgm:cxn modelId="{6975C796-B337-F348-BB7A-8B510A0FE8B7}" srcId="{04222179-6ED2-8D4F-8032-CA2FACCAF3BA}" destId="{C9DD16BE-CF58-904F-9AC8-F9A4C1AC74A5}" srcOrd="3" destOrd="0" parTransId="{F284A5D0-B8DA-614B-994C-EB386F28789E}" sibTransId="{E5F4B512-D625-0D48-ADBD-FAF10B6945D1}"/>
    <dgm:cxn modelId="{6857D854-AFAF-E442-8D5B-D235FD7F7D32}" type="presOf" srcId="{C9DD16BE-CF58-904F-9AC8-F9A4C1AC74A5}" destId="{CEC43790-78D3-5947-A6DC-0D9A9B458753}" srcOrd="0" destOrd="0" presId="urn:microsoft.com/office/officeart/2005/8/layout/arrow2"/>
    <dgm:cxn modelId="{E910C6A3-8454-484F-B5EA-27A9290F497E}" srcId="{04222179-6ED2-8D4F-8032-CA2FACCAF3BA}" destId="{359A9B70-E7F9-CD4C-B0A3-199AE485C988}" srcOrd="2" destOrd="0" parTransId="{39B3CCDA-FE50-DB48-9999-7E5F0DE745C4}" sibTransId="{BE2E4464-1F38-4348-B2DF-804F0095261F}"/>
    <dgm:cxn modelId="{5AF5742F-6C97-D14C-B71B-4C0F9DB9EEFD}" srcId="{04222179-6ED2-8D4F-8032-CA2FACCAF3BA}" destId="{060D853D-A1F5-7A42-9B50-6CA57CC5E38D}" srcOrd="0" destOrd="0" parTransId="{C94B52F7-F859-6E45-A0EF-22035AF0B16A}" sibTransId="{8C369CE0-C67D-9F48-AE40-0D5171A70A61}"/>
    <dgm:cxn modelId="{41C5CE06-D0A8-C346-BE08-86B2D3E27191}" srcId="{04222179-6ED2-8D4F-8032-CA2FACCAF3BA}" destId="{1199918D-48C7-4444-A8A5-A1C3FAE63AF3}" srcOrd="1" destOrd="0" parTransId="{BBDC6ECD-4246-6647-90B9-39D4C380E1FC}" sibTransId="{378D87B2-D15A-BF42-B436-3E13A72542B4}"/>
    <dgm:cxn modelId="{34DD293C-ED1F-F046-AABA-0DFD92FD2BCA}" type="presParOf" srcId="{43548D60-2149-464C-AC76-FB19427F57B9}" destId="{6258468C-08E9-214E-B766-C07831F3B12E}" srcOrd="0" destOrd="0" presId="urn:microsoft.com/office/officeart/2005/8/layout/arrow2"/>
    <dgm:cxn modelId="{8DA79EB2-61A6-1A45-9596-DF891FADFAFE}" type="presParOf" srcId="{43548D60-2149-464C-AC76-FB19427F57B9}" destId="{C7060B68-220B-A347-91F6-D08DB8F20C4E}" srcOrd="1" destOrd="0" presId="urn:microsoft.com/office/officeart/2005/8/layout/arrow2"/>
    <dgm:cxn modelId="{96D2EB01-B66B-5444-B640-FAE33F968467}" type="presParOf" srcId="{C7060B68-220B-A347-91F6-D08DB8F20C4E}" destId="{90129C39-796B-F84C-9FE9-E0B60DD5DDE8}" srcOrd="0" destOrd="0" presId="urn:microsoft.com/office/officeart/2005/8/layout/arrow2"/>
    <dgm:cxn modelId="{0A30037B-4B3B-2B41-A808-2CE3B000A1F8}" type="presParOf" srcId="{C7060B68-220B-A347-91F6-D08DB8F20C4E}" destId="{CAD90017-E3D0-514A-BD68-54E0C27BEA9F}" srcOrd="1" destOrd="0" presId="urn:microsoft.com/office/officeart/2005/8/layout/arrow2"/>
    <dgm:cxn modelId="{93782234-62C7-2247-8136-358380376DC1}" type="presParOf" srcId="{C7060B68-220B-A347-91F6-D08DB8F20C4E}" destId="{7BA91FCD-80B2-7A4C-AD83-8642F86AA26F}" srcOrd="2" destOrd="0" presId="urn:microsoft.com/office/officeart/2005/8/layout/arrow2"/>
    <dgm:cxn modelId="{265FA90A-A163-1843-8DB2-6C1470960714}" type="presParOf" srcId="{C7060B68-220B-A347-91F6-D08DB8F20C4E}" destId="{75442BD7-E151-874F-BE49-C941B088CC4B}" srcOrd="3" destOrd="0" presId="urn:microsoft.com/office/officeart/2005/8/layout/arrow2"/>
    <dgm:cxn modelId="{9A7B54BC-ACB8-604F-B6F2-52F09A99C915}" type="presParOf" srcId="{C7060B68-220B-A347-91F6-D08DB8F20C4E}" destId="{DE139A0A-76D7-5049-9931-919D98624E89}" srcOrd="4" destOrd="0" presId="urn:microsoft.com/office/officeart/2005/8/layout/arrow2"/>
    <dgm:cxn modelId="{B703F535-6CDB-7848-9B3E-FA1A961C6278}" type="presParOf" srcId="{C7060B68-220B-A347-91F6-D08DB8F20C4E}" destId="{FCB57877-234C-8F4B-926A-7441577A4BD4}" srcOrd="5" destOrd="0" presId="urn:microsoft.com/office/officeart/2005/8/layout/arrow2"/>
    <dgm:cxn modelId="{BDF52428-A1A6-8B43-8A63-60E65B683D77}" type="presParOf" srcId="{C7060B68-220B-A347-91F6-D08DB8F20C4E}" destId="{90574CF7-0F12-A94C-B409-93529BDA937B}" srcOrd="6" destOrd="0" presId="urn:microsoft.com/office/officeart/2005/8/layout/arrow2"/>
    <dgm:cxn modelId="{D741045D-1687-CA46-A3DA-7219587F0F5C}" type="presParOf" srcId="{C7060B68-220B-A347-91F6-D08DB8F20C4E}" destId="{CEC43790-78D3-5947-A6DC-0D9A9B45875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31B3C-6707-0541-B375-1D1D7FA4D0C2}" type="doc">
      <dgm:prSet loTypeId="urn:microsoft.com/office/officeart/2005/8/layout/process1" loCatId="" qsTypeId="urn:microsoft.com/office/officeart/2005/8/quickstyle/simple2" qsCatId="simple" csTypeId="urn:microsoft.com/office/officeart/2005/8/colors/accent6_2" csCatId="accent6" phldr="1"/>
      <dgm:spPr/>
    </dgm:pt>
    <dgm:pt modelId="{9CB938B1-25E3-F34F-8B8E-5CF9EBB9FE6D}">
      <dgm:prSet phldrT="[テキスト]"/>
      <dgm:spPr/>
      <dgm:t>
        <a:bodyPr/>
        <a:lstStyle/>
        <a:p>
          <a:r>
            <a:rPr kumimoji="1" lang="en-US" altLang="ja-JP" dirty="0" smtClean="0">
              <a:latin typeface="+mn-lt"/>
              <a:ea typeface="+mn-ea"/>
            </a:rPr>
            <a:t>Polarized intensity map P(λ</a:t>
          </a:r>
          <a:r>
            <a:rPr kumimoji="1" lang="en-US" altLang="ja-JP" baseline="30000" dirty="0" smtClean="0">
              <a:latin typeface="+mn-lt"/>
              <a:ea typeface="+mn-ea"/>
            </a:rPr>
            <a:t>2</a:t>
          </a:r>
          <a:r>
            <a:rPr kumimoji="1" lang="en-US" altLang="ja-JP" dirty="0" smtClean="0">
              <a:latin typeface="+mn-lt"/>
              <a:ea typeface="+mn-ea"/>
            </a:rPr>
            <a:t>)</a:t>
          </a:r>
          <a:endParaRPr kumimoji="1" lang="ja-JP" altLang="en-US" dirty="0">
            <a:latin typeface="+mn-lt"/>
            <a:ea typeface="+mn-ea"/>
          </a:endParaRPr>
        </a:p>
      </dgm:t>
    </dgm:pt>
    <dgm:pt modelId="{5BB813EA-FDC2-9546-B0B3-BCFA109A050B}" type="parTrans" cxnId="{DD128A38-20C9-224A-A988-F922C0238D67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67C86A0D-11A3-0C4C-A6EE-916721092F55}" type="sibTrans" cxnId="{DD128A38-20C9-224A-A988-F922C0238D67}">
      <dgm:prSet/>
      <dgm:spPr/>
      <dgm:t>
        <a:bodyPr/>
        <a:lstStyle/>
        <a:p>
          <a:endParaRPr kumimoji="1" lang="ja-JP" altLang="en-US">
            <a:latin typeface="+mn-lt"/>
            <a:ea typeface="+mn-ea"/>
          </a:endParaRPr>
        </a:p>
      </dgm:t>
    </dgm:pt>
    <dgm:pt modelId="{ACD4F107-C2F3-5142-8D8D-63B2904FDEDA}">
      <dgm:prSet phldrT="[テキスト]"/>
      <dgm:spPr/>
      <dgm:t>
        <a:bodyPr/>
        <a:lstStyle/>
        <a:p>
          <a:r>
            <a:rPr kumimoji="1" lang="en-US" altLang="ja-JP" b="0" dirty="0" smtClean="0">
              <a:latin typeface="+mn-lt"/>
              <a:ea typeface="+mn-ea"/>
            </a:rPr>
            <a:t>Fourier transformation</a:t>
          </a:r>
          <a:endParaRPr kumimoji="1" lang="ja-JP" altLang="en-US" b="0" dirty="0">
            <a:latin typeface="+mn-lt"/>
            <a:ea typeface="+mn-ea"/>
          </a:endParaRPr>
        </a:p>
      </dgm:t>
    </dgm:pt>
    <dgm:pt modelId="{78C2C252-2421-1B4A-B3C4-D98636C5B96A}" type="parTrans" cxnId="{2139C0F0-D514-3146-94AD-31CFCAFD9E34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CC05241D-0DA3-2743-A305-3BE32EBDD789}" type="sibTrans" cxnId="{2139C0F0-D514-3146-94AD-31CFCAFD9E34}">
      <dgm:prSet/>
      <dgm:spPr/>
      <dgm:t>
        <a:bodyPr/>
        <a:lstStyle/>
        <a:p>
          <a:endParaRPr kumimoji="1" lang="ja-JP" altLang="en-US">
            <a:latin typeface="+mn-lt"/>
            <a:ea typeface="+mn-ea"/>
          </a:endParaRPr>
        </a:p>
      </dgm:t>
    </dgm:pt>
    <dgm:pt modelId="{A6AE48F0-7537-1844-803E-BBE7DE87E0A0}">
      <dgm:prSet phldrT="[テキスト]"/>
      <dgm:spPr/>
      <dgm:t>
        <a:bodyPr/>
        <a:lstStyle/>
        <a:p>
          <a:r>
            <a:rPr kumimoji="1" lang="en-US" altLang="ja-JP" dirty="0" smtClean="0">
              <a:latin typeface="+mn-lt"/>
              <a:ea typeface="+mn-ea"/>
            </a:rPr>
            <a:t>Faraday dispersion function F(RM)</a:t>
          </a:r>
          <a:endParaRPr kumimoji="1" lang="ja-JP" altLang="en-US" dirty="0">
            <a:latin typeface="+mn-lt"/>
            <a:ea typeface="+mn-ea"/>
          </a:endParaRPr>
        </a:p>
      </dgm:t>
    </dgm:pt>
    <dgm:pt modelId="{6BA27946-DF5A-F34E-AF3A-5C2BDEB46C22}" type="parTrans" cxnId="{8A079888-2BF8-4140-8E97-EBA3E68A3099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3B584ECA-4D80-874D-86FD-56EFBC1C4F06}" type="sibTrans" cxnId="{8A079888-2BF8-4140-8E97-EBA3E68A3099}">
      <dgm:prSet/>
      <dgm:spPr/>
      <dgm:t>
        <a:bodyPr/>
        <a:lstStyle/>
        <a:p>
          <a:endParaRPr kumimoji="1" lang="ja-JP" altLang="en-US">
            <a:latin typeface="+mn-ea"/>
            <a:ea typeface="+mn-ea"/>
          </a:endParaRPr>
        </a:p>
      </dgm:t>
    </dgm:pt>
    <dgm:pt modelId="{AE6ED80E-CEFC-1847-A556-72797B7831A5}" type="pres">
      <dgm:prSet presAssocID="{BD831B3C-6707-0541-B375-1D1D7FA4D0C2}" presName="Name0" presStyleCnt="0">
        <dgm:presLayoutVars>
          <dgm:dir/>
          <dgm:resizeHandles val="exact"/>
        </dgm:presLayoutVars>
      </dgm:prSet>
      <dgm:spPr/>
    </dgm:pt>
    <dgm:pt modelId="{FD18B3CC-8A59-8D4C-AA0F-7B821F6A6755}" type="pres">
      <dgm:prSet presAssocID="{9CB938B1-25E3-F34F-8B8E-5CF9EBB9FE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73FA8C4-0044-8B46-B985-1C51E85DC962}" type="pres">
      <dgm:prSet presAssocID="{67C86A0D-11A3-0C4C-A6EE-916721092F55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6FD1C52B-63E6-8A46-941A-0E1B982697C2}" type="pres">
      <dgm:prSet presAssocID="{67C86A0D-11A3-0C4C-A6EE-916721092F55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C7750147-65C6-BC41-AFC6-B841298CB94B}" type="pres">
      <dgm:prSet presAssocID="{ACD4F107-C2F3-5142-8D8D-63B2904FDE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1AC098F-8E1A-264B-A227-C03F234D19B0}" type="pres">
      <dgm:prSet presAssocID="{CC05241D-0DA3-2743-A305-3BE32EBDD789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804CF183-D033-414C-BDE2-9B19D931A950}" type="pres">
      <dgm:prSet presAssocID="{CC05241D-0DA3-2743-A305-3BE32EBDD789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09F03D06-0BEF-4444-A3AC-2DE0F9E7A04D}" type="pres">
      <dgm:prSet presAssocID="{A6AE48F0-7537-1844-803E-BBE7DE87E0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FC41CCC-4B1F-F843-81A8-189DFFE81E59}" type="presOf" srcId="{A6AE48F0-7537-1844-803E-BBE7DE87E0A0}" destId="{09F03D06-0BEF-4444-A3AC-2DE0F9E7A04D}" srcOrd="0" destOrd="0" presId="urn:microsoft.com/office/officeart/2005/8/layout/process1"/>
    <dgm:cxn modelId="{8A079888-2BF8-4140-8E97-EBA3E68A3099}" srcId="{BD831B3C-6707-0541-B375-1D1D7FA4D0C2}" destId="{A6AE48F0-7537-1844-803E-BBE7DE87E0A0}" srcOrd="2" destOrd="0" parTransId="{6BA27946-DF5A-F34E-AF3A-5C2BDEB46C22}" sibTransId="{3B584ECA-4D80-874D-86FD-56EFBC1C4F06}"/>
    <dgm:cxn modelId="{186E0CFD-9066-AF4A-B44C-A4BB18B51CBA}" type="presOf" srcId="{9CB938B1-25E3-F34F-8B8E-5CF9EBB9FE6D}" destId="{FD18B3CC-8A59-8D4C-AA0F-7B821F6A6755}" srcOrd="0" destOrd="0" presId="urn:microsoft.com/office/officeart/2005/8/layout/process1"/>
    <dgm:cxn modelId="{36A8EAC3-D576-5449-A760-B598F53B82C4}" type="presOf" srcId="{67C86A0D-11A3-0C4C-A6EE-916721092F55}" destId="{673FA8C4-0044-8B46-B985-1C51E85DC962}" srcOrd="0" destOrd="0" presId="urn:microsoft.com/office/officeart/2005/8/layout/process1"/>
    <dgm:cxn modelId="{344B2DDC-7363-5849-B74E-ED3629E7958A}" type="presOf" srcId="{CC05241D-0DA3-2743-A305-3BE32EBDD789}" destId="{804CF183-D033-414C-BDE2-9B19D931A950}" srcOrd="1" destOrd="0" presId="urn:microsoft.com/office/officeart/2005/8/layout/process1"/>
    <dgm:cxn modelId="{7982E089-E633-7646-B6AA-32A29BD5FA2D}" type="presOf" srcId="{ACD4F107-C2F3-5142-8D8D-63B2904FDEDA}" destId="{C7750147-65C6-BC41-AFC6-B841298CB94B}" srcOrd="0" destOrd="0" presId="urn:microsoft.com/office/officeart/2005/8/layout/process1"/>
    <dgm:cxn modelId="{DD128A38-20C9-224A-A988-F922C0238D67}" srcId="{BD831B3C-6707-0541-B375-1D1D7FA4D0C2}" destId="{9CB938B1-25E3-F34F-8B8E-5CF9EBB9FE6D}" srcOrd="0" destOrd="0" parTransId="{5BB813EA-FDC2-9546-B0B3-BCFA109A050B}" sibTransId="{67C86A0D-11A3-0C4C-A6EE-916721092F55}"/>
    <dgm:cxn modelId="{BA72A2B0-031F-4248-93EC-255355582A0A}" type="presOf" srcId="{BD831B3C-6707-0541-B375-1D1D7FA4D0C2}" destId="{AE6ED80E-CEFC-1847-A556-72797B7831A5}" srcOrd="0" destOrd="0" presId="urn:microsoft.com/office/officeart/2005/8/layout/process1"/>
    <dgm:cxn modelId="{B699DA90-DE55-AA49-87C9-DB377BBCB4A4}" type="presOf" srcId="{67C86A0D-11A3-0C4C-A6EE-916721092F55}" destId="{6FD1C52B-63E6-8A46-941A-0E1B982697C2}" srcOrd="1" destOrd="0" presId="urn:microsoft.com/office/officeart/2005/8/layout/process1"/>
    <dgm:cxn modelId="{06BB8063-D56C-9340-BCFC-52FD36A217C7}" type="presOf" srcId="{CC05241D-0DA3-2743-A305-3BE32EBDD789}" destId="{61AC098F-8E1A-264B-A227-C03F234D19B0}" srcOrd="0" destOrd="0" presId="urn:microsoft.com/office/officeart/2005/8/layout/process1"/>
    <dgm:cxn modelId="{2139C0F0-D514-3146-94AD-31CFCAFD9E34}" srcId="{BD831B3C-6707-0541-B375-1D1D7FA4D0C2}" destId="{ACD4F107-C2F3-5142-8D8D-63B2904FDEDA}" srcOrd="1" destOrd="0" parTransId="{78C2C252-2421-1B4A-B3C4-D98636C5B96A}" sibTransId="{CC05241D-0DA3-2743-A305-3BE32EBDD789}"/>
    <dgm:cxn modelId="{5716140A-0677-0E4C-9D0C-99CD49A3BCDF}" type="presParOf" srcId="{AE6ED80E-CEFC-1847-A556-72797B7831A5}" destId="{FD18B3CC-8A59-8D4C-AA0F-7B821F6A6755}" srcOrd="0" destOrd="0" presId="urn:microsoft.com/office/officeart/2005/8/layout/process1"/>
    <dgm:cxn modelId="{9A972B19-25B5-3444-9C7C-7BEAE3A4B3FE}" type="presParOf" srcId="{AE6ED80E-CEFC-1847-A556-72797B7831A5}" destId="{673FA8C4-0044-8B46-B985-1C51E85DC962}" srcOrd="1" destOrd="0" presId="urn:microsoft.com/office/officeart/2005/8/layout/process1"/>
    <dgm:cxn modelId="{DD7A6A9B-7974-8F4B-8BDF-17DD5B138148}" type="presParOf" srcId="{673FA8C4-0044-8B46-B985-1C51E85DC962}" destId="{6FD1C52B-63E6-8A46-941A-0E1B982697C2}" srcOrd="0" destOrd="0" presId="urn:microsoft.com/office/officeart/2005/8/layout/process1"/>
    <dgm:cxn modelId="{9F181EB9-A0FC-E047-A61C-353E8027079C}" type="presParOf" srcId="{AE6ED80E-CEFC-1847-A556-72797B7831A5}" destId="{C7750147-65C6-BC41-AFC6-B841298CB94B}" srcOrd="2" destOrd="0" presId="urn:microsoft.com/office/officeart/2005/8/layout/process1"/>
    <dgm:cxn modelId="{65D3F1CC-4135-4F4C-843E-45204E23F88B}" type="presParOf" srcId="{AE6ED80E-CEFC-1847-A556-72797B7831A5}" destId="{61AC098F-8E1A-264B-A227-C03F234D19B0}" srcOrd="3" destOrd="0" presId="urn:microsoft.com/office/officeart/2005/8/layout/process1"/>
    <dgm:cxn modelId="{6C8303F6-504A-3846-98B4-0038641506EF}" type="presParOf" srcId="{61AC098F-8E1A-264B-A227-C03F234D19B0}" destId="{804CF183-D033-414C-BDE2-9B19D931A950}" srcOrd="0" destOrd="0" presId="urn:microsoft.com/office/officeart/2005/8/layout/process1"/>
    <dgm:cxn modelId="{C5BBBF32-8021-2E4C-B315-3FBD1A938308}" type="presParOf" srcId="{AE6ED80E-CEFC-1847-A556-72797B7831A5}" destId="{09F03D06-0BEF-4444-A3AC-2DE0F9E7A0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24CB53-22D6-1A45-B0AE-6C904DB6E726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49AB718-3809-2A47-ABB2-4C6081F4BF51}">
      <dgm:prSet phldrT="[テキスト]"/>
      <dgm:spPr/>
      <dgm:t>
        <a:bodyPr/>
        <a:lstStyle/>
        <a:p>
          <a:r>
            <a:rPr kumimoji="1" lang="en-US" altLang="ja-JP" b="1" dirty="0" smtClean="0"/>
            <a:t>Cosmic Magnetism</a:t>
          </a:r>
          <a:endParaRPr kumimoji="1" lang="ja-JP" altLang="en-US" b="1" dirty="0"/>
        </a:p>
      </dgm:t>
    </dgm:pt>
    <dgm:pt modelId="{9E305958-3F7B-1342-9E28-4DEAC6CB7A94}" type="parTrans" cxnId="{21BCC343-8EE8-CC4A-9305-3CBF6E5331C1}">
      <dgm:prSet/>
      <dgm:spPr/>
      <dgm:t>
        <a:bodyPr/>
        <a:lstStyle/>
        <a:p>
          <a:endParaRPr kumimoji="1" lang="ja-JP" altLang="en-US"/>
        </a:p>
      </dgm:t>
    </dgm:pt>
    <dgm:pt modelId="{A8554278-1717-C443-BA99-5479E4ECD3B4}" type="sibTrans" cxnId="{21BCC343-8EE8-CC4A-9305-3CBF6E5331C1}">
      <dgm:prSet/>
      <dgm:spPr/>
      <dgm:t>
        <a:bodyPr/>
        <a:lstStyle/>
        <a:p>
          <a:endParaRPr kumimoji="1" lang="ja-JP" altLang="en-US"/>
        </a:p>
      </dgm:t>
    </dgm:pt>
    <dgm:pt modelId="{FDDD5FE1-E674-EE41-8EE0-B9BD5A5C8BCD}">
      <dgm:prSet phldrT="[テキスト]" custT="1"/>
      <dgm:spPr/>
      <dgm:t>
        <a:bodyPr/>
        <a:lstStyle/>
        <a:p>
          <a:r>
            <a:rPr kumimoji="1" lang="en-US" altLang="ja-JP" sz="2000" b="1" dirty="0" smtClean="0"/>
            <a:t>MHD simulations of LSS</a:t>
          </a:r>
        </a:p>
        <a:p>
          <a:r>
            <a:rPr kumimoji="1" lang="en-US" altLang="ja-JP" sz="1600" dirty="0" smtClean="0"/>
            <a:t>“high resolution” </a:t>
          </a:r>
        </a:p>
        <a:p>
          <a:r>
            <a:rPr kumimoji="1" lang="en-US" altLang="ja-JP" sz="1600" dirty="0" smtClean="0"/>
            <a:t>“realistic situation”</a:t>
          </a:r>
          <a:endParaRPr kumimoji="1" lang="ja-JP" altLang="en-US" sz="1600" dirty="0"/>
        </a:p>
      </dgm:t>
    </dgm:pt>
    <dgm:pt modelId="{212B53D4-2DFD-E14A-B463-1583BE38B12B}" type="parTrans" cxnId="{3E19E060-8B61-9B4C-ACB6-5201CF9D6400}">
      <dgm:prSet/>
      <dgm:spPr/>
      <dgm:t>
        <a:bodyPr/>
        <a:lstStyle/>
        <a:p>
          <a:endParaRPr kumimoji="1" lang="ja-JP" altLang="en-US"/>
        </a:p>
      </dgm:t>
    </dgm:pt>
    <dgm:pt modelId="{EA8398EB-66B5-7342-9688-F50CEDE3662C}" type="sibTrans" cxnId="{3E19E060-8B61-9B4C-ACB6-5201CF9D6400}">
      <dgm:prSet/>
      <dgm:spPr/>
      <dgm:t>
        <a:bodyPr/>
        <a:lstStyle/>
        <a:p>
          <a:endParaRPr kumimoji="1" lang="ja-JP" altLang="en-US"/>
        </a:p>
      </dgm:t>
    </dgm:pt>
    <dgm:pt modelId="{4F8BFCC3-FBAB-DA4E-A589-78F3E30DAF34}">
      <dgm:prSet phldrT="[テキスト]" custT="1"/>
      <dgm:spPr/>
      <dgm:t>
        <a:bodyPr/>
        <a:lstStyle/>
        <a:p>
          <a:r>
            <a:rPr kumimoji="1" lang="en-US" altLang="ja-JP" sz="2000" b="1" dirty="0" smtClean="0"/>
            <a:t>Effects of AGN activities </a:t>
          </a:r>
        </a:p>
        <a:p>
          <a:r>
            <a:rPr kumimoji="1" lang="en-US" altLang="ja-JP" sz="1600" dirty="0" smtClean="0"/>
            <a:t>“jet as driving force” </a:t>
          </a:r>
        </a:p>
        <a:p>
          <a:r>
            <a:rPr kumimoji="1" lang="en-US" altLang="ja-JP" sz="1600" dirty="0" smtClean="0"/>
            <a:t>“leakage of GMF”</a:t>
          </a:r>
          <a:endParaRPr kumimoji="1" lang="ja-JP" altLang="en-US" sz="1600" dirty="0"/>
        </a:p>
      </dgm:t>
    </dgm:pt>
    <dgm:pt modelId="{ABBA4883-BC09-0740-B412-0FC2AFF4E806}" type="parTrans" cxnId="{73DDB694-3A58-0C4C-9F0E-74B015149CEF}">
      <dgm:prSet/>
      <dgm:spPr/>
      <dgm:t>
        <a:bodyPr/>
        <a:lstStyle/>
        <a:p>
          <a:endParaRPr kumimoji="1" lang="ja-JP" altLang="en-US"/>
        </a:p>
      </dgm:t>
    </dgm:pt>
    <dgm:pt modelId="{CF384061-000F-6348-9908-AB22E5E7EE3C}" type="sibTrans" cxnId="{73DDB694-3A58-0C4C-9F0E-74B015149CEF}">
      <dgm:prSet/>
      <dgm:spPr/>
      <dgm:t>
        <a:bodyPr/>
        <a:lstStyle/>
        <a:p>
          <a:endParaRPr kumimoji="1" lang="ja-JP" altLang="en-US"/>
        </a:p>
      </dgm:t>
    </dgm:pt>
    <dgm:pt modelId="{1666CD03-13F8-DE41-9ED3-D1ACF26E3B8E}">
      <dgm:prSet phldrT="[テキスト]" custT="1"/>
      <dgm:spPr/>
      <dgm:t>
        <a:bodyPr/>
        <a:lstStyle/>
        <a:p>
          <a:r>
            <a:rPr kumimoji="1" lang="en-US" altLang="ja-JP" sz="2000" b="1" dirty="0" smtClean="0"/>
            <a:t>Pulsars for 3D GMF structure </a:t>
          </a:r>
        </a:p>
        <a:p>
          <a:r>
            <a:rPr kumimoji="1" lang="en-US" altLang="ja-JP" sz="1700" dirty="0" smtClean="0"/>
            <a:t>“scale height” </a:t>
          </a:r>
        </a:p>
        <a:p>
          <a:r>
            <a:rPr kumimoji="1" lang="en-US" altLang="ja-JP" sz="1700" dirty="0" smtClean="0"/>
            <a:t>“latitude dependence”</a:t>
          </a:r>
          <a:endParaRPr kumimoji="1" lang="ja-JP" altLang="en-US" sz="1700" dirty="0"/>
        </a:p>
      </dgm:t>
    </dgm:pt>
    <dgm:pt modelId="{C65D58BA-9C4E-2C42-A985-FEF7E96928B6}" type="parTrans" cxnId="{8832BE49-47C1-264A-90A2-096C7430D8F7}">
      <dgm:prSet/>
      <dgm:spPr/>
      <dgm:t>
        <a:bodyPr/>
        <a:lstStyle/>
        <a:p>
          <a:endParaRPr kumimoji="1" lang="ja-JP" altLang="en-US"/>
        </a:p>
      </dgm:t>
    </dgm:pt>
    <dgm:pt modelId="{B5C93AAD-F067-B649-B91F-2323CA6D895E}" type="sibTrans" cxnId="{8832BE49-47C1-264A-90A2-096C7430D8F7}">
      <dgm:prSet/>
      <dgm:spPr/>
      <dgm:t>
        <a:bodyPr/>
        <a:lstStyle/>
        <a:p>
          <a:endParaRPr kumimoji="1" lang="ja-JP" altLang="en-US"/>
        </a:p>
      </dgm:t>
    </dgm:pt>
    <dgm:pt modelId="{FA9BEE7F-2564-9E48-A513-7F3BC7C857B1}">
      <dgm:prSet phldrT="[テキスト]" custT="1"/>
      <dgm:spPr/>
      <dgm:t>
        <a:bodyPr/>
        <a:lstStyle/>
        <a:p>
          <a:r>
            <a:rPr kumimoji="1" lang="en-US" altLang="ja-JP" sz="2000" b="1" dirty="0" smtClean="0"/>
            <a:t>Local ISM </a:t>
          </a:r>
        </a:p>
        <a:p>
          <a:r>
            <a:rPr kumimoji="1" lang="en-US" altLang="ja-JP" sz="1700" dirty="0" smtClean="0"/>
            <a:t>“stratified media” </a:t>
          </a:r>
        </a:p>
        <a:p>
          <a:r>
            <a:rPr kumimoji="1" lang="en-US" altLang="ja-JP" sz="1700" dirty="0" smtClean="0"/>
            <a:t>“multi-forcing”  </a:t>
          </a:r>
          <a:endParaRPr kumimoji="1" lang="ja-JP" altLang="en-US" sz="1700" dirty="0"/>
        </a:p>
      </dgm:t>
    </dgm:pt>
    <dgm:pt modelId="{47D233A8-E669-7F44-90A7-2F6CEC7C90CA}" type="parTrans" cxnId="{2CBB1B0B-1429-F246-BC1B-A1FEEDA8C636}">
      <dgm:prSet/>
      <dgm:spPr/>
      <dgm:t>
        <a:bodyPr/>
        <a:lstStyle/>
        <a:p>
          <a:endParaRPr kumimoji="1" lang="ja-JP" altLang="en-US"/>
        </a:p>
      </dgm:t>
    </dgm:pt>
    <dgm:pt modelId="{956EF5B5-3790-4840-BCC0-858204FA920D}" type="sibTrans" cxnId="{2CBB1B0B-1429-F246-BC1B-A1FEEDA8C636}">
      <dgm:prSet/>
      <dgm:spPr/>
      <dgm:t>
        <a:bodyPr/>
        <a:lstStyle/>
        <a:p>
          <a:endParaRPr kumimoji="1" lang="ja-JP" altLang="en-US"/>
        </a:p>
      </dgm:t>
    </dgm:pt>
    <dgm:pt modelId="{D03D72B5-6162-5A4F-ACBE-FD2A2CF6420C}">
      <dgm:prSet phldrT="[テキスト]" custT="1"/>
      <dgm:spPr/>
      <dgm:t>
        <a:bodyPr/>
        <a:lstStyle/>
        <a:p>
          <a:r>
            <a:rPr kumimoji="1" lang="en-US" altLang="ja-JP" sz="2000" b="1" dirty="0" smtClean="0"/>
            <a:t>Improvement of Tomography </a:t>
          </a:r>
        </a:p>
        <a:p>
          <a:r>
            <a:rPr kumimoji="1" lang="en-US" altLang="ja-JP" sz="1700" dirty="0" smtClean="0"/>
            <a:t>“Wavelet”</a:t>
          </a:r>
        </a:p>
        <a:p>
          <a:r>
            <a:rPr kumimoji="1" lang="en-US" altLang="ja-JP" sz="1700" dirty="0" smtClean="0"/>
            <a:t>“F(</a:t>
          </a:r>
          <a:r>
            <a:rPr kumimoji="1" lang="en-US" altLang="ja-JP" sz="1700" dirty="0" err="1" smtClean="0"/>
            <a:t>Φ,λ</a:t>
          </a:r>
          <a:r>
            <a:rPr kumimoji="1" lang="en-US" altLang="ja-JP" sz="1700" dirty="0" smtClean="0"/>
            <a:t>)”</a:t>
          </a:r>
          <a:endParaRPr kumimoji="1" lang="ja-JP" altLang="en-US" sz="1700" dirty="0"/>
        </a:p>
      </dgm:t>
    </dgm:pt>
    <dgm:pt modelId="{07F13C6D-564B-0446-9CA4-CC5B9FBC112B}" type="parTrans" cxnId="{E3D32BDA-B43F-F349-A914-00F77657C31F}">
      <dgm:prSet/>
      <dgm:spPr/>
      <dgm:t>
        <a:bodyPr/>
        <a:lstStyle/>
        <a:p>
          <a:endParaRPr kumimoji="1" lang="ja-JP" altLang="en-US"/>
        </a:p>
      </dgm:t>
    </dgm:pt>
    <dgm:pt modelId="{E4E4ECB9-50D0-594A-8B6A-B39E2611ACEC}" type="sibTrans" cxnId="{E3D32BDA-B43F-F349-A914-00F77657C31F}">
      <dgm:prSet/>
      <dgm:spPr/>
      <dgm:t>
        <a:bodyPr/>
        <a:lstStyle/>
        <a:p>
          <a:endParaRPr kumimoji="1" lang="ja-JP" altLang="en-US"/>
        </a:p>
      </dgm:t>
    </dgm:pt>
    <dgm:pt modelId="{C17EB06E-7898-3248-B1CC-3383CD2CF70F}" type="pres">
      <dgm:prSet presAssocID="{5824CB53-22D6-1A45-B0AE-6C904DB6E7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AEE091A-C2BB-6141-9CF0-0C7731F2F7BF}" type="pres">
      <dgm:prSet presAssocID="{F49AB718-3809-2A47-ABB2-4C6081F4BF51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9DCEED6F-6510-3545-8BE4-065AD39EBD27}" type="pres">
      <dgm:prSet presAssocID="{212B53D4-2DFD-E14A-B463-1583BE38B12B}" presName="parTrans" presStyleLbl="bgSibTrans2D1" presStyleIdx="0" presStyleCnt="5"/>
      <dgm:spPr/>
      <dgm:t>
        <a:bodyPr/>
        <a:lstStyle/>
        <a:p>
          <a:endParaRPr kumimoji="1" lang="ja-JP" altLang="en-US"/>
        </a:p>
      </dgm:t>
    </dgm:pt>
    <dgm:pt modelId="{C56DDCC1-A64A-334C-A10F-017B84177C25}" type="pres">
      <dgm:prSet presAssocID="{FDDD5FE1-E674-EE41-8EE0-B9BD5A5C8B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0DDC72-CEDC-804F-BF4C-276EB0EFB968}" type="pres">
      <dgm:prSet presAssocID="{ABBA4883-BC09-0740-B412-0FC2AFF4E806}" presName="parTrans" presStyleLbl="bgSibTrans2D1" presStyleIdx="1" presStyleCnt="5"/>
      <dgm:spPr/>
      <dgm:t>
        <a:bodyPr/>
        <a:lstStyle/>
        <a:p>
          <a:endParaRPr kumimoji="1" lang="ja-JP" altLang="en-US"/>
        </a:p>
      </dgm:t>
    </dgm:pt>
    <dgm:pt modelId="{2F8F6DD1-87C5-A241-AC4C-D0B8B23D496D}" type="pres">
      <dgm:prSet presAssocID="{4F8BFCC3-FBAB-DA4E-A589-78F3E30DAF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B629F6A-E46A-DB40-8B3D-16EA55E73A67}" type="pres">
      <dgm:prSet presAssocID="{C65D58BA-9C4E-2C42-A985-FEF7E96928B6}" presName="parTrans" presStyleLbl="bgSibTrans2D1" presStyleIdx="2" presStyleCnt="5"/>
      <dgm:spPr/>
      <dgm:t>
        <a:bodyPr/>
        <a:lstStyle/>
        <a:p>
          <a:endParaRPr kumimoji="1" lang="ja-JP" altLang="en-US"/>
        </a:p>
      </dgm:t>
    </dgm:pt>
    <dgm:pt modelId="{AE65090B-8395-A341-AD8D-547BD427D281}" type="pres">
      <dgm:prSet presAssocID="{1666CD03-13F8-DE41-9ED3-D1ACF26E3B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7F02A9F-2D81-464B-A19A-7838E2BF4400}" type="pres">
      <dgm:prSet presAssocID="{47D233A8-E669-7F44-90A7-2F6CEC7C90CA}" presName="parTrans" presStyleLbl="bgSibTrans2D1" presStyleIdx="3" presStyleCnt="5"/>
      <dgm:spPr/>
      <dgm:t>
        <a:bodyPr/>
        <a:lstStyle/>
        <a:p>
          <a:endParaRPr kumimoji="1" lang="ja-JP" altLang="en-US"/>
        </a:p>
      </dgm:t>
    </dgm:pt>
    <dgm:pt modelId="{AC864624-4F58-A34B-B65C-7427DC9E63A2}" type="pres">
      <dgm:prSet presAssocID="{FA9BEE7F-2564-9E48-A513-7F3BC7C857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72B5C56-C34D-F447-A282-AA5068874860}" type="pres">
      <dgm:prSet presAssocID="{07F13C6D-564B-0446-9CA4-CC5B9FBC112B}" presName="parTrans" presStyleLbl="bgSibTrans2D1" presStyleIdx="4" presStyleCnt="5"/>
      <dgm:spPr/>
      <dgm:t>
        <a:bodyPr/>
        <a:lstStyle/>
        <a:p>
          <a:endParaRPr kumimoji="1" lang="ja-JP" altLang="en-US"/>
        </a:p>
      </dgm:t>
    </dgm:pt>
    <dgm:pt modelId="{747CB145-2868-DE40-8F19-3B52F337D658}" type="pres">
      <dgm:prSet presAssocID="{D03D72B5-6162-5A4F-ACBE-FD2A2CF6420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A1EB8F1-B6CD-DD4D-8D53-2A0A2217ABC3}" type="presOf" srcId="{212B53D4-2DFD-E14A-B463-1583BE38B12B}" destId="{9DCEED6F-6510-3545-8BE4-065AD39EBD27}" srcOrd="0" destOrd="0" presId="urn:microsoft.com/office/officeart/2005/8/layout/radial4"/>
    <dgm:cxn modelId="{E912E161-EB0C-564F-9A7E-598755C3D2B4}" type="presOf" srcId="{47D233A8-E669-7F44-90A7-2F6CEC7C90CA}" destId="{87F02A9F-2D81-464B-A19A-7838E2BF4400}" srcOrd="0" destOrd="0" presId="urn:microsoft.com/office/officeart/2005/8/layout/radial4"/>
    <dgm:cxn modelId="{73DDB694-3A58-0C4C-9F0E-74B015149CEF}" srcId="{F49AB718-3809-2A47-ABB2-4C6081F4BF51}" destId="{4F8BFCC3-FBAB-DA4E-A589-78F3E30DAF34}" srcOrd="1" destOrd="0" parTransId="{ABBA4883-BC09-0740-B412-0FC2AFF4E806}" sibTransId="{CF384061-000F-6348-9908-AB22E5E7EE3C}"/>
    <dgm:cxn modelId="{2CBB1B0B-1429-F246-BC1B-A1FEEDA8C636}" srcId="{F49AB718-3809-2A47-ABB2-4C6081F4BF51}" destId="{FA9BEE7F-2564-9E48-A513-7F3BC7C857B1}" srcOrd="3" destOrd="0" parTransId="{47D233A8-E669-7F44-90A7-2F6CEC7C90CA}" sibTransId="{956EF5B5-3790-4840-BCC0-858204FA920D}"/>
    <dgm:cxn modelId="{8832BE49-47C1-264A-90A2-096C7430D8F7}" srcId="{F49AB718-3809-2A47-ABB2-4C6081F4BF51}" destId="{1666CD03-13F8-DE41-9ED3-D1ACF26E3B8E}" srcOrd="2" destOrd="0" parTransId="{C65D58BA-9C4E-2C42-A985-FEF7E96928B6}" sibTransId="{B5C93AAD-F067-B649-B91F-2323CA6D895E}"/>
    <dgm:cxn modelId="{575B7AF8-7201-5444-BE45-6CB5C8EBA500}" type="presOf" srcId="{1666CD03-13F8-DE41-9ED3-D1ACF26E3B8E}" destId="{AE65090B-8395-A341-AD8D-547BD427D281}" srcOrd="0" destOrd="0" presId="urn:microsoft.com/office/officeart/2005/8/layout/radial4"/>
    <dgm:cxn modelId="{E3D32BDA-B43F-F349-A914-00F77657C31F}" srcId="{F49AB718-3809-2A47-ABB2-4C6081F4BF51}" destId="{D03D72B5-6162-5A4F-ACBE-FD2A2CF6420C}" srcOrd="4" destOrd="0" parTransId="{07F13C6D-564B-0446-9CA4-CC5B9FBC112B}" sibTransId="{E4E4ECB9-50D0-594A-8B6A-B39E2611ACEC}"/>
    <dgm:cxn modelId="{50B7B19D-41BA-CE4C-9EED-6C2FFE767BE7}" type="presOf" srcId="{F49AB718-3809-2A47-ABB2-4C6081F4BF51}" destId="{FAEE091A-C2BB-6141-9CF0-0C7731F2F7BF}" srcOrd="0" destOrd="0" presId="urn:microsoft.com/office/officeart/2005/8/layout/radial4"/>
    <dgm:cxn modelId="{3E19E060-8B61-9B4C-ACB6-5201CF9D6400}" srcId="{F49AB718-3809-2A47-ABB2-4C6081F4BF51}" destId="{FDDD5FE1-E674-EE41-8EE0-B9BD5A5C8BCD}" srcOrd="0" destOrd="0" parTransId="{212B53D4-2DFD-E14A-B463-1583BE38B12B}" sibTransId="{EA8398EB-66B5-7342-9688-F50CEDE3662C}"/>
    <dgm:cxn modelId="{E1FE33B6-2EE1-7546-B601-A2583CB45471}" type="presOf" srcId="{FDDD5FE1-E674-EE41-8EE0-B9BD5A5C8BCD}" destId="{C56DDCC1-A64A-334C-A10F-017B84177C25}" srcOrd="0" destOrd="0" presId="urn:microsoft.com/office/officeart/2005/8/layout/radial4"/>
    <dgm:cxn modelId="{6FD4E93D-9D63-6C43-8DD0-E57B28AF3ACC}" type="presOf" srcId="{D03D72B5-6162-5A4F-ACBE-FD2A2CF6420C}" destId="{747CB145-2868-DE40-8F19-3B52F337D658}" srcOrd="0" destOrd="0" presId="urn:microsoft.com/office/officeart/2005/8/layout/radial4"/>
    <dgm:cxn modelId="{4AF6006E-A046-9A4F-BD60-28F2CF6CD1E9}" type="presOf" srcId="{07F13C6D-564B-0446-9CA4-CC5B9FBC112B}" destId="{372B5C56-C34D-F447-A282-AA5068874860}" srcOrd="0" destOrd="0" presId="urn:microsoft.com/office/officeart/2005/8/layout/radial4"/>
    <dgm:cxn modelId="{1F5ED677-D357-9943-8755-DFCDE7CDF38C}" type="presOf" srcId="{5824CB53-22D6-1A45-B0AE-6C904DB6E726}" destId="{C17EB06E-7898-3248-B1CC-3383CD2CF70F}" srcOrd="0" destOrd="0" presId="urn:microsoft.com/office/officeart/2005/8/layout/radial4"/>
    <dgm:cxn modelId="{09439182-711A-1C48-A1AD-D3DA91731E6F}" type="presOf" srcId="{C65D58BA-9C4E-2C42-A985-FEF7E96928B6}" destId="{8B629F6A-E46A-DB40-8B3D-16EA55E73A67}" srcOrd="0" destOrd="0" presId="urn:microsoft.com/office/officeart/2005/8/layout/radial4"/>
    <dgm:cxn modelId="{21BCC343-8EE8-CC4A-9305-3CBF6E5331C1}" srcId="{5824CB53-22D6-1A45-B0AE-6C904DB6E726}" destId="{F49AB718-3809-2A47-ABB2-4C6081F4BF51}" srcOrd="0" destOrd="0" parTransId="{9E305958-3F7B-1342-9E28-4DEAC6CB7A94}" sibTransId="{A8554278-1717-C443-BA99-5479E4ECD3B4}"/>
    <dgm:cxn modelId="{5554C355-CFC0-8C43-83D8-87CC26E9D51F}" type="presOf" srcId="{FA9BEE7F-2564-9E48-A513-7F3BC7C857B1}" destId="{AC864624-4F58-A34B-B65C-7427DC9E63A2}" srcOrd="0" destOrd="0" presId="urn:microsoft.com/office/officeart/2005/8/layout/radial4"/>
    <dgm:cxn modelId="{8E94E4DE-F96A-AC4D-B707-497FF0E512E0}" type="presOf" srcId="{ABBA4883-BC09-0740-B412-0FC2AFF4E806}" destId="{460DDC72-CEDC-804F-BF4C-276EB0EFB968}" srcOrd="0" destOrd="0" presId="urn:microsoft.com/office/officeart/2005/8/layout/radial4"/>
    <dgm:cxn modelId="{0F45EC0E-3AE3-D441-9E39-4854CD5EC406}" type="presOf" srcId="{4F8BFCC3-FBAB-DA4E-A589-78F3E30DAF34}" destId="{2F8F6DD1-87C5-A241-AC4C-D0B8B23D496D}" srcOrd="0" destOrd="0" presId="urn:microsoft.com/office/officeart/2005/8/layout/radial4"/>
    <dgm:cxn modelId="{646AFCF3-C6FC-1B49-90A9-A4E4E6D18B01}" type="presParOf" srcId="{C17EB06E-7898-3248-B1CC-3383CD2CF70F}" destId="{FAEE091A-C2BB-6141-9CF0-0C7731F2F7BF}" srcOrd="0" destOrd="0" presId="urn:microsoft.com/office/officeart/2005/8/layout/radial4"/>
    <dgm:cxn modelId="{F9EAEBF8-2BEE-A94A-BC5B-CB390047A9E6}" type="presParOf" srcId="{C17EB06E-7898-3248-B1CC-3383CD2CF70F}" destId="{9DCEED6F-6510-3545-8BE4-065AD39EBD27}" srcOrd="1" destOrd="0" presId="urn:microsoft.com/office/officeart/2005/8/layout/radial4"/>
    <dgm:cxn modelId="{BDC2E5F8-E341-7E40-B105-ACF4005AB026}" type="presParOf" srcId="{C17EB06E-7898-3248-B1CC-3383CD2CF70F}" destId="{C56DDCC1-A64A-334C-A10F-017B84177C25}" srcOrd="2" destOrd="0" presId="urn:microsoft.com/office/officeart/2005/8/layout/radial4"/>
    <dgm:cxn modelId="{A5C67888-36A8-924E-9ACD-D6586A8EE90B}" type="presParOf" srcId="{C17EB06E-7898-3248-B1CC-3383CD2CF70F}" destId="{460DDC72-CEDC-804F-BF4C-276EB0EFB968}" srcOrd="3" destOrd="0" presId="urn:microsoft.com/office/officeart/2005/8/layout/radial4"/>
    <dgm:cxn modelId="{D14D8928-64F0-A84B-9C06-71300F0ED85D}" type="presParOf" srcId="{C17EB06E-7898-3248-B1CC-3383CD2CF70F}" destId="{2F8F6DD1-87C5-A241-AC4C-D0B8B23D496D}" srcOrd="4" destOrd="0" presId="urn:microsoft.com/office/officeart/2005/8/layout/radial4"/>
    <dgm:cxn modelId="{2533C822-1CCD-B74A-A320-69AC92B2FE9C}" type="presParOf" srcId="{C17EB06E-7898-3248-B1CC-3383CD2CF70F}" destId="{8B629F6A-E46A-DB40-8B3D-16EA55E73A67}" srcOrd="5" destOrd="0" presId="urn:microsoft.com/office/officeart/2005/8/layout/radial4"/>
    <dgm:cxn modelId="{CD54D834-B4F0-A248-BF5C-3654D5E11545}" type="presParOf" srcId="{C17EB06E-7898-3248-B1CC-3383CD2CF70F}" destId="{AE65090B-8395-A341-AD8D-547BD427D281}" srcOrd="6" destOrd="0" presId="urn:microsoft.com/office/officeart/2005/8/layout/radial4"/>
    <dgm:cxn modelId="{119521F7-023A-4143-8CDD-BF1F08546886}" type="presParOf" srcId="{C17EB06E-7898-3248-B1CC-3383CD2CF70F}" destId="{87F02A9F-2D81-464B-A19A-7838E2BF4400}" srcOrd="7" destOrd="0" presId="urn:microsoft.com/office/officeart/2005/8/layout/radial4"/>
    <dgm:cxn modelId="{9C270A8B-2E65-D34F-8E92-C618C72F30B8}" type="presParOf" srcId="{C17EB06E-7898-3248-B1CC-3383CD2CF70F}" destId="{AC864624-4F58-A34B-B65C-7427DC9E63A2}" srcOrd="8" destOrd="0" presId="urn:microsoft.com/office/officeart/2005/8/layout/radial4"/>
    <dgm:cxn modelId="{43399D7D-B9EA-8F4C-9DC4-D81F3453DEF7}" type="presParOf" srcId="{C17EB06E-7898-3248-B1CC-3383CD2CF70F}" destId="{372B5C56-C34D-F447-A282-AA5068874860}" srcOrd="9" destOrd="0" presId="urn:microsoft.com/office/officeart/2005/8/layout/radial4"/>
    <dgm:cxn modelId="{55132E75-B1A1-D04D-8E56-08B6054FE811}" type="presParOf" srcId="{C17EB06E-7898-3248-B1CC-3383CD2CF70F}" destId="{747CB145-2868-DE40-8F19-3B52F337D658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8468C-08E9-214E-B766-C07831F3B12E}">
      <dsp:nvSpPr>
        <dsp:cNvPr id="0" name=""/>
        <dsp:cNvSpPr/>
      </dsp:nvSpPr>
      <dsp:spPr>
        <a:xfrm>
          <a:off x="520511" y="775261"/>
          <a:ext cx="7615035" cy="1788433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5">
                <a:shade val="30000"/>
                <a:satMod val="100000"/>
              </a:schemeClr>
            </a:gs>
            <a:gs pos="80000">
              <a:schemeClr val="accent5">
                <a:shade val="90000"/>
                <a:satMod val="100000"/>
              </a:schemeClr>
            </a:gs>
            <a:gs pos="100000">
              <a:schemeClr val="accent5">
                <a:tint val="90000"/>
                <a:shade val="100000"/>
                <a:satMod val="150000"/>
              </a:schemeClr>
            </a:gs>
          </a:gsLst>
          <a:lin ang="16200000" scaled="0"/>
        </a:gradFill>
        <a:ln w="127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90129C39-796B-F84C-9FE9-E0B60DD5DDE8}">
      <dsp:nvSpPr>
        <dsp:cNvPr id="0" name=""/>
        <dsp:cNvSpPr/>
      </dsp:nvSpPr>
      <dsp:spPr>
        <a:xfrm>
          <a:off x="973779" y="2220326"/>
          <a:ext cx="124768" cy="120599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90017-E3D0-514A-BD68-54E0C27BEA9F}">
      <dsp:nvSpPr>
        <dsp:cNvPr id="0" name=""/>
        <dsp:cNvSpPr/>
      </dsp:nvSpPr>
      <dsp:spPr>
        <a:xfrm>
          <a:off x="51656" y="0"/>
          <a:ext cx="1940378" cy="1185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9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Introduction (</a:t>
          </a:r>
          <a:r>
            <a:rPr kumimoji="1" lang="en-US" altLang="ja-JP" sz="2400" b="1" kern="1200" dirty="0" smtClean="0"/>
            <a:t>Cosmic Magnetism</a:t>
          </a:r>
          <a:r>
            <a:rPr kumimoji="1" lang="en-US" altLang="ja-JP" sz="2400" kern="1200" dirty="0" smtClean="0"/>
            <a:t>)</a:t>
          </a:r>
          <a:endParaRPr kumimoji="1" lang="ja-JP" altLang="en-US" sz="2400" kern="1200" dirty="0"/>
        </a:p>
      </dsp:txBody>
      <dsp:txXfrm>
        <a:off x="51656" y="0"/>
        <a:ext cx="1940378" cy="1185191"/>
      </dsp:txXfrm>
    </dsp:sp>
    <dsp:sp modelId="{7BA91FCD-80B2-7A4C-AD83-8642F86AA26F}">
      <dsp:nvSpPr>
        <dsp:cNvPr id="0" name=""/>
        <dsp:cNvSpPr/>
      </dsp:nvSpPr>
      <dsp:spPr>
        <a:xfrm>
          <a:off x="3028947" y="1569854"/>
          <a:ext cx="210454" cy="193047"/>
        </a:xfrm>
        <a:prstGeom prst="ellipse">
          <a:avLst/>
        </a:prstGeom>
        <a:solidFill>
          <a:schemeClr val="accent6">
            <a:shade val="50000"/>
            <a:hueOff val="-257653"/>
            <a:satOff val="-5544"/>
            <a:lumOff val="219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42BD7-E151-874F-BE49-C941B088CC4B}">
      <dsp:nvSpPr>
        <dsp:cNvPr id="0" name=""/>
        <dsp:cNvSpPr/>
      </dsp:nvSpPr>
      <dsp:spPr>
        <a:xfrm>
          <a:off x="2099525" y="0"/>
          <a:ext cx="2181637" cy="96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4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Intergalactic Magnetic Filed (</a:t>
          </a:r>
          <a:r>
            <a:rPr kumimoji="1" lang="en-US" altLang="ja-JP" sz="2400" b="1" kern="1200" dirty="0" smtClean="0"/>
            <a:t>IGMF</a:t>
          </a:r>
          <a:r>
            <a:rPr kumimoji="1" lang="en-US" altLang="ja-JP" sz="2400" kern="1200" dirty="0" smtClean="0"/>
            <a:t>)</a:t>
          </a:r>
          <a:endParaRPr kumimoji="1" lang="ja-JP" altLang="en-US" sz="2400" kern="1200" dirty="0"/>
        </a:p>
      </dsp:txBody>
      <dsp:txXfrm>
        <a:off x="2099525" y="0"/>
        <a:ext cx="2181637" cy="960344"/>
      </dsp:txXfrm>
    </dsp:sp>
    <dsp:sp modelId="{DE139A0A-76D7-5049-9931-919D98624E89}">
      <dsp:nvSpPr>
        <dsp:cNvPr id="0" name=""/>
        <dsp:cNvSpPr/>
      </dsp:nvSpPr>
      <dsp:spPr>
        <a:xfrm>
          <a:off x="5381645" y="1251016"/>
          <a:ext cx="252616" cy="236154"/>
        </a:xfrm>
        <a:prstGeom prst="ellipse">
          <a:avLst/>
        </a:prstGeom>
        <a:solidFill>
          <a:schemeClr val="accent6">
            <a:shade val="50000"/>
            <a:hueOff val="-515306"/>
            <a:satOff val="-11088"/>
            <a:lumOff val="439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7877-234C-8F4B-926A-7441577A4BD4}">
      <dsp:nvSpPr>
        <dsp:cNvPr id="0" name=""/>
        <dsp:cNvSpPr/>
      </dsp:nvSpPr>
      <dsp:spPr>
        <a:xfrm>
          <a:off x="4454948" y="0"/>
          <a:ext cx="1831942" cy="101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9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Galactic Magnetic Field (</a:t>
          </a:r>
          <a:r>
            <a:rPr kumimoji="1" lang="en-US" altLang="ja-JP" sz="2400" b="1" kern="1200" dirty="0" smtClean="0"/>
            <a:t>GMF</a:t>
          </a:r>
          <a:r>
            <a:rPr kumimoji="1" lang="en-US" altLang="ja-JP" sz="2400" kern="1200" dirty="0" smtClean="0"/>
            <a:t>)</a:t>
          </a:r>
          <a:endParaRPr kumimoji="1" lang="ja-JP" altLang="en-US" sz="2400" kern="1200" dirty="0"/>
        </a:p>
      </dsp:txBody>
      <dsp:txXfrm>
        <a:off x="4454948" y="0"/>
        <a:ext cx="1831942" cy="1018080"/>
      </dsp:txXfrm>
    </dsp:sp>
    <dsp:sp modelId="{90574CF7-0F12-A94C-B409-93529BDA937B}">
      <dsp:nvSpPr>
        <dsp:cNvPr id="0" name=""/>
        <dsp:cNvSpPr/>
      </dsp:nvSpPr>
      <dsp:spPr>
        <a:xfrm>
          <a:off x="7489037" y="1071185"/>
          <a:ext cx="291235" cy="291235"/>
        </a:xfrm>
        <a:prstGeom prst="ellipse">
          <a:avLst/>
        </a:prstGeom>
        <a:solidFill>
          <a:schemeClr val="accent6">
            <a:shade val="50000"/>
            <a:hueOff val="-257653"/>
            <a:satOff val="-5544"/>
            <a:lumOff val="219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43790-78D3-5947-A6DC-0D9A9B458753}">
      <dsp:nvSpPr>
        <dsp:cNvPr id="0" name=""/>
        <dsp:cNvSpPr/>
      </dsp:nvSpPr>
      <dsp:spPr>
        <a:xfrm>
          <a:off x="6793212" y="6"/>
          <a:ext cx="1859852" cy="1054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2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/>
            <a:t>SKA  </a:t>
          </a:r>
          <a:r>
            <a:rPr kumimoji="1" lang="en-US" altLang="ja-JP" sz="2400" kern="1200" dirty="0" smtClean="0"/>
            <a:t>Activities</a:t>
          </a:r>
          <a:endParaRPr kumimoji="1" lang="ja-JP" altLang="en-US" sz="2400" kern="1200" dirty="0"/>
        </a:p>
      </dsp:txBody>
      <dsp:txXfrm>
        <a:off x="6793212" y="6"/>
        <a:ext cx="1859852" cy="1054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8B3CC-8A59-8D4C-AA0F-7B821F6A6755}">
      <dsp:nvSpPr>
        <dsp:cNvPr id="0" name=""/>
        <dsp:cNvSpPr/>
      </dsp:nvSpPr>
      <dsp:spPr>
        <a:xfrm>
          <a:off x="7496" y="0"/>
          <a:ext cx="2240534" cy="12429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latin typeface="+mn-lt"/>
              <a:ea typeface="+mn-ea"/>
            </a:rPr>
            <a:t>Polarized intensity map P(λ</a:t>
          </a:r>
          <a:r>
            <a:rPr kumimoji="1" lang="en-US" altLang="ja-JP" sz="2300" kern="1200" baseline="30000" dirty="0" smtClean="0">
              <a:latin typeface="+mn-lt"/>
              <a:ea typeface="+mn-ea"/>
            </a:rPr>
            <a:t>2</a:t>
          </a:r>
          <a:r>
            <a:rPr kumimoji="1" lang="en-US" altLang="ja-JP" sz="2300" kern="1200" dirty="0" smtClean="0">
              <a:latin typeface="+mn-lt"/>
              <a:ea typeface="+mn-ea"/>
            </a:rPr>
            <a:t>)</a:t>
          </a:r>
          <a:endParaRPr kumimoji="1" lang="ja-JP" altLang="en-US" sz="2300" kern="1200" dirty="0">
            <a:latin typeface="+mn-lt"/>
            <a:ea typeface="+mn-ea"/>
          </a:endParaRPr>
        </a:p>
      </dsp:txBody>
      <dsp:txXfrm>
        <a:off x="43900" y="36404"/>
        <a:ext cx="2167726" cy="1170110"/>
      </dsp:txXfrm>
    </dsp:sp>
    <dsp:sp modelId="{673FA8C4-0044-8B46-B985-1C51E85DC962}">
      <dsp:nvSpPr>
        <dsp:cNvPr id="0" name=""/>
        <dsp:cNvSpPr/>
      </dsp:nvSpPr>
      <dsp:spPr>
        <a:xfrm>
          <a:off x="2472084" y="343633"/>
          <a:ext cx="474993" cy="55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900" kern="1200">
            <a:latin typeface="+mn-lt"/>
            <a:ea typeface="+mn-ea"/>
          </a:endParaRPr>
        </a:p>
      </dsp:txBody>
      <dsp:txXfrm>
        <a:off x="2472084" y="454763"/>
        <a:ext cx="332495" cy="333392"/>
      </dsp:txXfrm>
    </dsp:sp>
    <dsp:sp modelId="{C7750147-65C6-BC41-AFC6-B841298CB94B}">
      <dsp:nvSpPr>
        <dsp:cNvPr id="0" name=""/>
        <dsp:cNvSpPr/>
      </dsp:nvSpPr>
      <dsp:spPr>
        <a:xfrm>
          <a:off x="3144244" y="0"/>
          <a:ext cx="2240534" cy="12429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b="0" kern="1200" dirty="0" smtClean="0">
              <a:latin typeface="+mn-lt"/>
              <a:ea typeface="+mn-ea"/>
            </a:rPr>
            <a:t>Fourier transformation</a:t>
          </a:r>
          <a:endParaRPr kumimoji="1" lang="ja-JP" altLang="en-US" sz="2300" b="0" kern="1200" dirty="0">
            <a:latin typeface="+mn-lt"/>
            <a:ea typeface="+mn-ea"/>
          </a:endParaRPr>
        </a:p>
      </dsp:txBody>
      <dsp:txXfrm>
        <a:off x="3180648" y="36404"/>
        <a:ext cx="2167726" cy="1170110"/>
      </dsp:txXfrm>
    </dsp:sp>
    <dsp:sp modelId="{61AC098F-8E1A-264B-A227-C03F234D19B0}">
      <dsp:nvSpPr>
        <dsp:cNvPr id="0" name=""/>
        <dsp:cNvSpPr/>
      </dsp:nvSpPr>
      <dsp:spPr>
        <a:xfrm>
          <a:off x="5608832" y="343633"/>
          <a:ext cx="474993" cy="5556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900" kern="1200">
            <a:latin typeface="+mn-lt"/>
            <a:ea typeface="+mn-ea"/>
          </a:endParaRPr>
        </a:p>
      </dsp:txBody>
      <dsp:txXfrm>
        <a:off x="5608832" y="454763"/>
        <a:ext cx="332495" cy="333392"/>
      </dsp:txXfrm>
    </dsp:sp>
    <dsp:sp modelId="{09F03D06-0BEF-4444-A3AC-2DE0F9E7A04D}">
      <dsp:nvSpPr>
        <dsp:cNvPr id="0" name=""/>
        <dsp:cNvSpPr/>
      </dsp:nvSpPr>
      <dsp:spPr>
        <a:xfrm>
          <a:off x="6280992" y="0"/>
          <a:ext cx="2240534" cy="12429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300" kern="1200" dirty="0" smtClean="0">
              <a:latin typeface="+mn-lt"/>
              <a:ea typeface="+mn-ea"/>
            </a:rPr>
            <a:t>Faraday dispersion function F(RM)</a:t>
          </a:r>
          <a:endParaRPr kumimoji="1" lang="ja-JP" altLang="en-US" sz="2300" kern="1200" dirty="0">
            <a:latin typeface="+mn-lt"/>
            <a:ea typeface="+mn-ea"/>
          </a:endParaRPr>
        </a:p>
      </dsp:txBody>
      <dsp:txXfrm>
        <a:off x="6317396" y="36404"/>
        <a:ext cx="2167726" cy="1170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E091A-C2BB-6141-9CF0-0C7731F2F7BF}">
      <dsp:nvSpPr>
        <dsp:cNvPr id="0" name=""/>
        <dsp:cNvSpPr/>
      </dsp:nvSpPr>
      <dsp:spPr>
        <a:xfrm>
          <a:off x="3187356" y="3214816"/>
          <a:ext cx="2208952" cy="22089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500" b="1" kern="1200" dirty="0" smtClean="0"/>
            <a:t>Cosmic Magnetism</a:t>
          </a:r>
          <a:endParaRPr kumimoji="1" lang="ja-JP" altLang="en-US" sz="2500" b="1" kern="1200" dirty="0"/>
        </a:p>
      </dsp:txBody>
      <dsp:txXfrm>
        <a:off x="3510850" y="3538310"/>
        <a:ext cx="1561964" cy="1561964"/>
      </dsp:txXfrm>
    </dsp:sp>
    <dsp:sp modelId="{9DCEED6F-6510-3545-8BE4-065AD39EBD27}">
      <dsp:nvSpPr>
        <dsp:cNvPr id="0" name=""/>
        <dsp:cNvSpPr/>
      </dsp:nvSpPr>
      <dsp:spPr>
        <a:xfrm rot="10800000">
          <a:off x="1049909" y="4004517"/>
          <a:ext cx="2019887" cy="62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6DDCC1-A64A-334C-A10F-017B84177C25}">
      <dsp:nvSpPr>
        <dsp:cNvPr id="0" name=""/>
        <dsp:cNvSpPr/>
      </dsp:nvSpPr>
      <dsp:spPr>
        <a:xfrm>
          <a:off x="657" y="3479890"/>
          <a:ext cx="2098504" cy="1678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MHD simulations of LSS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“high resolution”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“realistic situation”</a:t>
          </a:r>
          <a:endParaRPr kumimoji="1" lang="ja-JP" altLang="en-US" sz="1600" kern="1200" dirty="0"/>
        </a:p>
      </dsp:txBody>
      <dsp:txXfrm>
        <a:off x="49827" y="3529060"/>
        <a:ext cx="2000164" cy="1580463"/>
      </dsp:txXfrm>
    </dsp:sp>
    <dsp:sp modelId="{460DDC72-CEDC-804F-BF4C-276EB0EFB968}">
      <dsp:nvSpPr>
        <dsp:cNvPr id="0" name=""/>
        <dsp:cNvSpPr/>
      </dsp:nvSpPr>
      <dsp:spPr>
        <a:xfrm rot="13500000">
          <a:off x="1703641" y="2426269"/>
          <a:ext cx="2019887" cy="62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F6DD1-87C5-A241-AC4C-D0B8B23D496D}">
      <dsp:nvSpPr>
        <dsp:cNvPr id="0" name=""/>
        <dsp:cNvSpPr/>
      </dsp:nvSpPr>
      <dsp:spPr>
        <a:xfrm>
          <a:off x="950194" y="1187505"/>
          <a:ext cx="2098504" cy="1678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Effects of AGN activities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“jet as driving force”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/>
            <a:t>“leakage of GMF”</a:t>
          </a:r>
          <a:endParaRPr kumimoji="1" lang="ja-JP" altLang="en-US" sz="1600" kern="1200" dirty="0"/>
        </a:p>
      </dsp:txBody>
      <dsp:txXfrm>
        <a:off x="999364" y="1236675"/>
        <a:ext cx="2000164" cy="1580463"/>
      </dsp:txXfrm>
    </dsp:sp>
    <dsp:sp modelId="{8B629F6A-E46A-DB40-8B3D-16EA55E73A67}">
      <dsp:nvSpPr>
        <dsp:cNvPr id="0" name=""/>
        <dsp:cNvSpPr/>
      </dsp:nvSpPr>
      <dsp:spPr>
        <a:xfrm rot="16200000">
          <a:off x="3281888" y="1772537"/>
          <a:ext cx="2019887" cy="62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65090B-8395-A341-AD8D-547BD427D281}">
      <dsp:nvSpPr>
        <dsp:cNvPr id="0" name=""/>
        <dsp:cNvSpPr/>
      </dsp:nvSpPr>
      <dsp:spPr>
        <a:xfrm>
          <a:off x="3242580" y="237967"/>
          <a:ext cx="2098504" cy="1678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Pulsars for 3D GMF structure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“scale height”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“latitude dependence”</a:t>
          </a:r>
          <a:endParaRPr kumimoji="1" lang="ja-JP" altLang="en-US" sz="1700" kern="1200" dirty="0"/>
        </a:p>
      </dsp:txBody>
      <dsp:txXfrm>
        <a:off x="3291750" y="287137"/>
        <a:ext cx="2000164" cy="1580463"/>
      </dsp:txXfrm>
    </dsp:sp>
    <dsp:sp modelId="{87F02A9F-2D81-464B-A19A-7838E2BF4400}">
      <dsp:nvSpPr>
        <dsp:cNvPr id="0" name=""/>
        <dsp:cNvSpPr/>
      </dsp:nvSpPr>
      <dsp:spPr>
        <a:xfrm rot="18900000">
          <a:off x="4860136" y="2426269"/>
          <a:ext cx="2019887" cy="62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864624-4F58-A34B-B65C-7427DC9E63A2}">
      <dsp:nvSpPr>
        <dsp:cNvPr id="0" name=""/>
        <dsp:cNvSpPr/>
      </dsp:nvSpPr>
      <dsp:spPr>
        <a:xfrm>
          <a:off x="5534965" y="1187505"/>
          <a:ext cx="2098504" cy="1678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Local ISM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“stratified media”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“multi-forcing”  </a:t>
          </a:r>
          <a:endParaRPr kumimoji="1" lang="ja-JP" altLang="en-US" sz="1700" kern="1200" dirty="0"/>
        </a:p>
      </dsp:txBody>
      <dsp:txXfrm>
        <a:off x="5584135" y="1236675"/>
        <a:ext cx="2000164" cy="1580463"/>
      </dsp:txXfrm>
    </dsp:sp>
    <dsp:sp modelId="{372B5C56-C34D-F447-A282-AA5068874860}">
      <dsp:nvSpPr>
        <dsp:cNvPr id="0" name=""/>
        <dsp:cNvSpPr/>
      </dsp:nvSpPr>
      <dsp:spPr>
        <a:xfrm>
          <a:off x="5513868" y="4004517"/>
          <a:ext cx="2019887" cy="62955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CB145-2868-DE40-8F19-3B52F337D658}">
      <dsp:nvSpPr>
        <dsp:cNvPr id="0" name=""/>
        <dsp:cNvSpPr/>
      </dsp:nvSpPr>
      <dsp:spPr>
        <a:xfrm>
          <a:off x="6484502" y="3479890"/>
          <a:ext cx="2098504" cy="1678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/>
            <a:t>Improvement of Tomography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“Wavelet”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700" kern="1200" dirty="0" smtClean="0"/>
            <a:t>“F(</a:t>
          </a:r>
          <a:r>
            <a:rPr kumimoji="1" lang="en-US" altLang="ja-JP" sz="1700" kern="1200" dirty="0" err="1" smtClean="0"/>
            <a:t>Φ,λ</a:t>
          </a:r>
          <a:r>
            <a:rPr kumimoji="1" lang="en-US" altLang="ja-JP" sz="1700" kern="1200" dirty="0" smtClean="0"/>
            <a:t>)”</a:t>
          </a:r>
          <a:endParaRPr kumimoji="1" lang="ja-JP" altLang="en-US" sz="1700" kern="1200" dirty="0"/>
        </a:p>
      </dsp:txBody>
      <dsp:txXfrm>
        <a:off x="6533672" y="3529060"/>
        <a:ext cx="2000164" cy="1580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7CC87-CD4E-E04E-BA50-8BD30B7E5F91}" type="datetimeFigureOut">
              <a:rPr kumimoji="1" lang="ja-JP" altLang="en-US" smtClean="0"/>
              <a:t>11/12/02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D117-F667-F14D-8022-B6854BB05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809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87D9-B1C0-4F4D-8141-CAC1316D62F6}" type="datetimeFigureOut">
              <a:rPr kumimoji="1" lang="ja-JP" altLang="en-US" smtClean="0"/>
              <a:t>11/12/02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624-2665-1940-8E76-0CABF89508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0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2011.11.30-12.02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East Asian Collaboration for SKA@KASI, Korea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2011.11.30-12.02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East Asian Collaboration for SKA@KASI, Korea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785" y="107577"/>
            <a:ext cx="7748896" cy="791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86" y="1034816"/>
            <a:ext cx="8864778" cy="3076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altLang="ja-JP" smtClean="0"/>
              <a:t>2011.11.30-12.02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793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altLang="ja-JP" dirty="0" smtClean="0"/>
              <a:t>East Asian Collaboration for SKA@KASI, Korea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8680" y="107577"/>
            <a:ext cx="1115884" cy="791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FE4BAC9-6D41-4691-9299-18EF07EF0177}" type="slidenum">
              <a:rPr lang="en-US" smtClean="0"/>
              <a:pPr/>
              <a:t>‹#›</a:t>
            </a:fld>
            <a:r>
              <a:rPr lang="en-US" dirty="0" smtClean="0"/>
              <a:t>/19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501" r:id="rId4"/>
    <p:sldLayoutId id="2147484502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kumimoji="1" sz="3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8"/>
        </a:buBlip>
        <a:defRPr kumimoji="1"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8"/>
        </a:buBlip>
        <a:defRPr kumimoji="1"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8"/>
        </a:buBlip>
        <a:defRPr kumimoji="1"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8"/>
        </a:buBlip>
        <a:defRPr kumimoji="1"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8"/>
        </a:buBlip>
        <a:defRPr kumimoji="1"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8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8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8"/>
        </a:buBlip>
        <a:defRPr kumimoji="1"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8"/>
        </a:buBlip>
        <a:defRPr kumimoji="1"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7205" y="832277"/>
            <a:ext cx="8951279" cy="1233715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Structure Function of Rotation Measure toward High Galactic Latitudes </a:t>
            </a:r>
            <a:endParaRPr kumimoji="1" lang="ja-JP" altLang="en-US" sz="4000" dirty="0"/>
          </a:p>
        </p:txBody>
      </p:sp>
      <p:sp>
        <p:nvSpPr>
          <p:cNvPr id="8" name="サブタイトル 7"/>
          <p:cNvSpPr>
            <a:spLocks noGrp="1"/>
          </p:cNvSpPr>
          <p:nvPr>
            <p:ph type="body" idx="1"/>
          </p:nvPr>
        </p:nvSpPr>
        <p:spPr>
          <a:xfrm>
            <a:off x="823483" y="2204011"/>
            <a:ext cx="7542213" cy="1321439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4600" dirty="0" smtClean="0"/>
              <a:t>Takuya Akahori</a:t>
            </a:r>
            <a:r>
              <a:rPr kumimoji="1" lang="en-US" altLang="ja-JP" sz="4600" baseline="30000" dirty="0" smtClean="0"/>
              <a:t>1,2</a:t>
            </a:r>
          </a:p>
          <a:p>
            <a:r>
              <a:rPr lang="en-US" altLang="ja-JP" sz="2900" baseline="30000" dirty="0" smtClean="0"/>
              <a:t>1</a:t>
            </a:r>
            <a:r>
              <a:rPr lang="en-US" altLang="ja-JP" sz="2900" dirty="0" smtClean="0"/>
              <a:t>Radio Astronomy Division, KASI</a:t>
            </a:r>
          </a:p>
          <a:p>
            <a:r>
              <a:rPr kumimoji="1" lang="en-US" altLang="ja-JP" sz="2900" baseline="30000" dirty="0" smtClean="0"/>
              <a:t>2</a:t>
            </a:r>
            <a:r>
              <a:rPr kumimoji="1" lang="en-US" altLang="ja-JP" sz="2900" dirty="0" smtClean="0"/>
              <a:t>Research Fellow for Young Scientist, Korea Research Council of Fundamental Science and Technology (KRCF)</a:t>
            </a:r>
            <a:endParaRPr kumimoji="1" lang="ja-JP" altLang="en-US" sz="2900" dirty="0"/>
          </a:p>
        </p:txBody>
      </p:sp>
      <p:grpSp>
        <p:nvGrpSpPr>
          <p:cNvPr id="4" name="図形グループ 3"/>
          <p:cNvGrpSpPr/>
          <p:nvPr/>
        </p:nvGrpSpPr>
        <p:grpSpPr>
          <a:xfrm>
            <a:off x="3261768" y="3619500"/>
            <a:ext cx="2595111" cy="438226"/>
            <a:chOff x="6040286" y="3585795"/>
            <a:chExt cx="2595111" cy="438226"/>
          </a:xfrm>
        </p:grpSpPr>
        <p:pic>
          <p:nvPicPr>
            <p:cNvPr id="9" name="図 8" descr="KASI_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286" y="3585795"/>
              <a:ext cx="1639035" cy="4382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図 9" descr="krcf-log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605" y="3585795"/>
              <a:ext cx="919792" cy="4382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正方形/長方形 10"/>
          <p:cNvSpPr/>
          <p:nvPr/>
        </p:nvSpPr>
        <p:spPr>
          <a:xfrm>
            <a:off x="1965434" y="5194378"/>
            <a:ext cx="3899273" cy="4139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02145" y="5504822"/>
            <a:ext cx="3948988" cy="6313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Japan SKA SWG </a:t>
            </a:r>
            <a:endParaRPr lang="en-US" altLang="ja-JP" sz="2000" b="1" dirty="0"/>
          </a:p>
          <a:p>
            <a:pPr algn="ctr"/>
            <a:r>
              <a:rPr lang="en-US" altLang="ja-JP" sz="2000" dirty="0"/>
              <a:t> </a:t>
            </a:r>
            <a:r>
              <a:rPr lang="en-US" altLang="ja-JP" sz="2000" dirty="0" smtClean="0"/>
              <a:t>RM Tomography (Dr. Takahashi)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02145" y="4676970"/>
            <a:ext cx="3948988" cy="6313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Korea</a:t>
            </a:r>
            <a:r>
              <a:rPr kumimoji="1" lang="en-US" altLang="ja-JP" sz="2000" b="1" dirty="0" smtClean="0"/>
              <a:t> SKA SWG</a:t>
            </a:r>
          </a:p>
          <a:p>
            <a:pPr algn="ctr"/>
            <a:r>
              <a:rPr lang="en-US" altLang="ja-JP" sz="2000" dirty="0" smtClean="0"/>
              <a:t>Magnetic Fields (Dr. </a:t>
            </a:r>
            <a:r>
              <a:rPr lang="en-US" altLang="ja-JP" sz="2000" dirty="0" err="1" smtClean="0"/>
              <a:t>Ryu</a:t>
            </a:r>
            <a:r>
              <a:rPr lang="en-US" altLang="ja-JP" sz="2000" dirty="0" smtClean="0"/>
              <a:t>, Dr. Kim)</a:t>
            </a:r>
            <a:endParaRPr kumimoji="1" lang="ja-JP" altLang="en-US" sz="2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398453" y="5016693"/>
            <a:ext cx="1199310" cy="80903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Takuya Akahori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881190" y="4676970"/>
            <a:ext cx="3041532" cy="145920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ASKAP</a:t>
            </a:r>
          </a:p>
          <a:p>
            <a:pPr algn="ctr"/>
            <a:r>
              <a:rPr lang="en-US" altLang="ja-JP" sz="2000" dirty="0" smtClean="0"/>
              <a:t>Polarization Sky Survey of Universe’s Magnetism</a:t>
            </a:r>
          </a:p>
          <a:p>
            <a:pPr algn="ctr"/>
            <a:r>
              <a:rPr kumimoji="1" lang="en-US" altLang="ja-JP" sz="2000" dirty="0" smtClean="0"/>
              <a:t> </a:t>
            </a:r>
            <a:r>
              <a:rPr kumimoji="1" lang="en-US" altLang="ja-JP" sz="2000" b="1" dirty="0" smtClean="0"/>
              <a:t>POSSUM</a:t>
            </a:r>
            <a:r>
              <a:rPr kumimoji="1" lang="en-US" altLang="ja-JP" sz="2000" dirty="0" smtClean="0"/>
              <a:t> (Dr. </a:t>
            </a:r>
            <a:r>
              <a:rPr lang="en-US" altLang="ja-JP" sz="2000" dirty="0" err="1" smtClean="0"/>
              <a:t>Gaensler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2145" y="4199495"/>
            <a:ext cx="2012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Collaborators</a:t>
            </a:r>
            <a:endParaRPr kumimoji="1" lang="ja-JP" alt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flipH="1">
            <a:off x="4102498" y="4430328"/>
            <a:ext cx="18171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/>
              <a:t>@</a:t>
            </a:r>
            <a:r>
              <a:rPr kumimoji="1" lang="en-US" altLang="ja-JP" sz="1600" dirty="0" smtClean="0"/>
              <a:t>KASI, -2012.9</a:t>
            </a:r>
          </a:p>
          <a:p>
            <a:pPr algn="ctr"/>
            <a:r>
              <a:rPr lang="en-US" altLang="ja-JP" sz="1600" dirty="0" smtClean="0"/>
              <a:t>(KRCF fellow)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 flipH="1">
            <a:off x="4054590" y="5815648"/>
            <a:ext cx="1968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@Sydney</a:t>
            </a:r>
            <a:r>
              <a:rPr kumimoji="1" lang="en-US" altLang="ja-JP" sz="1600" dirty="0" smtClean="0"/>
              <a:t>, 2012.10- (JSPS fellow)</a:t>
            </a:r>
            <a:endParaRPr kumimoji="1" lang="ja-JP" altLang="en-US" sz="1600" dirty="0"/>
          </a:p>
        </p:txBody>
      </p:sp>
      <p:pic>
        <p:nvPicPr>
          <p:cNvPr id="20" name="図 19" descr="ko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4" y="4703430"/>
            <a:ext cx="423289" cy="317058"/>
          </a:xfrm>
          <a:prstGeom prst="rect">
            <a:avLst/>
          </a:prstGeom>
        </p:spPr>
      </p:pic>
      <p:pic>
        <p:nvPicPr>
          <p:cNvPr id="21" name="図 20" descr="jp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4" y="5545316"/>
            <a:ext cx="441269" cy="293644"/>
          </a:xfrm>
          <a:prstGeom prst="rect">
            <a:avLst/>
          </a:prstGeom>
        </p:spPr>
      </p:pic>
      <p:pic>
        <p:nvPicPr>
          <p:cNvPr id="22" name="図 21" descr="au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06" y="4723049"/>
            <a:ext cx="445306" cy="293644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2011.11.30-12.02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East Asian Collaboration for SKA@KASI, Korea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8"/>
    </mc:Choice>
    <mc:Fallback xmlns="">
      <p:transition xmlns:p14="http://schemas.microsoft.com/office/powerpoint/2010/main" spd="slow" advTm="488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n-lt"/>
              </a:rPr>
              <a:t>GMF RM: Our Model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73775" y="867355"/>
            <a:ext cx="5083780" cy="3930754"/>
          </a:xfrm>
        </p:spPr>
        <p:txBody>
          <a:bodyPr>
            <a:normAutofit/>
          </a:bodyPr>
          <a:lstStyle/>
          <a:p>
            <a:r>
              <a:rPr lang="en-US" altLang="ja-JP" sz="2800" b="1" dirty="0"/>
              <a:t>GMF</a:t>
            </a:r>
            <a:r>
              <a:rPr lang="en-US" altLang="ja-JP" dirty="0"/>
              <a:t> </a:t>
            </a:r>
            <a:r>
              <a:rPr lang="en-US" altLang="ja-JP" sz="2000" dirty="0"/>
              <a:t>– Galactic Magnetic Field </a:t>
            </a:r>
            <a:r>
              <a:rPr lang="en-US" altLang="ja-JP" sz="2000" dirty="0" smtClean="0"/>
              <a:t>–</a:t>
            </a:r>
          </a:p>
          <a:p>
            <a:r>
              <a:rPr lang="en-US" altLang="ja-JP" sz="2600" dirty="0"/>
              <a:t>Regular </a:t>
            </a:r>
            <a:r>
              <a:rPr lang="en-US" altLang="ja-JP" sz="2600" dirty="0" smtClean="0"/>
              <a:t>component</a:t>
            </a:r>
            <a:endParaRPr lang="en-US" altLang="ja-JP" sz="2600" dirty="0"/>
          </a:p>
          <a:p>
            <a:pPr lvl="1"/>
            <a:r>
              <a:rPr lang="en-US" altLang="ja-JP" sz="2000" dirty="0"/>
              <a:t>NE2001 (</a:t>
            </a:r>
            <a:r>
              <a:rPr lang="en-US" altLang="ja-JP" sz="2000" dirty="0" err="1"/>
              <a:t>Cordes</a:t>
            </a:r>
            <a:r>
              <a:rPr lang="en-US" altLang="ja-JP" sz="2000" dirty="0"/>
              <a:t>, Lazio 02;03)</a:t>
            </a:r>
          </a:p>
          <a:p>
            <a:pPr lvl="1"/>
            <a:r>
              <a:rPr lang="en-US" altLang="ja-JP" sz="2000" dirty="0"/>
              <a:t>ASS or BSS, DP or QP, w/o Vertical (Waelkens+09; Sun, Reich 09; 10)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ja-JP" sz="2600" dirty="0">
                <a:solidFill>
                  <a:schemeClr val="accent1"/>
                </a:solidFill>
                <a:sym typeface="Wingdings"/>
              </a:rPr>
              <a:t>Random component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solidFill>
                  <a:srgbClr val="FFFFFF"/>
                </a:solidFill>
                <a:sym typeface="Wingdings"/>
              </a:rPr>
              <a:t>Stack </a:t>
            </a:r>
            <a:r>
              <a:rPr lang="en-US" altLang="ja-JP" dirty="0">
                <a:sym typeface="Wingdings"/>
              </a:rPr>
              <a:t>boxes of MHD turbulence simulations (</a:t>
            </a:r>
            <a:r>
              <a:rPr lang="en-US" altLang="ja-JP" sz="2000" dirty="0"/>
              <a:t>Kim+ 93; Wu+ 09)</a:t>
            </a:r>
          </a:p>
        </p:txBody>
      </p:sp>
      <p:pic>
        <p:nvPicPr>
          <p:cNvPr id="16" name="図 15" descr="akahori_1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54" y="1026116"/>
            <a:ext cx="3852441" cy="5023148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>
          <a:xfrm>
            <a:off x="2170110" y="5127510"/>
            <a:ext cx="2854590" cy="143642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err="1"/>
              <a:t>V</a:t>
            </a:r>
            <a:r>
              <a:rPr kumimoji="1" lang="en-US" altLang="ja-JP" sz="2400" b="1" baseline="-25000" dirty="0" err="1"/>
              <a:t>rms</a:t>
            </a:r>
            <a:r>
              <a:rPr kumimoji="1" lang="en-US" altLang="ja-JP" sz="2400" b="1" dirty="0"/>
              <a:t> = 15 </a:t>
            </a:r>
            <a:r>
              <a:rPr kumimoji="1" lang="en-US" altLang="ja-JP" sz="2400" b="1" dirty="0" smtClean="0"/>
              <a:t>- 50 </a:t>
            </a:r>
            <a:r>
              <a:rPr kumimoji="1" lang="en-US" altLang="ja-JP" sz="2400" b="1" dirty="0"/>
              <a:t>[km/s]</a:t>
            </a:r>
          </a:p>
          <a:p>
            <a:pPr algn="ctr"/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Tufte</a:t>
            </a:r>
            <a:r>
              <a:rPr kumimoji="1" lang="en-US" altLang="ja-JP" sz="1600" dirty="0"/>
              <a:t>+ 99; </a:t>
            </a:r>
            <a:r>
              <a:rPr kumimoji="1" lang="en-US" altLang="ja-JP" sz="1600" dirty="0" err="1"/>
              <a:t>Haffner</a:t>
            </a:r>
            <a:r>
              <a:rPr kumimoji="1" lang="en-US" altLang="ja-JP" sz="1600" dirty="0"/>
              <a:t>+ 03, 10</a:t>
            </a:r>
            <a:r>
              <a:rPr kumimoji="1" lang="en-US" altLang="ja-JP" sz="1600" dirty="0" smtClean="0"/>
              <a:t>)</a:t>
            </a:r>
          </a:p>
          <a:p>
            <a:pPr algn="ctr"/>
            <a:r>
              <a:rPr lang="en-US" altLang="ja-JP" sz="2400" b="1" dirty="0" err="1" smtClean="0"/>
              <a:t>L</a:t>
            </a:r>
            <a:r>
              <a:rPr lang="en-US" altLang="ja-JP" sz="2400" b="1" baseline="-25000" dirty="0" err="1" smtClean="0"/>
              <a:t>drive</a:t>
            </a:r>
            <a:r>
              <a:rPr lang="en-US" altLang="ja-JP" sz="2400" b="1" dirty="0" smtClean="0"/>
              <a:t> = 1.67 [</a:t>
            </a:r>
            <a:r>
              <a:rPr lang="en-US" altLang="ja-JP" sz="2400" b="1" dirty="0" err="1" smtClean="0"/>
              <a:t>kpc</a:t>
            </a:r>
            <a:r>
              <a:rPr lang="en-US" altLang="ja-JP" sz="2400" b="1" dirty="0" smtClean="0"/>
              <a:t>]</a:t>
            </a:r>
          </a:p>
          <a:p>
            <a:pPr algn="ctr"/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Gaensler</a:t>
            </a:r>
            <a:r>
              <a:rPr kumimoji="1" lang="en-US" altLang="ja-JP" sz="1600" dirty="0" smtClean="0"/>
              <a:t>+ 08 &amp; Wu+ 09) 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439667" y="6118636"/>
            <a:ext cx="3554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cs typeface="ヒラギノ丸ゴ Pro W4"/>
              </a:rPr>
              <a:t>Ex. of line-of-sight properties toward the NGP</a:t>
            </a:r>
            <a:endParaRPr lang="en-US" altLang="ja-JP" sz="2000" dirty="0">
              <a:cs typeface="ヒラギノ丸ゴ Pro W4"/>
            </a:endParaRPr>
          </a:p>
        </p:txBody>
      </p:sp>
      <p:grpSp>
        <p:nvGrpSpPr>
          <p:cNvPr id="48" name="図形グループ 47"/>
          <p:cNvGrpSpPr>
            <a:grpSpLocks noChangeAspect="1"/>
          </p:cNvGrpSpPr>
          <p:nvPr/>
        </p:nvGrpSpPr>
        <p:grpSpPr>
          <a:xfrm>
            <a:off x="225687" y="4654586"/>
            <a:ext cx="1958416" cy="2019850"/>
            <a:chOff x="4620163" y="909899"/>
            <a:chExt cx="4823497" cy="4974807"/>
          </a:xfrm>
        </p:grpSpPr>
        <p:pic>
          <p:nvPicPr>
            <p:cNvPr id="49" name="図 48" descr="M31 Borg-16bit-LP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5" t="-1" r="23759" b="47621"/>
            <a:stretch/>
          </p:blipFill>
          <p:spPr>
            <a:xfrm>
              <a:off x="4620163" y="2292508"/>
              <a:ext cx="4352587" cy="3592198"/>
            </a:xfrm>
            <a:prstGeom prst="rect">
              <a:avLst/>
            </a:prstGeom>
          </p:spPr>
        </p:pic>
        <p:sp>
          <p:nvSpPr>
            <p:cNvPr id="50" name="フリーフォーム 49"/>
            <p:cNvSpPr/>
            <p:nvPr/>
          </p:nvSpPr>
          <p:spPr>
            <a:xfrm>
              <a:off x="6022445" y="1824317"/>
              <a:ext cx="2148985" cy="2120027"/>
            </a:xfrm>
            <a:custGeom>
              <a:avLst/>
              <a:gdLst>
                <a:gd name="connsiteX0" fmla="*/ 0 w 1641140"/>
                <a:gd name="connsiteY0" fmla="*/ 0 h 1626657"/>
                <a:gd name="connsiteX1" fmla="*/ 14271 w 1641140"/>
                <a:gd name="connsiteY1" fmla="*/ 71345 h 1626657"/>
                <a:gd name="connsiteX2" fmla="*/ 85625 w 1641140"/>
                <a:gd name="connsiteY2" fmla="*/ 171227 h 1626657"/>
                <a:gd name="connsiteX3" fmla="*/ 156979 w 1641140"/>
                <a:gd name="connsiteY3" fmla="*/ 242572 h 1626657"/>
                <a:gd name="connsiteX4" fmla="*/ 271145 w 1641140"/>
                <a:gd name="connsiteY4" fmla="*/ 299648 h 1626657"/>
                <a:gd name="connsiteX5" fmla="*/ 285416 w 1641140"/>
                <a:gd name="connsiteY5" fmla="*/ 342454 h 1626657"/>
                <a:gd name="connsiteX6" fmla="*/ 356770 w 1641140"/>
                <a:gd name="connsiteY6" fmla="*/ 428068 h 1626657"/>
                <a:gd name="connsiteX7" fmla="*/ 371041 w 1641140"/>
                <a:gd name="connsiteY7" fmla="*/ 485144 h 1626657"/>
                <a:gd name="connsiteX8" fmla="*/ 413853 w 1641140"/>
                <a:gd name="connsiteY8" fmla="*/ 513681 h 1626657"/>
                <a:gd name="connsiteX9" fmla="*/ 470936 w 1641140"/>
                <a:gd name="connsiteY9" fmla="*/ 542219 h 1626657"/>
                <a:gd name="connsiteX10" fmla="*/ 570831 w 1641140"/>
                <a:gd name="connsiteY10" fmla="*/ 599295 h 1626657"/>
                <a:gd name="connsiteX11" fmla="*/ 599373 w 1641140"/>
                <a:gd name="connsiteY11" fmla="*/ 642102 h 1626657"/>
                <a:gd name="connsiteX12" fmla="*/ 642185 w 1641140"/>
                <a:gd name="connsiteY12" fmla="*/ 656371 h 1626657"/>
                <a:gd name="connsiteX13" fmla="*/ 656456 w 1641140"/>
                <a:gd name="connsiteY13" fmla="*/ 699177 h 1626657"/>
                <a:gd name="connsiteX14" fmla="*/ 742081 w 1641140"/>
                <a:gd name="connsiteY14" fmla="*/ 827598 h 1626657"/>
                <a:gd name="connsiteX15" fmla="*/ 770622 w 1641140"/>
                <a:gd name="connsiteY15" fmla="*/ 870404 h 1626657"/>
                <a:gd name="connsiteX16" fmla="*/ 856247 w 1641140"/>
                <a:gd name="connsiteY16" fmla="*/ 898942 h 1626657"/>
                <a:gd name="connsiteX17" fmla="*/ 913330 w 1641140"/>
                <a:gd name="connsiteY17" fmla="*/ 956018 h 1626657"/>
                <a:gd name="connsiteX18" fmla="*/ 956142 w 1641140"/>
                <a:gd name="connsiteY18" fmla="*/ 998825 h 1626657"/>
                <a:gd name="connsiteX19" fmla="*/ 998955 w 1641140"/>
                <a:gd name="connsiteY19" fmla="*/ 1027363 h 1626657"/>
                <a:gd name="connsiteX20" fmla="*/ 1056038 w 1641140"/>
                <a:gd name="connsiteY20" fmla="*/ 1098707 h 1626657"/>
                <a:gd name="connsiteX21" fmla="*/ 1170204 w 1641140"/>
                <a:gd name="connsiteY21" fmla="*/ 1227127 h 1626657"/>
                <a:gd name="connsiteX22" fmla="*/ 1270099 w 1641140"/>
                <a:gd name="connsiteY22" fmla="*/ 1341279 h 1626657"/>
                <a:gd name="connsiteX23" fmla="*/ 1369995 w 1641140"/>
                <a:gd name="connsiteY23" fmla="*/ 1441161 h 1626657"/>
                <a:gd name="connsiteX24" fmla="*/ 1455620 w 1641140"/>
                <a:gd name="connsiteY24" fmla="*/ 1498237 h 1626657"/>
                <a:gd name="connsiteX25" fmla="*/ 1555515 w 1641140"/>
                <a:gd name="connsiteY25" fmla="*/ 1569582 h 1626657"/>
                <a:gd name="connsiteX26" fmla="*/ 1641140 w 1641140"/>
                <a:gd name="connsiteY26" fmla="*/ 1626657 h 162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1140" h="1626657">
                  <a:moveTo>
                    <a:pt x="0" y="0"/>
                  </a:moveTo>
                  <a:cubicBezTo>
                    <a:pt x="4757" y="23782"/>
                    <a:pt x="5754" y="48637"/>
                    <a:pt x="14271" y="71345"/>
                  </a:cubicBezTo>
                  <a:cubicBezTo>
                    <a:pt x="19581" y="85503"/>
                    <a:pt x="83034" y="167600"/>
                    <a:pt x="85625" y="171227"/>
                  </a:cubicBezTo>
                  <a:cubicBezTo>
                    <a:pt x="120038" y="219398"/>
                    <a:pt x="103541" y="213427"/>
                    <a:pt x="156979" y="242572"/>
                  </a:cubicBezTo>
                  <a:cubicBezTo>
                    <a:pt x="194331" y="262943"/>
                    <a:pt x="271145" y="299648"/>
                    <a:pt x="271145" y="299648"/>
                  </a:cubicBezTo>
                  <a:cubicBezTo>
                    <a:pt x="275902" y="313917"/>
                    <a:pt x="278689" y="329001"/>
                    <a:pt x="285416" y="342454"/>
                  </a:cubicBezTo>
                  <a:cubicBezTo>
                    <a:pt x="305286" y="382188"/>
                    <a:pt x="325207" y="396510"/>
                    <a:pt x="356770" y="428068"/>
                  </a:cubicBezTo>
                  <a:cubicBezTo>
                    <a:pt x="361527" y="447093"/>
                    <a:pt x="360162" y="468827"/>
                    <a:pt x="371041" y="485144"/>
                  </a:cubicBezTo>
                  <a:cubicBezTo>
                    <a:pt x="380555" y="499413"/>
                    <a:pt x="398962" y="505173"/>
                    <a:pt x="413853" y="513681"/>
                  </a:cubicBezTo>
                  <a:cubicBezTo>
                    <a:pt x="432324" y="524234"/>
                    <a:pt x="452465" y="531666"/>
                    <a:pt x="470936" y="542219"/>
                  </a:cubicBezTo>
                  <a:cubicBezTo>
                    <a:pt x="612133" y="622893"/>
                    <a:pt x="398329" y="513055"/>
                    <a:pt x="570831" y="599295"/>
                  </a:cubicBezTo>
                  <a:cubicBezTo>
                    <a:pt x="580345" y="613564"/>
                    <a:pt x="585980" y="631389"/>
                    <a:pt x="599373" y="642102"/>
                  </a:cubicBezTo>
                  <a:cubicBezTo>
                    <a:pt x="611120" y="651498"/>
                    <a:pt x="631548" y="645735"/>
                    <a:pt x="642185" y="656371"/>
                  </a:cubicBezTo>
                  <a:cubicBezTo>
                    <a:pt x="652821" y="667006"/>
                    <a:pt x="649151" y="686029"/>
                    <a:pt x="656456" y="699177"/>
                  </a:cubicBezTo>
                  <a:cubicBezTo>
                    <a:pt x="656463" y="699189"/>
                    <a:pt x="727806" y="806189"/>
                    <a:pt x="742081" y="827598"/>
                  </a:cubicBezTo>
                  <a:cubicBezTo>
                    <a:pt x="751595" y="841867"/>
                    <a:pt x="754352" y="864981"/>
                    <a:pt x="770622" y="870404"/>
                  </a:cubicBezTo>
                  <a:lnTo>
                    <a:pt x="856247" y="898942"/>
                  </a:lnTo>
                  <a:cubicBezTo>
                    <a:pt x="883429" y="980478"/>
                    <a:pt x="848094" y="912532"/>
                    <a:pt x="913330" y="956018"/>
                  </a:cubicBezTo>
                  <a:cubicBezTo>
                    <a:pt x="930122" y="967211"/>
                    <a:pt x="940638" y="985907"/>
                    <a:pt x="956142" y="998825"/>
                  </a:cubicBezTo>
                  <a:cubicBezTo>
                    <a:pt x="969318" y="1009804"/>
                    <a:pt x="984684" y="1017850"/>
                    <a:pt x="998955" y="1027363"/>
                  </a:cubicBezTo>
                  <a:cubicBezTo>
                    <a:pt x="1031090" y="1123758"/>
                    <a:pt x="986524" y="1019273"/>
                    <a:pt x="1056038" y="1098707"/>
                  </a:cubicBezTo>
                  <a:cubicBezTo>
                    <a:pt x="1190203" y="1252018"/>
                    <a:pt x="1041380" y="1130523"/>
                    <a:pt x="1170204" y="1227127"/>
                  </a:cubicBezTo>
                  <a:cubicBezTo>
                    <a:pt x="1236801" y="1327011"/>
                    <a:pt x="1198747" y="1293716"/>
                    <a:pt x="1270099" y="1341279"/>
                  </a:cubicBezTo>
                  <a:cubicBezTo>
                    <a:pt x="1375957" y="1500041"/>
                    <a:pt x="1276913" y="1389455"/>
                    <a:pt x="1369995" y="1441161"/>
                  </a:cubicBezTo>
                  <a:cubicBezTo>
                    <a:pt x="1399981" y="1457818"/>
                    <a:pt x="1455620" y="1498237"/>
                    <a:pt x="1455620" y="1498237"/>
                  </a:cubicBezTo>
                  <a:cubicBezTo>
                    <a:pt x="1486538" y="1590985"/>
                    <a:pt x="1441352" y="1493484"/>
                    <a:pt x="1555515" y="1569582"/>
                  </a:cubicBezTo>
                  <a:lnTo>
                    <a:pt x="1641140" y="1626657"/>
                  </a:lnTo>
                </a:path>
              </a:pathLst>
            </a:custGeom>
            <a:ln w="76200" cmpd="sng">
              <a:solidFill>
                <a:srgbClr val="3366FF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V="1">
              <a:off x="5693398" y="1541748"/>
              <a:ext cx="1576761" cy="2362669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V="1">
              <a:off x="5688657" y="2199089"/>
              <a:ext cx="2455111" cy="1729791"/>
            </a:xfrm>
            <a:prstGeom prst="straightConnector1">
              <a:avLst/>
            </a:prstGeom>
            <a:ln w="38100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フリーフォーム 53"/>
            <p:cNvSpPr/>
            <p:nvPr/>
          </p:nvSpPr>
          <p:spPr>
            <a:xfrm>
              <a:off x="5204048" y="4054906"/>
              <a:ext cx="1997145" cy="1630624"/>
            </a:xfrm>
            <a:custGeom>
              <a:avLst/>
              <a:gdLst>
                <a:gd name="connsiteX0" fmla="*/ 683901 w 1997145"/>
                <a:gd name="connsiteY0" fmla="*/ 1630624 h 1630624"/>
                <a:gd name="connsiteX1" fmla="*/ 611745 w 1997145"/>
                <a:gd name="connsiteY1" fmla="*/ 1587333 h 1630624"/>
                <a:gd name="connsiteX2" fmla="*/ 496295 w 1997145"/>
                <a:gd name="connsiteY2" fmla="*/ 1457461 h 1630624"/>
                <a:gd name="connsiteX3" fmla="*/ 438570 w 1997145"/>
                <a:gd name="connsiteY3" fmla="*/ 1327588 h 1630624"/>
                <a:gd name="connsiteX4" fmla="*/ 380845 w 1997145"/>
                <a:gd name="connsiteY4" fmla="*/ 1313158 h 1630624"/>
                <a:gd name="connsiteX5" fmla="*/ 351983 w 1997145"/>
                <a:gd name="connsiteY5" fmla="*/ 1269867 h 1630624"/>
                <a:gd name="connsiteX6" fmla="*/ 265395 w 1997145"/>
                <a:gd name="connsiteY6" fmla="*/ 1212146 h 1630624"/>
                <a:gd name="connsiteX7" fmla="*/ 207670 w 1997145"/>
                <a:gd name="connsiteY7" fmla="*/ 1139994 h 1630624"/>
                <a:gd name="connsiteX8" fmla="*/ 164377 w 1997145"/>
                <a:gd name="connsiteY8" fmla="*/ 1125564 h 1630624"/>
                <a:gd name="connsiteX9" fmla="*/ 106652 w 1997145"/>
                <a:gd name="connsiteY9" fmla="*/ 1038982 h 1630624"/>
                <a:gd name="connsiteX10" fmla="*/ 34495 w 1997145"/>
                <a:gd name="connsiteY10" fmla="*/ 966831 h 1630624"/>
                <a:gd name="connsiteX11" fmla="*/ 34495 w 1997145"/>
                <a:gd name="connsiteY11" fmla="*/ 331897 h 1630624"/>
                <a:gd name="connsiteX12" fmla="*/ 48927 w 1997145"/>
                <a:gd name="connsiteY12" fmla="*/ 288606 h 1630624"/>
                <a:gd name="connsiteX13" fmla="*/ 77789 w 1997145"/>
                <a:gd name="connsiteY13" fmla="*/ 230885 h 1630624"/>
                <a:gd name="connsiteX14" fmla="*/ 149945 w 1997145"/>
                <a:gd name="connsiteY14" fmla="*/ 173164 h 1630624"/>
                <a:gd name="connsiteX15" fmla="*/ 178808 w 1997145"/>
                <a:gd name="connsiteY15" fmla="*/ 86582 h 1630624"/>
                <a:gd name="connsiteX16" fmla="*/ 265395 w 1997145"/>
                <a:gd name="connsiteY16" fmla="*/ 28861 h 1630624"/>
                <a:gd name="connsiteX17" fmla="*/ 409708 w 1997145"/>
                <a:gd name="connsiteY17" fmla="*/ 0 h 1630624"/>
                <a:gd name="connsiteX18" fmla="*/ 857076 w 1997145"/>
                <a:gd name="connsiteY18" fmla="*/ 14431 h 1630624"/>
                <a:gd name="connsiteX19" fmla="*/ 943664 w 1997145"/>
                <a:gd name="connsiteY19" fmla="*/ 57722 h 1630624"/>
                <a:gd name="connsiteX20" fmla="*/ 1001389 w 1997145"/>
                <a:gd name="connsiteY20" fmla="*/ 86582 h 1630624"/>
                <a:gd name="connsiteX21" fmla="*/ 1044683 w 1997145"/>
                <a:gd name="connsiteY21" fmla="*/ 129873 h 1630624"/>
                <a:gd name="connsiteX22" fmla="*/ 1160133 w 1997145"/>
                <a:gd name="connsiteY22" fmla="*/ 187594 h 1630624"/>
                <a:gd name="connsiteX23" fmla="*/ 1203426 w 1997145"/>
                <a:gd name="connsiteY23" fmla="*/ 202025 h 1630624"/>
                <a:gd name="connsiteX24" fmla="*/ 1246720 w 1997145"/>
                <a:gd name="connsiteY24" fmla="*/ 230885 h 1630624"/>
                <a:gd name="connsiteX25" fmla="*/ 1304445 w 1997145"/>
                <a:gd name="connsiteY25" fmla="*/ 245316 h 1630624"/>
                <a:gd name="connsiteX26" fmla="*/ 1362170 w 1997145"/>
                <a:gd name="connsiteY26" fmla="*/ 274176 h 1630624"/>
                <a:gd name="connsiteX27" fmla="*/ 1492051 w 1997145"/>
                <a:gd name="connsiteY27" fmla="*/ 389619 h 1630624"/>
                <a:gd name="connsiteX28" fmla="*/ 1535345 w 1997145"/>
                <a:gd name="connsiteY28" fmla="*/ 404049 h 1630624"/>
                <a:gd name="connsiteX29" fmla="*/ 1650795 w 1997145"/>
                <a:gd name="connsiteY29" fmla="*/ 533922 h 1630624"/>
                <a:gd name="connsiteX30" fmla="*/ 1694089 w 1997145"/>
                <a:gd name="connsiteY30" fmla="*/ 577212 h 1630624"/>
                <a:gd name="connsiteX31" fmla="*/ 1708520 w 1997145"/>
                <a:gd name="connsiteY31" fmla="*/ 634934 h 1630624"/>
                <a:gd name="connsiteX32" fmla="*/ 1780676 w 1997145"/>
                <a:gd name="connsiteY32" fmla="*/ 707085 h 1630624"/>
                <a:gd name="connsiteX33" fmla="*/ 1809539 w 1997145"/>
                <a:gd name="connsiteY33" fmla="*/ 750376 h 1630624"/>
                <a:gd name="connsiteX34" fmla="*/ 1852833 w 1997145"/>
                <a:gd name="connsiteY34" fmla="*/ 779237 h 1630624"/>
                <a:gd name="connsiteX35" fmla="*/ 1881695 w 1997145"/>
                <a:gd name="connsiteY35" fmla="*/ 822528 h 1630624"/>
                <a:gd name="connsiteX36" fmla="*/ 1924989 w 1997145"/>
                <a:gd name="connsiteY36" fmla="*/ 836958 h 1630624"/>
                <a:gd name="connsiteX37" fmla="*/ 1968283 w 1997145"/>
                <a:gd name="connsiteY37" fmla="*/ 865818 h 1630624"/>
                <a:gd name="connsiteX38" fmla="*/ 1997145 w 1997145"/>
                <a:gd name="connsiteY38" fmla="*/ 909109 h 16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97145" h="1630624">
                  <a:moveTo>
                    <a:pt x="683901" y="1630624"/>
                  </a:moveTo>
                  <a:cubicBezTo>
                    <a:pt x="659849" y="1616194"/>
                    <a:pt x="633648" y="1604854"/>
                    <a:pt x="611745" y="1587333"/>
                  </a:cubicBezTo>
                  <a:cubicBezTo>
                    <a:pt x="556018" y="1542754"/>
                    <a:pt x="536355" y="1510870"/>
                    <a:pt x="496295" y="1457461"/>
                  </a:cubicBezTo>
                  <a:cubicBezTo>
                    <a:pt x="490600" y="1440378"/>
                    <a:pt x="467974" y="1347189"/>
                    <a:pt x="438570" y="1327588"/>
                  </a:cubicBezTo>
                  <a:cubicBezTo>
                    <a:pt x="422067" y="1316587"/>
                    <a:pt x="400087" y="1317968"/>
                    <a:pt x="380845" y="1313158"/>
                  </a:cubicBezTo>
                  <a:cubicBezTo>
                    <a:pt x="371224" y="1298728"/>
                    <a:pt x="365036" y="1281287"/>
                    <a:pt x="351983" y="1269867"/>
                  </a:cubicBezTo>
                  <a:cubicBezTo>
                    <a:pt x="325877" y="1247026"/>
                    <a:pt x="265395" y="1212146"/>
                    <a:pt x="265395" y="1212146"/>
                  </a:cubicBezTo>
                  <a:cubicBezTo>
                    <a:pt x="252285" y="1192481"/>
                    <a:pt x="230519" y="1153703"/>
                    <a:pt x="207670" y="1139994"/>
                  </a:cubicBezTo>
                  <a:cubicBezTo>
                    <a:pt x="194626" y="1132168"/>
                    <a:pt x="178808" y="1130374"/>
                    <a:pt x="164377" y="1125564"/>
                  </a:cubicBezTo>
                  <a:cubicBezTo>
                    <a:pt x="145135" y="1096703"/>
                    <a:pt x="131180" y="1063508"/>
                    <a:pt x="106652" y="1038982"/>
                  </a:cubicBezTo>
                  <a:lnTo>
                    <a:pt x="34495" y="966831"/>
                  </a:lnTo>
                  <a:cubicBezTo>
                    <a:pt x="-16696" y="659698"/>
                    <a:pt x="-5993" y="804221"/>
                    <a:pt x="34495" y="331897"/>
                  </a:cubicBezTo>
                  <a:cubicBezTo>
                    <a:pt x="35794" y="316741"/>
                    <a:pt x="42935" y="302587"/>
                    <a:pt x="48927" y="288606"/>
                  </a:cubicBezTo>
                  <a:cubicBezTo>
                    <a:pt x="57401" y="268834"/>
                    <a:pt x="65856" y="248783"/>
                    <a:pt x="77789" y="230885"/>
                  </a:cubicBezTo>
                  <a:cubicBezTo>
                    <a:pt x="94238" y="206214"/>
                    <a:pt x="126791" y="188599"/>
                    <a:pt x="149945" y="173164"/>
                  </a:cubicBezTo>
                  <a:cubicBezTo>
                    <a:pt x="159566" y="144303"/>
                    <a:pt x="153495" y="103456"/>
                    <a:pt x="178808" y="86582"/>
                  </a:cubicBezTo>
                  <a:cubicBezTo>
                    <a:pt x="207670" y="67342"/>
                    <a:pt x="231743" y="37273"/>
                    <a:pt x="265395" y="28861"/>
                  </a:cubicBezTo>
                  <a:cubicBezTo>
                    <a:pt x="351507" y="7335"/>
                    <a:pt x="303556" y="17692"/>
                    <a:pt x="409708" y="0"/>
                  </a:cubicBezTo>
                  <a:cubicBezTo>
                    <a:pt x="558831" y="4810"/>
                    <a:pt x="708133" y="5670"/>
                    <a:pt x="857076" y="14431"/>
                  </a:cubicBezTo>
                  <a:cubicBezTo>
                    <a:pt x="893947" y="16600"/>
                    <a:pt x="913796" y="40656"/>
                    <a:pt x="943664" y="57722"/>
                  </a:cubicBezTo>
                  <a:cubicBezTo>
                    <a:pt x="962342" y="68395"/>
                    <a:pt x="982147" y="76962"/>
                    <a:pt x="1001389" y="86582"/>
                  </a:cubicBezTo>
                  <a:cubicBezTo>
                    <a:pt x="1015820" y="101012"/>
                    <a:pt x="1027465" y="118917"/>
                    <a:pt x="1044683" y="129873"/>
                  </a:cubicBezTo>
                  <a:cubicBezTo>
                    <a:pt x="1080982" y="152971"/>
                    <a:pt x="1119316" y="173988"/>
                    <a:pt x="1160133" y="187594"/>
                  </a:cubicBezTo>
                  <a:cubicBezTo>
                    <a:pt x="1174564" y="192404"/>
                    <a:pt x="1189820" y="195222"/>
                    <a:pt x="1203426" y="202025"/>
                  </a:cubicBezTo>
                  <a:cubicBezTo>
                    <a:pt x="1218939" y="209781"/>
                    <a:pt x="1230778" y="224053"/>
                    <a:pt x="1246720" y="230885"/>
                  </a:cubicBezTo>
                  <a:cubicBezTo>
                    <a:pt x="1264950" y="238697"/>
                    <a:pt x="1285874" y="238352"/>
                    <a:pt x="1304445" y="245316"/>
                  </a:cubicBezTo>
                  <a:cubicBezTo>
                    <a:pt x="1324588" y="252869"/>
                    <a:pt x="1342928" y="264556"/>
                    <a:pt x="1362170" y="274176"/>
                  </a:cubicBezTo>
                  <a:cubicBezTo>
                    <a:pt x="1400412" y="312415"/>
                    <a:pt x="1440551" y="363870"/>
                    <a:pt x="1492051" y="389619"/>
                  </a:cubicBezTo>
                  <a:cubicBezTo>
                    <a:pt x="1505657" y="396422"/>
                    <a:pt x="1520914" y="399239"/>
                    <a:pt x="1535345" y="404049"/>
                  </a:cubicBezTo>
                  <a:cubicBezTo>
                    <a:pt x="1586849" y="481299"/>
                    <a:pt x="1551946" y="435080"/>
                    <a:pt x="1650795" y="533922"/>
                  </a:cubicBezTo>
                  <a:lnTo>
                    <a:pt x="1694089" y="577212"/>
                  </a:lnTo>
                  <a:cubicBezTo>
                    <a:pt x="1698899" y="596453"/>
                    <a:pt x="1697518" y="618432"/>
                    <a:pt x="1708520" y="634934"/>
                  </a:cubicBezTo>
                  <a:cubicBezTo>
                    <a:pt x="1727388" y="663234"/>
                    <a:pt x="1761808" y="678785"/>
                    <a:pt x="1780676" y="707085"/>
                  </a:cubicBezTo>
                  <a:cubicBezTo>
                    <a:pt x="1790297" y="721515"/>
                    <a:pt x="1797275" y="738113"/>
                    <a:pt x="1809539" y="750376"/>
                  </a:cubicBezTo>
                  <a:cubicBezTo>
                    <a:pt x="1821803" y="762640"/>
                    <a:pt x="1838402" y="769617"/>
                    <a:pt x="1852833" y="779237"/>
                  </a:cubicBezTo>
                  <a:cubicBezTo>
                    <a:pt x="1862454" y="793667"/>
                    <a:pt x="1868152" y="811694"/>
                    <a:pt x="1881695" y="822528"/>
                  </a:cubicBezTo>
                  <a:cubicBezTo>
                    <a:pt x="1893574" y="832030"/>
                    <a:pt x="1911383" y="830156"/>
                    <a:pt x="1924989" y="836958"/>
                  </a:cubicBezTo>
                  <a:cubicBezTo>
                    <a:pt x="1940502" y="844714"/>
                    <a:pt x="1953852" y="856198"/>
                    <a:pt x="1968283" y="865818"/>
                  </a:cubicBezTo>
                  <a:lnTo>
                    <a:pt x="1997145" y="909109"/>
                  </a:lnTo>
                </a:path>
              </a:pathLst>
            </a:custGeom>
            <a:ln w="76200" cmpd="sng">
              <a:solidFill>
                <a:srgbClr val="3366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太陽 54"/>
            <p:cNvSpPr/>
            <p:nvPr/>
          </p:nvSpPr>
          <p:spPr>
            <a:xfrm>
              <a:off x="5314785" y="3782723"/>
              <a:ext cx="450768" cy="470875"/>
            </a:xfrm>
            <a:prstGeom prst="sun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5650105" y="3538838"/>
              <a:ext cx="1997145" cy="1630624"/>
            </a:xfrm>
            <a:custGeom>
              <a:avLst/>
              <a:gdLst>
                <a:gd name="connsiteX0" fmla="*/ 683901 w 1997145"/>
                <a:gd name="connsiteY0" fmla="*/ 1630624 h 1630624"/>
                <a:gd name="connsiteX1" fmla="*/ 611745 w 1997145"/>
                <a:gd name="connsiteY1" fmla="*/ 1587333 h 1630624"/>
                <a:gd name="connsiteX2" fmla="*/ 496295 w 1997145"/>
                <a:gd name="connsiteY2" fmla="*/ 1457461 h 1630624"/>
                <a:gd name="connsiteX3" fmla="*/ 438570 w 1997145"/>
                <a:gd name="connsiteY3" fmla="*/ 1327588 h 1630624"/>
                <a:gd name="connsiteX4" fmla="*/ 380845 w 1997145"/>
                <a:gd name="connsiteY4" fmla="*/ 1313158 h 1630624"/>
                <a:gd name="connsiteX5" fmla="*/ 351983 w 1997145"/>
                <a:gd name="connsiteY5" fmla="*/ 1269867 h 1630624"/>
                <a:gd name="connsiteX6" fmla="*/ 265395 w 1997145"/>
                <a:gd name="connsiteY6" fmla="*/ 1212146 h 1630624"/>
                <a:gd name="connsiteX7" fmla="*/ 207670 w 1997145"/>
                <a:gd name="connsiteY7" fmla="*/ 1139994 h 1630624"/>
                <a:gd name="connsiteX8" fmla="*/ 164377 w 1997145"/>
                <a:gd name="connsiteY8" fmla="*/ 1125564 h 1630624"/>
                <a:gd name="connsiteX9" fmla="*/ 106652 w 1997145"/>
                <a:gd name="connsiteY9" fmla="*/ 1038982 h 1630624"/>
                <a:gd name="connsiteX10" fmla="*/ 34495 w 1997145"/>
                <a:gd name="connsiteY10" fmla="*/ 966831 h 1630624"/>
                <a:gd name="connsiteX11" fmla="*/ 34495 w 1997145"/>
                <a:gd name="connsiteY11" fmla="*/ 331897 h 1630624"/>
                <a:gd name="connsiteX12" fmla="*/ 48927 w 1997145"/>
                <a:gd name="connsiteY12" fmla="*/ 288606 h 1630624"/>
                <a:gd name="connsiteX13" fmla="*/ 77789 w 1997145"/>
                <a:gd name="connsiteY13" fmla="*/ 230885 h 1630624"/>
                <a:gd name="connsiteX14" fmla="*/ 149945 w 1997145"/>
                <a:gd name="connsiteY14" fmla="*/ 173164 h 1630624"/>
                <a:gd name="connsiteX15" fmla="*/ 178808 w 1997145"/>
                <a:gd name="connsiteY15" fmla="*/ 86582 h 1630624"/>
                <a:gd name="connsiteX16" fmla="*/ 265395 w 1997145"/>
                <a:gd name="connsiteY16" fmla="*/ 28861 h 1630624"/>
                <a:gd name="connsiteX17" fmla="*/ 409708 w 1997145"/>
                <a:gd name="connsiteY17" fmla="*/ 0 h 1630624"/>
                <a:gd name="connsiteX18" fmla="*/ 857076 w 1997145"/>
                <a:gd name="connsiteY18" fmla="*/ 14431 h 1630624"/>
                <a:gd name="connsiteX19" fmla="*/ 943664 w 1997145"/>
                <a:gd name="connsiteY19" fmla="*/ 57722 h 1630624"/>
                <a:gd name="connsiteX20" fmla="*/ 1001389 w 1997145"/>
                <a:gd name="connsiteY20" fmla="*/ 86582 h 1630624"/>
                <a:gd name="connsiteX21" fmla="*/ 1044683 w 1997145"/>
                <a:gd name="connsiteY21" fmla="*/ 129873 h 1630624"/>
                <a:gd name="connsiteX22" fmla="*/ 1160133 w 1997145"/>
                <a:gd name="connsiteY22" fmla="*/ 187594 h 1630624"/>
                <a:gd name="connsiteX23" fmla="*/ 1203426 w 1997145"/>
                <a:gd name="connsiteY23" fmla="*/ 202025 h 1630624"/>
                <a:gd name="connsiteX24" fmla="*/ 1246720 w 1997145"/>
                <a:gd name="connsiteY24" fmla="*/ 230885 h 1630624"/>
                <a:gd name="connsiteX25" fmla="*/ 1304445 w 1997145"/>
                <a:gd name="connsiteY25" fmla="*/ 245316 h 1630624"/>
                <a:gd name="connsiteX26" fmla="*/ 1362170 w 1997145"/>
                <a:gd name="connsiteY26" fmla="*/ 274176 h 1630624"/>
                <a:gd name="connsiteX27" fmla="*/ 1492051 w 1997145"/>
                <a:gd name="connsiteY27" fmla="*/ 389619 h 1630624"/>
                <a:gd name="connsiteX28" fmla="*/ 1535345 w 1997145"/>
                <a:gd name="connsiteY28" fmla="*/ 404049 h 1630624"/>
                <a:gd name="connsiteX29" fmla="*/ 1650795 w 1997145"/>
                <a:gd name="connsiteY29" fmla="*/ 533922 h 1630624"/>
                <a:gd name="connsiteX30" fmla="*/ 1694089 w 1997145"/>
                <a:gd name="connsiteY30" fmla="*/ 577212 h 1630624"/>
                <a:gd name="connsiteX31" fmla="*/ 1708520 w 1997145"/>
                <a:gd name="connsiteY31" fmla="*/ 634934 h 1630624"/>
                <a:gd name="connsiteX32" fmla="*/ 1780676 w 1997145"/>
                <a:gd name="connsiteY32" fmla="*/ 707085 h 1630624"/>
                <a:gd name="connsiteX33" fmla="*/ 1809539 w 1997145"/>
                <a:gd name="connsiteY33" fmla="*/ 750376 h 1630624"/>
                <a:gd name="connsiteX34" fmla="*/ 1852833 w 1997145"/>
                <a:gd name="connsiteY34" fmla="*/ 779237 h 1630624"/>
                <a:gd name="connsiteX35" fmla="*/ 1881695 w 1997145"/>
                <a:gd name="connsiteY35" fmla="*/ 822528 h 1630624"/>
                <a:gd name="connsiteX36" fmla="*/ 1924989 w 1997145"/>
                <a:gd name="connsiteY36" fmla="*/ 836958 h 1630624"/>
                <a:gd name="connsiteX37" fmla="*/ 1968283 w 1997145"/>
                <a:gd name="connsiteY37" fmla="*/ 865818 h 1630624"/>
                <a:gd name="connsiteX38" fmla="*/ 1997145 w 1997145"/>
                <a:gd name="connsiteY38" fmla="*/ 909109 h 16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97145" h="1630624">
                  <a:moveTo>
                    <a:pt x="683901" y="1630624"/>
                  </a:moveTo>
                  <a:cubicBezTo>
                    <a:pt x="659849" y="1616194"/>
                    <a:pt x="633648" y="1604854"/>
                    <a:pt x="611745" y="1587333"/>
                  </a:cubicBezTo>
                  <a:cubicBezTo>
                    <a:pt x="556018" y="1542754"/>
                    <a:pt x="536355" y="1510870"/>
                    <a:pt x="496295" y="1457461"/>
                  </a:cubicBezTo>
                  <a:cubicBezTo>
                    <a:pt x="490600" y="1440378"/>
                    <a:pt x="467974" y="1347189"/>
                    <a:pt x="438570" y="1327588"/>
                  </a:cubicBezTo>
                  <a:cubicBezTo>
                    <a:pt x="422067" y="1316587"/>
                    <a:pt x="400087" y="1317968"/>
                    <a:pt x="380845" y="1313158"/>
                  </a:cubicBezTo>
                  <a:cubicBezTo>
                    <a:pt x="371224" y="1298728"/>
                    <a:pt x="365036" y="1281287"/>
                    <a:pt x="351983" y="1269867"/>
                  </a:cubicBezTo>
                  <a:cubicBezTo>
                    <a:pt x="325877" y="1247026"/>
                    <a:pt x="265395" y="1212146"/>
                    <a:pt x="265395" y="1212146"/>
                  </a:cubicBezTo>
                  <a:cubicBezTo>
                    <a:pt x="252285" y="1192481"/>
                    <a:pt x="230519" y="1153703"/>
                    <a:pt x="207670" y="1139994"/>
                  </a:cubicBezTo>
                  <a:cubicBezTo>
                    <a:pt x="194626" y="1132168"/>
                    <a:pt x="178808" y="1130374"/>
                    <a:pt x="164377" y="1125564"/>
                  </a:cubicBezTo>
                  <a:cubicBezTo>
                    <a:pt x="145135" y="1096703"/>
                    <a:pt x="131180" y="1063508"/>
                    <a:pt x="106652" y="1038982"/>
                  </a:cubicBezTo>
                  <a:lnTo>
                    <a:pt x="34495" y="966831"/>
                  </a:lnTo>
                  <a:cubicBezTo>
                    <a:pt x="-16696" y="659698"/>
                    <a:pt x="-5993" y="804221"/>
                    <a:pt x="34495" y="331897"/>
                  </a:cubicBezTo>
                  <a:cubicBezTo>
                    <a:pt x="35794" y="316741"/>
                    <a:pt x="42935" y="302587"/>
                    <a:pt x="48927" y="288606"/>
                  </a:cubicBezTo>
                  <a:cubicBezTo>
                    <a:pt x="57401" y="268834"/>
                    <a:pt x="65856" y="248783"/>
                    <a:pt x="77789" y="230885"/>
                  </a:cubicBezTo>
                  <a:cubicBezTo>
                    <a:pt x="94238" y="206214"/>
                    <a:pt x="126791" y="188599"/>
                    <a:pt x="149945" y="173164"/>
                  </a:cubicBezTo>
                  <a:cubicBezTo>
                    <a:pt x="159566" y="144303"/>
                    <a:pt x="153495" y="103456"/>
                    <a:pt x="178808" y="86582"/>
                  </a:cubicBezTo>
                  <a:cubicBezTo>
                    <a:pt x="207670" y="67342"/>
                    <a:pt x="231743" y="37273"/>
                    <a:pt x="265395" y="28861"/>
                  </a:cubicBezTo>
                  <a:cubicBezTo>
                    <a:pt x="351507" y="7335"/>
                    <a:pt x="303556" y="17692"/>
                    <a:pt x="409708" y="0"/>
                  </a:cubicBezTo>
                  <a:cubicBezTo>
                    <a:pt x="558831" y="4810"/>
                    <a:pt x="708133" y="5670"/>
                    <a:pt x="857076" y="14431"/>
                  </a:cubicBezTo>
                  <a:cubicBezTo>
                    <a:pt x="893947" y="16600"/>
                    <a:pt x="913796" y="40656"/>
                    <a:pt x="943664" y="57722"/>
                  </a:cubicBezTo>
                  <a:cubicBezTo>
                    <a:pt x="962342" y="68395"/>
                    <a:pt x="982147" y="76962"/>
                    <a:pt x="1001389" y="86582"/>
                  </a:cubicBezTo>
                  <a:cubicBezTo>
                    <a:pt x="1015820" y="101012"/>
                    <a:pt x="1027465" y="118917"/>
                    <a:pt x="1044683" y="129873"/>
                  </a:cubicBezTo>
                  <a:cubicBezTo>
                    <a:pt x="1080982" y="152971"/>
                    <a:pt x="1119316" y="173988"/>
                    <a:pt x="1160133" y="187594"/>
                  </a:cubicBezTo>
                  <a:cubicBezTo>
                    <a:pt x="1174564" y="192404"/>
                    <a:pt x="1189820" y="195222"/>
                    <a:pt x="1203426" y="202025"/>
                  </a:cubicBezTo>
                  <a:cubicBezTo>
                    <a:pt x="1218939" y="209781"/>
                    <a:pt x="1230778" y="224053"/>
                    <a:pt x="1246720" y="230885"/>
                  </a:cubicBezTo>
                  <a:cubicBezTo>
                    <a:pt x="1264950" y="238697"/>
                    <a:pt x="1285874" y="238352"/>
                    <a:pt x="1304445" y="245316"/>
                  </a:cubicBezTo>
                  <a:cubicBezTo>
                    <a:pt x="1324588" y="252869"/>
                    <a:pt x="1342928" y="264556"/>
                    <a:pt x="1362170" y="274176"/>
                  </a:cubicBezTo>
                  <a:cubicBezTo>
                    <a:pt x="1400412" y="312415"/>
                    <a:pt x="1440551" y="363870"/>
                    <a:pt x="1492051" y="389619"/>
                  </a:cubicBezTo>
                  <a:cubicBezTo>
                    <a:pt x="1505657" y="396422"/>
                    <a:pt x="1520914" y="399239"/>
                    <a:pt x="1535345" y="404049"/>
                  </a:cubicBezTo>
                  <a:cubicBezTo>
                    <a:pt x="1586849" y="481299"/>
                    <a:pt x="1551946" y="435080"/>
                    <a:pt x="1650795" y="533922"/>
                  </a:cubicBezTo>
                  <a:lnTo>
                    <a:pt x="1694089" y="577212"/>
                  </a:lnTo>
                  <a:cubicBezTo>
                    <a:pt x="1698899" y="596453"/>
                    <a:pt x="1697518" y="618432"/>
                    <a:pt x="1708520" y="634934"/>
                  </a:cubicBezTo>
                  <a:cubicBezTo>
                    <a:pt x="1727388" y="663234"/>
                    <a:pt x="1761808" y="678785"/>
                    <a:pt x="1780676" y="707085"/>
                  </a:cubicBezTo>
                  <a:cubicBezTo>
                    <a:pt x="1790297" y="721515"/>
                    <a:pt x="1797275" y="738113"/>
                    <a:pt x="1809539" y="750376"/>
                  </a:cubicBezTo>
                  <a:cubicBezTo>
                    <a:pt x="1821803" y="762640"/>
                    <a:pt x="1838402" y="769617"/>
                    <a:pt x="1852833" y="779237"/>
                  </a:cubicBezTo>
                  <a:cubicBezTo>
                    <a:pt x="1862454" y="793667"/>
                    <a:pt x="1868152" y="811694"/>
                    <a:pt x="1881695" y="822528"/>
                  </a:cubicBezTo>
                  <a:cubicBezTo>
                    <a:pt x="1893574" y="832030"/>
                    <a:pt x="1911383" y="830156"/>
                    <a:pt x="1924989" y="836958"/>
                  </a:cubicBezTo>
                  <a:cubicBezTo>
                    <a:pt x="1940502" y="844714"/>
                    <a:pt x="1953852" y="856198"/>
                    <a:pt x="1968283" y="865818"/>
                  </a:cubicBezTo>
                  <a:lnTo>
                    <a:pt x="1997145" y="909109"/>
                  </a:lnTo>
                </a:path>
              </a:pathLst>
            </a:custGeom>
            <a:ln w="762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/>
            <p:cNvSpPr/>
            <p:nvPr/>
          </p:nvSpPr>
          <p:spPr>
            <a:xfrm rot="20958909">
              <a:off x="7690433" y="1844926"/>
              <a:ext cx="1753227" cy="1871826"/>
            </a:xfrm>
            <a:custGeom>
              <a:avLst/>
              <a:gdLst>
                <a:gd name="connsiteX0" fmla="*/ 683901 w 1997145"/>
                <a:gd name="connsiteY0" fmla="*/ 1630624 h 1630624"/>
                <a:gd name="connsiteX1" fmla="*/ 611745 w 1997145"/>
                <a:gd name="connsiteY1" fmla="*/ 1587333 h 1630624"/>
                <a:gd name="connsiteX2" fmla="*/ 496295 w 1997145"/>
                <a:gd name="connsiteY2" fmla="*/ 1457461 h 1630624"/>
                <a:gd name="connsiteX3" fmla="*/ 438570 w 1997145"/>
                <a:gd name="connsiteY3" fmla="*/ 1327588 h 1630624"/>
                <a:gd name="connsiteX4" fmla="*/ 380845 w 1997145"/>
                <a:gd name="connsiteY4" fmla="*/ 1313158 h 1630624"/>
                <a:gd name="connsiteX5" fmla="*/ 351983 w 1997145"/>
                <a:gd name="connsiteY5" fmla="*/ 1269867 h 1630624"/>
                <a:gd name="connsiteX6" fmla="*/ 265395 w 1997145"/>
                <a:gd name="connsiteY6" fmla="*/ 1212146 h 1630624"/>
                <a:gd name="connsiteX7" fmla="*/ 207670 w 1997145"/>
                <a:gd name="connsiteY7" fmla="*/ 1139994 h 1630624"/>
                <a:gd name="connsiteX8" fmla="*/ 164377 w 1997145"/>
                <a:gd name="connsiteY8" fmla="*/ 1125564 h 1630624"/>
                <a:gd name="connsiteX9" fmla="*/ 106652 w 1997145"/>
                <a:gd name="connsiteY9" fmla="*/ 1038982 h 1630624"/>
                <a:gd name="connsiteX10" fmla="*/ 34495 w 1997145"/>
                <a:gd name="connsiteY10" fmla="*/ 966831 h 1630624"/>
                <a:gd name="connsiteX11" fmla="*/ 34495 w 1997145"/>
                <a:gd name="connsiteY11" fmla="*/ 331897 h 1630624"/>
                <a:gd name="connsiteX12" fmla="*/ 48927 w 1997145"/>
                <a:gd name="connsiteY12" fmla="*/ 288606 h 1630624"/>
                <a:gd name="connsiteX13" fmla="*/ 77789 w 1997145"/>
                <a:gd name="connsiteY13" fmla="*/ 230885 h 1630624"/>
                <a:gd name="connsiteX14" fmla="*/ 149945 w 1997145"/>
                <a:gd name="connsiteY14" fmla="*/ 173164 h 1630624"/>
                <a:gd name="connsiteX15" fmla="*/ 178808 w 1997145"/>
                <a:gd name="connsiteY15" fmla="*/ 86582 h 1630624"/>
                <a:gd name="connsiteX16" fmla="*/ 265395 w 1997145"/>
                <a:gd name="connsiteY16" fmla="*/ 28861 h 1630624"/>
                <a:gd name="connsiteX17" fmla="*/ 409708 w 1997145"/>
                <a:gd name="connsiteY17" fmla="*/ 0 h 1630624"/>
                <a:gd name="connsiteX18" fmla="*/ 857076 w 1997145"/>
                <a:gd name="connsiteY18" fmla="*/ 14431 h 1630624"/>
                <a:gd name="connsiteX19" fmla="*/ 943664 w 1997145"/>
                <a:gd name="connsiteY19" fmla="*/ 57722 h 1630624"/>
                <a:gd name="connsiteX20" fmla="*/ 1001389 w 1997145"/>
                <a:gd name="connsiteY20" fmla="*/ 86582 h 1630624"/>
                <a:gd name="connsiteX21" fmla="*/ 1044683 w 1997145"/>
                <a:gd name="connsiteY21" fmla="*/ 129873 h 1630624"/>
                <a:gd name="connsiteX22" fmla="*/ 1160133 w 1997145"/>
                <a:gd name="connsiteY22" fmla="*/ 187594 h 1630624"/>
                <a:gd name="connsiteX23" fmla="*/ 1203426 w 1997145"/>
                <a:gd name="connsiteY23" fmla="*/ 202025 h 1630624"/>
                <a:gd name="connsiteX24" fmla="*/ 1246720 w 1997145"/>
                <a:gd name="connsiteY24" fmla="*/ 230885 h 1630624"/>
                <a:gd name="connsiteX25" fmla="*/ 1304445 w 1997145"/>
                <a:gd name="connsiteY25" fmla="*/ 245316 h 1630624"/>
                <a:gd name="connsiteX26" fmla="*/ 1362170 w 1997145"/>
                <a:gd name="connsiteY26" fmla="*/ 274176 h 1630624"/>
                <a:gd name="connsiteX27" fmla="*/ 1492051 w 1997145"/>
                <a:gd name="connsiteY27" fmla="*/ 389619 h 1630624"/>
                <a:gd name="connsiteX28" fmla="*/ 1535345 w 1997145"/>
                <a:gd name="connsiteY28" fmla="*/ 404049 h 1630624"/>
                <a:gd name="connsiteX29" fmla="*/ 1650795 w 1997145"/>
                <a:gd name="connsiteY29" fmla="*/ 533922 h 1630624"/>
                <a:gd name="connsiteX30" fmla="*/ 1694089 w 1997145"/>
                <a:gd name="connsiteY30" fmla="*/ 577212 h 1630624"/>
                <a:gd name="connsiteX31" fmla="*/ 1708520 w 1997145"/>
                <a:gd name="connsiteY31" fmla="*/ 634934 h 1630624"/>
                <a:gd name="connsiteX32" fmla="*/ 1780676 w 1997145"/>
                <a:gd name="connsiteY32" fmla="*/ 707085 h 1630624"/>
                <a:gd name="connsiteX33" fmla="*/ 1809539 w 1997145"/>
                <a:gd name="connsiteY33" fmla="*/ 750376 h 1630624"/>
                <a:gd name="connsiteX34" fmla="*/ 1852833 w 1997145"/>
                <a:gd name="connsiteY34" fmla="*/ 779237 h 1630624"/>
                <a:gd name="connsiteX35" fmla="*/ 1881695 w 1997145"/>
                <a:gd name="connsiteY35" fmla="*/ 822528 h 1630624"/>
                <a:gd name="connsiteX36" fmla="*/ 1924989 w 1997145"/>
                <a:gd name="connsiteY36" fmla="*/ 836958 h 1630624"/>
                <a:gd name="connsiteX37" fmla="*/ 1968283 w 1997145"/>
                <a:gd name="connsiteY37" fmla="*/ 865818 h 1630624"/>
                <a:gd name="connsiteX38" fmla="*/ 1997145 w 1997145"/>
                <a:gd name="connsiteY38" fmla="*/ 909109 h 163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97145" h="1630624">
                  <a:moveTo>
                    <a:pt x="683901" y="1630624"/>
                  </a:moveTo>
                  <a:cubicBezTo>
                    <a:pt x="659849" y="1616194"/>
                    <a:pt x="633648" y="1604854"/>
                    <a:pt x="611745" y="1587333"/>
                  </a:cubicBezTo>
                  <a:cubicBezTo>
                    <a:pt x="556018" y="1542754"/>
                    <a:pt x="536355" y="1510870"/>
                    <a:pt x="496295" y="1457461"/>
                  </a:cubicBezTo>
                  <a:cubicBezTo>
                    <a:pt x="490600" y="1440378"/>
                    <a:pt x="467974" y="1347189"/>
                    <a:pt x="438570" y="1327588"/>
                  </a:cubicBezTo>
                  <a:cubicBezTo>
                    <a:pt x="422067" y="1316587"/>
                    <a:pt x="400087" y="1317968"/>
                    <a:pt x="380845" y="1313158"/>
                  </a:cubicBezTo>
                  <a:cubicBezTo>
                    <a:pt x="371224" y="1298728"/>
                    <a:pt x="365036" y="1281287"/>
                    <a:pt x="351983" y="1269867"/>
                  </a:cubicBezTo>
                  <a:cubicBezTo>
                    <a:pt x="325877" y="1247026"/>
                    <a:pt x="265395" y="1212146"/>
                    <a:pt x="265395" y="1212146"/>
                  </a:cubicBezTo>
                  <a:cubicBezTo>
                    <a:pt x="252285" y="1192481"/>
                    <a:pt x="230519" y="1153703"/>
                    <a:pt x="207670" y="1139994"/>
                  </a:cubicBezTo>
                  <a:cubicBezTo>
                    <a:pt x="194626" y="1132168"/>
                    <a:pt x="178808" y="1130374"/>
                    <a:pt x="164377" y="1125564"/>
                  </a:cubicBezTo>
                  <a:cubicBezTo>
                    <a:pt x="145135" y="1096703"/>
                    <a:pt x="131180" y="1063508"/>
                    <a:pt x="106652" y="1038982"/>
                  </a:cubicBezTo>
                  <a:lnTo>
                    <a:pt x="34495" y="966831"/>
                  </a:lnTo>
                  <a:cubicBezTo>
                    <a:pt x="-16696" y="659698"/>
                    <a:pt x="-5993" y="804221"/>
                    <a:pt x="34495" y="331897"/>
                  </a:cubicBezTo>
                  <a:cubicBezTo>
                    <a:pt x="35794" y="316741"/>
                    <a:pt x="42935" y="302587"/>
                    <a:pt x="48927" y="288606"/>
                  </a:cubicBezTo>
                  <a:cubicBezTo>
                    <a:pt x="57401" y="268834"/>
                    <a:pt x="65856" y="248783"/>
                    <a:pt x="77789" y="230885"/>
                  </a:cubicBezTo>
                  <a:cubicBezTo>
                    <a:pt x="94238" y="206214"/>
                    <a:pt x="126791" y="188599"/>
                    <a:pt x="149945" y="173164"/>
                  </a:cubicBezTo>
                  <a:cubicBezTo>
                    <a:pt x="159566" y="144303"/>
                    <a:pt x="153495" y="103456"/>
                    <a:pt x="178808" y="86582"/>
                  </a:cubicBezTo>
                  <a:cubicBezTo>
                    <a:pt x="207670" y="67342"/>
                    <a:pt x="231743" y="37273"/>
                    <a:pt x="265395" y="28861"/>
                  </a:cubicBezTo>
                  <a:cubicBezTo>
                    <a:pt x="351507" y="7335"/>
                    <a:pt x="303556" y="17692"/>
                    <a:pt x="409708" y="0"/>
                  </a:cubicBezTo>
                  <a:cubicBezTo>
                    <a:pt x="558831" y="4810"/>
                    <a:pt x="708133" y="5670"/>
                    <a:pt x="857076" y="14431"/>
                  </a:cubicBezTo>
                  <a:cubicBezTo>
                    <a:pt x="893947" y="16600"/>
                    <a:pt x="913796" y="40656"/>
                    <a:pt x="943664" y="57722"/>
                  </a:cubicBezTo>
                  <a:cubicBezTo>
                    <a:pt x="962342" y="68395"/>
                    <a:pt x="982147" y="76962"/>
                    <a:pt x="1001389" y="86582"/>
                  </a:cubicBezTo>
                  <a:cubicBezTo>
                    <a:pt x="1015820" y="101012"/>
                    <a:pt x="1027465" y="118917"/>
                    <a:pt x="1044683" y="129873"/>
                  </a:cubicBezTo>
                  <a:cubicBezTo>
                    <a:pt x="1080982" y="152971"/>
                    <a:pt x="1119316" y="173988"/>
                    <a:pt x="1160133" y="187594"/>
                  </a:cubicBezTo>
                  <a:cubicBezTo>
                    <a:pt x="1174564" y="192404"/>
                    <a:pt x="1189820" y="195222"/>
                    <a:pt x="1203426" y="202025"/>
                  </a:cubicBezTo>
                  <a:cubicBezTo>
                    <a:pt x="1218939" y="209781"/>
                    <a:pt x="1230778" y="224053"/>
                    <a:pt x="1246720" y="230885"/>
                  </a:cubicBezTo>
                  <a:cubicBezTo>
                    <a:pt x="1264950" y="238697"/>
                    <a:pt x="1285874" y="238352"/>
                    <a:pt x="1304445" y="245316"/>
                  </a:cubicBezTo>
                  <a:cubicBezTo>
                    <a:pt x="1324588" y="252869"/>
                    <a:pt x="1342928" y="264556"/>
                    <a:pt x="1362170" y="274176"/>
                  </a:cubicBezTo>
                  <a:cubicBezTo>
                    <a:pt x="1400412" y="312415"/>
                    <a:pt x="1440551" y="363870"/>
                    <a:pt x="1492051" y="389619"/>
                  </a:cubicBezTo>
                  <a:cubicBezTo>
                    <a:pt x="1505657" y="396422"/>
                    <a:pt x="1520914" y="399239"/>
                    <a:pt x="1535345" y="404049"/>
                  </a:cubicBezTo>
                  <a:cubicBezTo>
                    <a:pt x="1586849" y="481299"/>
                    <a:pt x="1551946" y="435080"/>
                    <a:pt x="1650795" y="533922"/>
                  </a:cubicBezTo>
                  <a:lnTo>
                    <a:pt x="1694089" y="577212"/>
                  </a:lnTo>
                  <a:cubicBezTo>
                    <a:pt x="1698899" y="596453"/>
                    <a:pt x="1697518" y="618432"/>
                    <a:pt x="1708520" y="634934"/>
                  </a:cubicBezTo>
                  <a:cubicBezTo>
                    <a:pt x="1727388" y="663234"/>
                    <a:pt x="1761808" y="678785"/>
                    <a:pt x="1780676" y="707085"/>
                  </a:cubicBezTo>
                  <a:cubicBezTo>
                    <a:pt x="1790297" y="721515"/>
                    <a:pt x="1797275" y="738113"/>
                    <a:pt x="1809539" y="750376"/>
                  </a:cubicBezTo>
                  <a:cubicBezTo>
                    <a:pt x="1821803" y="762640"/>
                    <a:pt x="1838402" y="769617"/>
                    <a:pt x="1852833" y="779237"/>
                  </a:cubicBezTo>
                  <a:cubicBezTo>
                    <a:pt x="1862454" y="793667"/>
                    <a:pt x="1868152" y="811694"/>
                    <a:pt x="1881695" y="822528"/>
                  </a:cubicBezTo>
                  <a:cubicBezTo>
                    <a:pt x="1893574" y="832030"/>
                    <a:pt x="1911383" y="830156"/>
                    <a:pt x="1924989" y="836958"/>
                  </a:cubicBezTo>
                  <a:cubicBezTo>
                    <a:pt x="1940502" y="844714"/>
                    <a:pt x="1953852" y="856198"/>
                    <a:pt x="1968283" y="865818"/>
                  </a:cubicBezTo>
                  <a:lnTo>
                    <a:pt x="1997145" y="909109"/>
                  </a:lnTo>
                </a:path>
              </a:pathLst>
            </a:custGeom>
            <a:ln w="76200" cmpd="sng">
              <a:solidFill>
                <a:srgbClr val="3366FF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図形グループ 60"/>
            <p:cNvGrpSpPr/>
            <p:nvPr/>
          </p:nvGrpSpPr>
          <p:grpSpPr>
            <a:xfrm>
              <a:off x="5182821" y="2942133"/>
              <a:ext cx="1363457" cy="1936959"/>
              <a:chOff x="10634904" y="4925000"/>
              <a:chExt cx="1363457" cy="1936959"/>
            </a:xfrm>
          </p:grpSpPr>
          <p:sp>
            <p:nvSpPr>
              <p:cNvPr id="74" name="右矢印 73"/>
              <p:cNvSpPr/>
              <p:nvPr/>
            </p:nvSpPr>
            <p:spPr>
              <a:xfrm rot="1802013">
                <a:off x="10634904" y="5085326"/>
                <a:ext cx="1363457" cy="1682181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6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6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6000"/>
                    </a:schemeClr>
                  </a:gs>
                </a:gsLst>
                <a:lin ang="5400000" scaled="0"/>
                <a:tileRect/>
              </a:gradFill>
              <a:scene3d>
                <a:camera prst="isometricTopUp"/>
                <a:lightRig rig="morning" dir="tl"/>
              </a:scene3d>
              <a:sp3d prstMaterial="soft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直方体 74"/>
              <p:cNvSpPr/>
              <p:nvPr/>
            </p:nvSpPr>
            <p:spPr>
              <a:xfrm rot="2900117">
                <a:off x="10360587" y="5243545"/>
                <a:ext cx="1936959" cy="1299870"/>
              </a:xfrm>
              <a:prstGeom prst="cube">
                <a:avLst>
                  <a:gd name="adj" fmla="val 48724"/>
                </a:avLst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0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0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0000"/>
                    </a:schemeClr>
                  </a:gs>
                </a:gsLst>
                <a:lin ang="54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" name="図形グループ 61"/>
            <p:cNvGrpSpPr/>
            <p:nvPr/>
          </p:nvGrpSpPr>
          <p:grpSpPr>
            <a:xfrm>
              <a:off x="5561724" y="2489973"/>
              <a:ext cx="1475582" cy="1936959"/>
              <a:chOff x="10372803" y="4200982"/>
              <a:chExt cx="1475582" cy="1936959"/>
            </a:xfrm>
          </p:grpSpPr>
          <p:sp>
            <p:nvSpPr>
              <p:cNvPr id="71" name="右矢印 70"/>
              <p:cNvSpPr/>
              <p:nvPr/>
            </p:nvSpPr>
            <p:spPr>
              <a:xfrm rot="1802013" flipH="1" flipV="1">
                <a:off x="10372803" y="4520706"/>
                <a:ext cx="1434639" cy="139620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6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6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6000"/>
                    </a:schemeClr>
                  </a:gs>
                </a:gsLst>
                <a:lin ang="5400000" scaled="0"/>
                <a:tileRect/>
              </a:gradFill>
              <a:scene3d>
                <a:camera prst="isometricTopUp"/>
                <a:lightRig rig="morning" dir="tl"/>
              </a:scene3d>
              <a:sp3d prstMaterial="soft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直方体 71"/>
              <p:cNvSpPr/>
              <p:nvPr/>
            </p:nvSpPr>
            <p:spPr>
              <a:xfrm rot="2900117">
                <a:off x="10229970" y="4519527"/>
                <a:ext cx="1936959" cy="1299870"/>
              </a:xfrm>
              <a:prstGeom prst="cube">
                <a:avLst>
                  <a:gd name="adj" fmla="val 48724"/>
                </a:avLst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0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0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0000"/>
                    </a:schemeClr>
                  </a:gs>
                </a:gsLst>
                <a:lin ang="54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3" name="図形グループ 62"/>
            <p:cNvGrpSpPr/>
            <p:nvPr/>
          </p:nvGrpSpPr>
          <p:grpSpPr>
            <a:xfrm>
              <a:off x="6157715" y="1812925"/>
              <a:ext cx="1989701" cy="1961516"/>
              <a:chOff x="10602145" y="3515400"/>
              <a:chExt cx="1989701" cy="1961516"/>
            </a:xfrm>
          </p:grpSpPr>
          <p:sp>
            <p:nvSpPr>
              <p:cNvPr id="68" name="下矢印 67"/>
              <p:cNvSpPr/>
              <p:nvPr/>
            </p:nvSpPr>
            <p:spPr>
              <a:xfrm rot="1118227">
                <a:off x="10817108" y="4003532"/>
                <a:ext cx="1513528" cy="1473384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1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1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1000"/>
                    </a:schemeClr>
                  </a:gs>
                </a:gsLst>
                <a:lin ang="5400000" scaled="0"/>
                <a:tileRect/>
              </a:gradFill>
              <a:scene3d>
                <a:camera prst="isometricTopUp"/>
                <a:lightRig rig="morning" dir="tl"/>
              </a:scene3d>
              <a:sp3d prstMaterial="soft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直方体 68"/>
              <p:cNvSpPr/>
              <p:nvPr/>
            </p:nvSpPr>
            <p:spPr>
              <a:xfrm rot="2900117">
                <a:off x="10625196" y="3492349"/>
                <a:ext cx="1943599" cy="1989701"/>
              </a:xfrm>
              <a:prstGeom prst="cube">
                <a:avLst>
                  <a:gd name="adj" fmla="val 32255"/>
                </a:avLst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0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0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0000"/>
                    </a:schemeClr>
                  </a:gs>
                </a:gsLst>
                <a:lin ang="54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図形グループ 63"/>
            <p:cNvGrpSpPr/>
            <p:nvPr/>
          </p:nvGrpSpPr>
          <p:grpSpPr>
            <a:xfrm>
              <a:off x="7183927" y="909899"/>
              <a:ext cx="1989701" cy="1943599"/>
              <a:chOff x="11991369" y="795182"/>
              <a:chExt cx="1989701" cy="1943599"/>
            </a:xfrm>
          </p:grpSpPr>
          <p:sp>
            <p:nvSpPr>
              <p:cNvPr id="65" name="右矢印 64"/>
              <p:cNvSpPr/>
              <p:nvPr/>
            </p:nvSpPr>
            <p:spPr>
              <a:xfrm rot="1802013" flipH="1" flipV="1">
                <a:off x="12002259" y="1146779"/>
                <a:ext cx="1434639" cy="1396200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0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0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0000"/>
                    </a:schemeClr>
                  </a:gs>
                </a:gsLst>
                <a:lin ang="5400000" scaled="0"/>
                <a:tileRect/>
              </a:gradFill>
              <a:scene3d>
                <a:camera prst="isometricTopUp"/>
                <a:lightRig rig="morning" dir="tl"/>
              </a:scene3d>
              <a:sp3d prstMaterial="softmetal">
                <a:bevelT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直方体 65"/>
              <p:cNvSpPr/>
              <p:nvPr/>
            </p:nvSpPr>
            <p:spPr>
              <a:xfrm rot="2900117">
                <a:off x="12014420" y="772131"/>
                <a:ext cx="1943599" cy="1989701"/>
              </a:xfrm>
              <a:prstGeom prst="cube">
                <a:avLst>
                  <a:gd name="adj" fmla="val 32255"/>
                </a:avLst>
              </a:prstGeom>
              <a:gradFill flip="none" rotWithShape="1">
                <a:gsLst>
                  <a:gs pos="0">
                    <a:schemeClr val="accent1">
                      <a:tint val="50000"/>
                      <a:shade val="100000"/>
                      <a:satMod val="150000"/>
                      <a:alpha val="30000"/>
                    </a:schemeClr>
                  </a:gs>
                  <a:gs pos="40000">
                    <a:schemeClr val="accent1">
                      <a:tint val="70000"/>
                      <a:shade val="100000"/>
                      <a:satMod val="150000"/>
                      <a:alpha val="30000"/>
                    </a:schemeClr>
                  </a:gs>
                  <a:gs pos="100000">
                    <a:schemeClr val="accent1">
                      <a:shade val="90000"/>
                      <a:satMod val="110000"/>
                      <a:alpha val="30000"/>
                    </a:schemeClr>
                  </a:gs>
                </a:gsLst>
                <a:lin ang="54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10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53"/>
    </mc:Choice>
    <mc:Fallback xmlns="">
      <p:transition xmlns:p14="http://schemas.microsoft.com/office/powerpoint/2010/main" spd="slow" advTm="2213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GMF RM: Map and PDF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199" y="941116"/>
            <a:ext cx="8307646" cy="106135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ja-JP" sz="2800" dirty="0" smtClean="0"/>
              <a:t>Filament/clump structures ~ </a:t>
            </a:r>
            <a:r>
              <a:rPr lang="en-US" altLang="ja-JP" sz="2800" b="1" dirty="0" smtClean="0"/>
              <a:t>1-severalº scales</a:t>
            </a:r>
          </a:p>
          <a:p>
            <a:pPr>
              <a:spcBef>
                <a:spcPts val="600"/>
              </a:spcBef>
            </a:pPr>
            <a:r>
              <a:rPr lang="en-US" altLang="ja-JP" sz="2800" b="1" dirty="0" smtClean="0">
                <a:sym typeface="Wingdings"/>
              </a:rPr>
              <a:t>Ave. </a:t>
            </a:r>
            <a:r>
              <a:rPr lang="en-US" altLang="ja-JP" sz="2800" b="1" dirty="0"/>
              <a:t>~ </a:t>
            </a:r>
            <a:r>
              <a:rPr lang="en-US" altLang="ja-JP" sz="2800" b="1" dirty="0" smtClean="0">
                <a:sym typeface="Wingdings"/>
              </a:rPr>
              <a:t>±several </a:t>
            </a:r>
            <a:r>
              <a:rPr lang="en-US" altLang="ja-JP" sz="2800" b="1" dirty="0">
                <a:sym typeface="Wingdings"/>
              </a:rPr>
              <a:t>[rad m</a:t>
            </a:r>
            <a:r>
              <a:rPr lang="en-US" altLang="ja-JP" sz="2800" b="1" baseline="30000" dirty="0">
                <a:sym typeface="Wingdings"/>
              </a:rPr>
              <a:t>-2</a:t>
            </a:r>
            <a:r>
              <a:rPr lang="en-US" altLang="ja-JP" sz="2800" b="1" dirty="0" smtClean="0">
                <a:sym typeface="Wingdings"/>
              </a:rPr>
              <a:t>]</a:t>
            </a:r>
            <a:r>
              <a:rPr lang="en-US" altLang="ja-JP" sz="2800" dirty="0" smtClean="0">
                <a:sym typeface="Wingdings"/>
              </a:rPr>
              <a:t>, </a:t>
            </a:r>
            <a:r>
              <a:rPr lang="en-US" altLang="ja-JP" sz="2800" b="1" dirty="0" smtClean="0">
                <a:sym typeface="Wingdings"/>
              </a:rPr>
              <a:t>std. </a:t>
            </a:r>
            <a:r>
              <a:rPr lang="en-US" altLang="ja-JP" sz="2800" b="1" dirty="0" smtClean="0"/>
              <a:t>~</a:t>
            </a:r>
            <a:r>
              <a:rPr lang="en-US" altLang="ja-JP" sz="2800" b="1" dirty="0" err="1" smtClean="0"/>
              <a:t>sereral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[rad m</a:t>
            </a:r>
            <a:r>
              <a:rPr lang="en-US" altLang="ja-JP" sz="2800" b="1" baseline="30000" dirty="0"/>
              <a:t>-2</a:t>
            </a:r>
            <a:r>
              <a:rPr lang="en-US" altLang="ja-JP" sz="2800" b="1" dirty="0" smtClean="0"/>
              <a:t>]</a:t>
            </a:r>
            <a:endParaRPr lang="en-US" altLang="ja-JP" sz="28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3929026" y="6308209"/>
            <a:ext cx="3753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cs typeface="ヒラギノ丸ゴ Pro W4"/>
              </a:rPr>
              <a:t>Akahori, </a:t>
            </a:r>
            <a:r>
              <a:rPr lang="en-US" altLang="ja-JP" dirty="0" err="1" smtClean="0">
                <a:cs typeface="ヒラギノ丸ゴ Pro W4"/>
              </a:rPr>
              <a:t>Ryu</a:t>
            </a:r>
            <a:r>
              <a:rPr lang="en-US" altLang="ja-JP" dirty="0" smtClean="0">
                <a:cs typeface="ヒラギノ丸ゴ Pro W4"/>
              </a:rPr>
              <a:t>, Kim, </a:t>
            </a:r>
            <a:r>
              <a:rPr lang="en-US" altLang="ja-JP" dirty="0" err="1" smtClean="0">
                <a:cs typeface="ヒラギノ丸ゴ Pro W4"/>
              </a:rPr>
              <a:t>Gaensler</a:t>
            </a:r>
            <a:r>
              <a:rPr lang="en-US" altLang="ja-JP" dirty="0" smtClean="0">
                <a:cs typeface="ヒラギノ丸ゴ Pro W4"/>
              </a:rPr>
              <a:t>, in prep.</a:t>
            </a:r>
            <a:endParaRPr lang="en-US" altLang="ja-JP" dirty="0">
              <a:cs typeface="ヒラギノ丸ゴ Pro W4"/>
            </a:endParaRPr>
          </a:p>
        </p:txBody>
      </p:sp>
      <p:pic>
        <p:nvPicPr>
          <p:cNvPr id="6" name="図 5" descr="map2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9" y="2132440"/>
            <a:ext cx="4271669" cy="334820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78629" y="5718274"/>
            <a:ext cx="3734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cs typeface="ヒラギノ丸ゴ Pro W4"/>
              </a:rPr>
              <a:t>RM map toward the NGP</a:t>
            </a:r>
            <a:endParaRPr lang="en-US" altLang="ja-JP" sz="2400" dirty="0">
              <a:cs typeface="ヒラギノ丸ゴ Pro W4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942046" y="5718274"/>
            <a:ext cx="4010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cs typeface="ヒラギノ丸ゴ Pro W4"/>
              </a:rPr>
              <a:t>PDF of RMs </a:t>
            </a:r>
            <a:r>
              <a:rPr lang="en-US" altLang="ja-JP" dirty="0" smtClean="0">
                <a:cs typeface="ヒラギノ丸ゴ Pro W4"/>
              </a:rPr>
              <a:t>(Average of 200 maps)</a:t>
            </a:r>
            <a:endParaRPr lang="en-US" altLang="ja-JP" dirty="0">
              <a:cs typeface="ヒラギノ丸ゴ Pro W4"/>
            </a:endParaRPr>
          </a:p>
        </p:txBody>
      </p:sp>
      <p:pic>
        <p:nvPicPr>
          <p:cNvPr id="13" name="図 12" descr="p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46" y="2148376"/>
            <a:ext cx="3792001" cy="3631443"/>
          </a:xfrm>
          <a:prstGeom prst="rect">
            <a:avLst/>
          </a:prstGeom>
        </p:spPr>
      </p:pic>
      <p:sp>
        <p:nvSpPr>
          <p:cNvPr id="15" name="日付プレースホルダー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11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61"/>
    </mc:Choice>
    <mc:Fallback xmlns="">
      <p:transition xmlns:p14="http://schemas.microsoft.com/office/powerpoint/2010/main" spd="slow" advTm="885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GMF RM: Structure Function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975" y="941472"/>
            <a:ext cx="8611937" cy="609598"/>
          </a:xfrm>
        </p:spPr>
        <p:txBody>
          <a:bodyPr>
            <a:normAutofit/>
          </a:bodyPr>
          <a:lstStyle/>
          <a:p>
            <a:r>
              <a:rPr lang="en-US" altLang="ja-JP" sz="3000" b="1" dirty="0"/>
              <a:t>SFs of RM toward the Galactic Poles (</a:t>
            </a:r>
            <a:r>
              <a:rPr lang="en-US" altLang="ja-JP" sz="3000" b="1" dirty="0" err="1"/>
              <a:t>Stil</a:t>
            </a:r>
            <a:r>
              <a:rPr lang="en-US" altLang="ja-JP" sz="3000" b="1" dirty="0"/>
              <a:t>+ 11)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277799" y="5984749"/>
            <a:ext cx="1711455" cy="5847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Conclusion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44804" y="6044566"/>
            <a:ext cx="705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2D908"/>
                </a:solidFill>
              </a:rPr>
              <a:t>IGMF</a:t>
            </a:r>
            <a:r>
              <a:rPr lang="en-US" altLang="ja-JP" sz="2800" b="1" dirty="0">
                <a:solidFill>
                  <a:srgbClr val="F2D908"/>
                </a:solidFill>
              </a:rPr>
              <a:t> </a:t>
            </a:r>
            <a:r>
              <a:rPr lang="en-US" altLang="ja-JP" sz="2800" b="1" dirty="0" smtClean="0">
                <a:solidFill>
                  <a:srgbClr val="F2D908"/>
                </a:solidFill>
              </a:rPr>
              <a:t>dominates RMs at small angular scales!</a:t>
            </a:r>
            <a:endParaRPr kumimoji="1" lang="ja-JP" altLang="en-US" sz="2800" b="1" dirty="0">
              <a:solidFill>
                <a:srgbClr val="F2D908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2469" y="1802892"/>
            <a:ext cx="393924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ß"/>
            </a:pPr>
            <a:r>
              <a:rPr lang="en-US" altLang="ja-JP" sz="2400" u="sng" dirty="0" smtClean="0">
                <a:sym typeface="Wingdings"/>
              </a:rPr>
              <a:t>South Galactic Pole (SGP)</a:t>
            </a:r>
          </a:p>
          <a:p>
            <a:r>
              <a:rPr lang="en-US" altLang="ja-JP" sz="2000" dirty="0" smtClean="0">
                <a:sym typeface="Wingdings"/>
              </a:rPr>
              <a:t>	circles: Mao+ (10) WSRT+ACTA</a:t>
            </a:r>
            <a:endParaRPr kumimoji="1" lang="en-US" altLang="ja-JP" sz="2000" dirty="0">
              <a:sym typeface="Wingdings"/>
            </a:endParaRPr>
          </a:p>
          <a:p>
            <a:r>
              <a:rPr lang="en-US" altLang="ja-JP" sz="2000" dirty="0" smtClean="0">
                <a:sym typeface="Wingdings"/>
              </a:rPr>
              <a:t>	lines: Taylor+ (09) NVSS</a:t>
            </a:r>
            <a:endParaRPr lang="en-US" altLang="ja-JP" sz="2000" dirty="0">
              <a:sym typeface="Wingdings"/>
            </a:endParaRPr>
          </a:p>
          <a:p>
            <a:pPr marL="342900" indent="-342900">
              <a:buFont typeface="Wingdings" charset="0"/>
              <a:buChar char="ß"/>
            </a:pPr>
            <a:r>
              <a:rPr lang="en-US" altLang="ja-JP" sz="2400" u="sng" dirty="0" smtClean="0">
                <a:sym typeface="Wingdings"/>
              </a:rPr>
              <a:t>North Galactic Pole (NGP)</a:t>
            </a:r>
          </a:p>
          <a:p>
            <a:r>
              <a:rPr lang="en-US" altLang="ja-JP" sz="2000" dirty="0">
                <a:sym typeface="Wingdings"/>
              </a:rPr>
              <a:t>	circles</a:t>
            </a:r>
            <a:r>
              <a:rPr lang="en-US" altLang="ja-JP" sz="2000" dirty="0" smtClean="0">
                <a:sym typeface="Wingdings"/>
              </a:rPr>
              <a:t>: </a:t>
            </a:r>
            <a:r>
              <a:rPr lang="en-US" altLang="ja-JP" sz="2000" dirty="0">
                <a:sym typeface="Wingdings"/>
              </a:rPr>
              <a:t>Mao+ (10) WSRT+ACTA</a:t>
            </a:r>
          </a:p>
          <a:p>
            <a:r>
              <a:rPr lang="en-US" altLang="ja-JP" sz="2000" dirty="0">
                <a:sym typeface="Wingdings"/>
              </a:rPr>
              <a:t>	lines</a:t>
            </a:r>
            <a:r>
              <a:rPr lang="en-US" altLang="ja-JP" sz="2000" dirty="0" smtClean="0">
                <a:sym typeface="Wingdings"/>
              </a:rPr>
              <a:t>: </a:t>
            </a:r>
            <a:r>
              <a:rPr lang="en-US" altLang="ja-JP" sz="2000" dirty="0">
                <a:sym typeface="Wingdings"/>
              </a:rPr>
              <a:t>Taylor+ (09) </a:t>
            </a:r>
            <a:r>
              <a:rPr lang="en-US" altLang="ja-JP" sz="2000" dirty="0" smtClean="0">
                <a:sym typeface="Wingdings"/>
              </a:rPr>
              <a:t>NVSS</a:t>
            </a:r>
          </a:p>
          <a:p>
            <a:pPr marL="342900" indent="-342900">
              <a:buFont typeface="Wingdings" charset="0"/>
              <a:buChar char="ß"/>
            </a:pPr>
            <a:r>
              <a:rPr kumimoji="1" lang="en-US" altLang="ja-JP" sz="2400" b="1" u="sng" dirty="0" smtClean="0">
                <a:solidFill>
                  <a:srgbClr val="F2D908"/>
                </a:solidFill>
                <a:sym typeface="Wingdings"/>
              </a:rPr>
              <a:t>Simulation Results (GMF)</a:t>
            </a:r>
          </a:p>
          <a:p>
            <a:r>
              <a:rPr lang="en-US" altLang="ja-JP" sz="2400" dirty="0" smtClean="0">
                <a:solidFill>
                  <a:srgbClr val="F2D908"/>
                </a:solidFill>
                <a:sym typeface="Wingdings"/>
              </a:rPr>
              <a:t>	colors: Akahori+ in prep.</a:t>
            </a:r>
            <a:endParaRPr kumimoji="1" lang="en-US" altLang="ja-JP" sz="2400" dirty="0">
              <a:solidFill>
                <a:srgbClr val="F2D908"/>
              </a:solidFill>
              <a:sym typeface="Wingding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68189" y="4814382"/>
            <a:ext cx="3685624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altLang="ja-JP" sz="3200" dirty="0" smtClean="0"/>
              <a:t>Steeper slope</a:t>
            </a:r>
            <a:endParaRPr kumimoji="1" lang="en-US" altLang="ja-JP" sz="3200" dirty="0" smtClean="0"/>
          </a:p>
          <a:p>
            <a:pPr marL="457200" indent="-457200">
              <a:buFont typeface="Wingdings" charset="2"/>
              <a:buChar char="ü"/>
            </a:pPr>
            <a:r>
              <a:rPr lang="en-US" altLang="ja-JP" sz="3200" dirty="0" smtClean="0"/>
              <a:t>100-200 [rad</a:t>
            </a:r>
            <a:r>
              <a:rPr lang="en-US" altLang="ja-JP" sz="3200" baseline="30000" dirty="0" smtClean="0"/>
              <a:t>2</a:t>
            </a:r>
            <a:r>
              <a:rPr lang="en-US" altLang="ja-JP" sz="3200" dirty="0" smtClean="0"/>
              <a:t> m</a:t>
            </a:r>
            <a:r>
              <a:rPr lang="en-US" altLang="ja-JP" sz="3200" baseline="30000" dirty="0" smtClean="0"/>
              <a:t>-4</a:t>
            </a:r>
            <a:r>
              <a:rPr lang="en-US" altLang="ja-JP" sz="3200" dirty="0" smtClean="0"/>
              <a:t>]</a:t>
            </a:r>
          </a:p>
        </p:txBody>
      </p:sp>
      <p:pic>
        <p:nvPicPr>
          <p:cNvPr id="8" name="図 7" descr="fGM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2041204"/>
            <a:ext cx="4845233" cy="383439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141903" y="1438786"/>
            <a:ext cx="388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/>
              <a:t>V</a:t>
            </a:r>
            <a:r>
              <a:rPr lang="en-US" altLang="ja-JP" baseline="-25000" dirty="0" err="1"/>
              <a:t>rms</a:t>
            </a:r>
            <a:r>
              <a:rPr lang="en-US" altLang="ja-JP" dirty="0"/>
              <a:t> </a:t>
            </a:r>
            <a:r>
              <a:rPr lang="en-US" altLang="ja-JP" dirty="0" smtClean="0"/>
              <a:t>=50 </a:t>
            </a:r>
            <a:r>
              <a:rPr lang="en-US" altLang="ja-JP" dirty="0"/>
              <a:t>km/</a:t>
            </a:r>
            <a:r>
              <a:rPr lang="en-US" altLang="ja-JP" dirty="0" smtClean="0"/>
              <a:t>s, </a:t>
            </a:r>
            <a:r>
              <a:rPr lang="en-US" altLang="ja-JP" dirty="0" err="1" smtClean="0"/>
              <a:t>L</a:t>
            </a:r>
            <a:r>
              <a:rPr lang="en-US" altLang="ja-JP" baseline="-25000" dirty="0" err="1" smtClean="0"/>
              <a:t>drive</a:t>
            </a:r>
            <a:r>
              <a:rPr lang="en-US" altLang="ja-JP" dirty="0" smtClean="0"/>
              <a:t>=1.67 </a:t>
            </a:r>
            <a:r>
              <a:rPr lang="en-US" altLang="ja-JP" dirty="0" err="1" smtClean="0"/>
              <a:t>kpc</a:t>
            </a:r>
            <a:endParaRPr kumimoji="1" lang="en-US" altLang="ja-JP" dirty="0" smtClean="0"/>
          </a:p>
          <a:p>
            <a:r>
              <a:rPr kumimoji="1" lang="en-US" altLang="ja-JP" dirty="0" smtClean="0"/>
              <a:t>NGP DP          SGP DP            SGP QP         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12</a:t>
            </a:fld>
            <a:r>
              <a:rPr lang="en-US" smtClean="0"/>
              <a:t>/19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24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46"/>
    </mc:Choice>
    <mc:Fallback xmlns="">
      <p:transition xmlns:p14="http://schemas.microsoft.com/office/powerpoint/2010/main" spd="slow" advTm="1360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SKA Activities: Caution</a:t>
            </a:r>
            <a:r>
              <a:rPr lang="en-US" altLang="ja-JP" dirty="0" smtClean="0"/>
              <a:t>!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975" y="941472"/>
            <a:ext cx="8611937" cy="609598"/>
          </a:xfrm>
        </p:spPr>
        <p:txBody>
          <a:bodyPr>
            <a:normAutofit fontScale="92500"/>
          </a:bodyPr>
          <a:lstStyle/>
          <a:p>
            <a:r>
              <a:rPr lang="en-US" altLang="ja-JP" sz="3000" b="1" dirty="0" smtClean="0"/>
              <a:t>Noise effect on SFs at small angular scales (</a:t>
            </a:r>
            <a:r>
              <a:rPr lang="en-US" altLang="ja-JP" sz="3000" b="1" dirty="0" err="1"/>
              <a:t>Stil</a:t>
            </a:r>
            <a:r>
              <a:rPr lang="en-US" altLang="ja-JP" sz="3000" b="1" dirty="0"/>
              <a:t>+ 11)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96619" y="5800847"/>
            <a:ext cx="6607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2D908"/>
                </a:solidFill>
              </a:rPr>
              <a:t>We need </a:t>
            </a:r>
            <a:r>
              <a:rPr lang="en-US" altLang="ja-JP" sz="2800" b="1" dirty="0" smtClean="0">
                <a:solidFill>
                  <a:srgbClr val="F2D908"/>
                </a:solidFill>
              </a:rPr>
              <a:t>low noise</a:t>
            </a:r>
            <a:r>
              <a:rPr kumimoji="1" lang="en-US" altLang="ja-JP" sz="2800" b="1" dirty="0" smtClean="0">
                <a:solidFill>
                  <a:srgbClr val="F2D908"/>
                </a:solidFill>
              </a:rPr>
              <a:t> &amp; dense RM grids data</a:t>
            </a:r>
            <a:endParaRPr kumimoji="1" lang="ja-JP" altLang="en-US" sz="2800" b="1" dirty="0">
              <a:solidFill>
                <a:srgbClr val="F2D908"/>
              </a:solidFill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pic>
        <p:nvPicPr>
          <p:cNvPr id="6" name="図 5" descr="stil_noi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1" y="1551070"/>
            <a:ext cx="7318746" cy="3557234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3651987" y="4723584"/>
            <a:ext cx="2110499" cy="48998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6619" y="5339182"/>
            <a:ext cx="719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If we consider two times larger measurement error,… 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74655" y="4450519"/>
            <a:ext cx="666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r>
              <a:rPr kumimoji="1" lang="en-US" altLang="ja-JP" sz="44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ja-JP" altLang="en-US" sz="44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98624" y="2746098"/>
            <a:ext cx="73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Noise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level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ドーナツ 21"/>
          <p:cNvSpPr/>
          <p:nvPr/>
        </p:nvSpPr>
        <p:spPr>
          <a:xfrm>
            <a:off x="1631244" y="2522506"/>
            <a:ext cx="1402920" cy="1381595"/>
          </a:xfrm>
          <a:prstGeom prst="donut">
            <a:avLst>
              <a:gd name="adj" fmla="val 3295"/>
            </a:avLst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ドーナツ 24"/>
          <p:cNvSpPr/>
          <p:nvPr/>
        </p:nvSpPr>
        <p:spPr>
          <a:xfrm>
            <a:off x="5397203" y="1831708"/>
            <a:ext cx="1402920" cy="1381595"/>
          </a:xfrm>
          <a:prstGeom prst="donut">
            <a:avLst>
              <a:gd name="adj" fmla="val 3295"/>
            </a:avLst>
          </a:prstGeom>
          <a:solidFill>
            <a:srgbClr val="FFFFFF"/>
          </a:solidFill>
          <a:ln>
            <a:solidFill>
              <a:srgbClr val="9DE6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17461" y="2044060"/>
            <a:ext cx="73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Noise</a:t>
            </a:r>
          </a:p>
          <a:p>
            <a:pPr algn="ctr"/>
            <a:r>
              <a:rPr lang="en-US" altLang="ja-JP" dirty="0" smtClean="0">
                <a:solidFill>
                  <a:schemeClr val="bg1"/>
                </a:solidFill>
              </a:rPr>
              <a:t>level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13</a:t>
            </a:fld>
            <a:r>
              <a:rPr lang="en-US" smtClean="0"/>
              <a:t>/19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4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61"/>
    </mc:Choice>
    <mc:Fallback xmlns="">
      <p:transition xmlns:p14="http://schemas.microsoft.com/office/powerpoint/2010/main" spd="slow" advTm="5666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SKA Activities: ASKAP and SKA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777" y="3266018"/>
            <a:ext cx="8716787" cy="3336397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3100" b="1" dirty="0" smtClean="0">
                <a:solidFill>
                  <a:schemeClr val="accent2"/>
                </a:solidFill>
              </a:rPr>
              <a:t>“Cosmic Magnetism” </a:t>
            </a:r>
            <a:r>
              <a:rPr lang="en-US" altLang="ja-JP" sz="3100" b="1" dirty="0" smtClean="0">
                <a:solidFill>
                  <a:schemeClr val="tx1"/>
                </a:solidFill>
              </a:rPr>
              <a:t>SKA &amp; ASKAP</a:t>
            </a:r>
          </a:p>
          <a:p>
            <a:r>
              <a:rPr lang="en-US" altLang="ja-JP" sz="3100" b="1" dirty="0" smtClean="0">
                <a:solidFill>
                  <a:srgbClr val="9DE61E"/>
                </a:solidFill>
              </a:rPr>
              <a:t>“Cosmic Magnetism” </a:t>
            </a:r>
            <a:r>
              <a:rPr lang="en-US" altLang="ja-JP" sz="3100" b="1" dirty="0" smtClean="0"/>
              <a:t>SKA-JP sub SWG</a:t>
            </a:r>
          </a:p>
          <a:p>
            <a:pPr lvl="1"/>
            <a:r>
              <a:rPr lang="en-US" altLang="ja-JP" sz="2800" dirty="0" smtClean="0">
                <a:solidFill>
                  <a:srgbClr val="F2D908"/>
                </a:solidFill>
              </a:rPr>
              <a:t>15 members</a:t>
            </a:r>
            <a:r>
              <a:rPr lang="en-US" altLang="ja-JP" sz="1900" dirty="0" smtClean="0"/>
              <a:t>: </a:t>
            </a:r>
            <a:r>
              <a:rPr lang="en-US" altLang="ja-JP" sz="1900" u="sng" dirty="0" smtClean="0"/>
              <a:t>T. Akahori (PI, KASI)</a:t>
            </a:r>
            <a:r>
              <a:rPr lang="en-US" altLang="ja-JP" sz="1900" dirty="0" smtClean="0"/>
              <a:t>, K. </a:t>
            </a:r>
            <a:r>
              <a:rPr lang="en-US" altLang="ja-JP" sz="1900" dirty="0" err="1" smtClean="0"/>
              <a:t>Ichiki</a:t>
            </a:r>
            <a:r>
              <a:rPr lang="en-US" altLang="ja-JP" sz="1900" dirty="0" smtClean="0"/>
              <a:t> (Nagoya),</a:t>
            </a:r>
            <a:r>
              <a:rPr lang="en-US" altLang="ja-JP" sz="1900" dirty="0"/>
              <a:t> </a:t>
            </a:r>
            <a:r>
              <a:rPr lang="en-US" altLang="ja-JP" sz="1900" dirty="0" smtClean="0"/>
              <a:t>M. Inoue (ASIAA), S. Inoue (ICRR), T. Ozawa (</a:t>
            </a:r>
            <a:r>
              <a:rPr lang="en-US" altLang="ja-JP" sz="1900" dirty="0" err="1" smtClean="0"/>
              <a:t>Meisei</a:t>
            </a:r>
            <a:r>
              <a:rPr lang="en-US" altLang="ja-JP" sz="1900" dirty="0" smtClean="0"/>
              <a:t>), T. </a:t>
            </a:r>
            <a:r>
              <a:rPr lang="en-US" altLang="ja-JP" sz="1900" dirty="0" err="1" smtClean="0"/>
              <a:t>Kudo</a:t>
            </a:r>
            <a:r>
              <a:rPr lang="en-US" altLang="ja-JP" sz="1900" dirty="0" smtClean="0"/>
              <a:t> (NAOJ), K. </a:t>
            </a:r>
            <a:r>
              <a:rPr lang="en-US" altLang="ja-JP" sz="1900" dirty="0" err="1" smtClean="0"/>
              <a:t>Kumazaki</a:t>
            </a:r>
            <a:r>
              <a:rPr lang="en-US" altLang="ja-JP" sz="1900" dirty="0" smtClean="0"/>
              <a:t> (Nagoya), Y. </a:t>
            </a:r>
            <a:r>
              <a:rPr lang="en-US" altLang="ja-JP" sz="1900" dirty="0" err="1" smtClean="0"/>
              <a:t>Sofue</a:t>
            </a:r>
            <a:r>
              <a:rPr lang="en-US" altLang="ja-JP" sz="1900" dirty="0" smtClean="0"/>
              <a:t> (</a:t>
            </a:r>
            <a:r>
              <a:rPr lang="en-US" altLang="ja-JP" sz="1900" dirty="0" err="1" smtClean="0"/>
              <a:t>Meisei</a:t>
            </a:r>
            <a:r>
              <a:rPr lang="en-US" altLang="ja-JP" sz="1900" dirty="0" smtClean="0"/>
              <a:t>), Susa (Konan), K. Takahashi (Kumamoto), Y. </a:t>
            </a:r>
            <a:r>
              <a:rPr lang="en-US" altLang="ja-JP" sz="1900" dirty="0" err="1" smtClean="0"/>
              <a:t>Tsuda</a:t>
            </a:r>
            <a:r>
              <a:rPr lang="en-US" altLang="ja-JP" sz="1900" dirty="0" smtClean="0"/>
              <a:t> (</a:t>
            </a:r>
            <a:r>
              <a:rPr lang="en-US" altLang="ja-JP" sz="1900" dirty="0" err="1" smtClean="0"/>
              <a:t>Meisei</a:t>
            </a:r>
            <a:r>
              <a:rPr lang="en-US" altLang="ja-JP" sz="1900" dirty="0" smtClean="0"/>
              <a:t>), </a:t>
            </a:r>
            <a:r>
              <a:rPr lang="en-US" altLang="ja-JP" sz="1900" dirty="0" err="1" smtClean="0"/>
              <a:t>Hanayama</a:t>
            </a:r>
            <a:r>
              <a:rPr lang="en-US" altLang="ja-JP" sz="1900" dirty="0" smtClean="0"/>
              <a:t> (NAOJ), H. Nakanishi (Kagoshima), M. Machida (Kyushu), D. Yamazaki (NAOJ)</a:t>
            </a:r>
          </a:p>
          <a:p>
            <a:r>
              <a:rPr lang="en-US" altLang="ja-JP" sz="3100" dirty="0">
                <a:solidFill>
                  <a:srgbClr val="9DE61E"/>
                </a:solidFill>
              </a:rPr>
              <a:t>“Cosmic Magnetism” </a:t>
            </a:r>
            <a:r>
              <a:rPr lang="en-US" altLang="ja-JP" sz="3100" dirty="0" smtClean="0">
                <a:solidFill>
                  <a:srgbClr val="9DE61E"/>
                </a:solidFill>
              </a:rPr>
              <a:t> </a:t>
            </a:r>
            <a:r>
              <a:rPr lang="en-US" altLang="ja-JP" sz="3100" dirty="0" smtClean="0"/>
              <a:t>Collaboration with AUS/JPN/KOR</a:t>
            </a:r>
          </a:p>
          <a:p>
            <a:pPr lvl="1"/>
            <a:r>
              <a:rPr lang="en-US" altLang="ja-JP" sz="2600" dirty="0"/>
              <a:t>Polarization Sky Survey of the  </a:t>
            </a:r>
            <a:r>
              <a:rPr lang="en-US" altLang="ja-JP" sz="2600" dirty="0" smtClean="0"/>
              <a:t>Universe’s </a:t>
            </a:r>
            <a:r>
              <a:rPr lang="en-US" altLang="ja-JP" sz="2600" dirty="0"/>
              <a:t>Magnetism (POSSUM</a:t>
            </a:r>
            <a:r>
              <a:rPr lang="en-US" altLang="ja-JP" sz="2600" dirty="0" smtClean="0"/>
              <a:t>)</a:t>
            </a:r>
            <a:endParaRPr lang="en-US" altLang="ja-JP" sz="2600" dirty="0"/>
          </a:p>
        </p:txBody>
      </p:sp>
      <p:pic>
        <p:nvPicPr>
          <p:cNvPr id="7" name="図 6" descr="Dishes_back_closeu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b="-3047"/>
          <a:stretch/>
        </p:blipFill>
        <p:spPr>
          <a:xfrm>
            <a:off x="6319509" y="3344908"/>
            <a:ext cx="1229367" cy="910473"/>
          </a:xfrm>
          <a:prstGeom prst="rect">
            <a:avLst/>
          </a:prstGeom>
        </p:spPr>
      </p:pic>
      <p:pic>
        <p:nvPicPr>
          <p:cNvPr id="8" name="図 7" descr="ASKAP_topview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r="8878" b="5296"/>
          <a:stretch/>
        </p:blipFill>
        <p:spPr>
          <a:xfrm>
            <a:off x="7599689" y="3344908"/>
            <a:ext cx="1327476" cy="910473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51877"/>
              </p:ext>
            </p:extLst>
          </p:nvPr>
        </p:nvGraphicFramePr>
        <p:xfrm>
          <a:off x="243681" y="1673789"/>
          <a:ext cx="8683484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53305"/>
                <a:gridCol w="951457"/>
                <a:gridCol w="1089361"/>
                <a:gridCol w="1089361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VLA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ASKAP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SKA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Observational</a:t>
                      </a:r>
                      <a:r>
                        <a:rPr kumimoji="1" lang="en-US" altLang="ja-JP" sz="2400" baseline="0" dirty="0" smtClean="0"/>
                        <a:t> u</a:t>
                      </a:r>
                      <a:r>
                        <a:rPr kumimoji="1" lang="en-US" altLang="ja-JP" sz="2400" dirty="0" smtClean="0"/>
                        <a:t>ncertainty [rad m</a:t>
                      </a:r>
                      <a:r>
                        <a:rPr kumimoji="1" lang="en-US" altLang="ja-JP" sz="2400" baseline="30000" dirty="0" smtClean="0"/>
                        <a:t>-2</a:t>
                      </a:r>
                      <a:r>
                        <a:rPr kumimoji="1" lang="en-US" altLang="ja-JP" sz="2400" dirty="0" smtClean="0"/>
                        <a:t>]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0.1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Average separation of sources [degree]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0.1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0.01</a:t>
                      </a:r>
                      <a:endParaRPr kumimoji="1" lang="ja-JP" altLang="en-US" sz="2400" b="1" dirty="0">
                        <a:latin typeface="+mn-lt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65314" y="780455"/>
            <a:ext cx="75255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400" b="1" i="1" dirty="0" smtClean="0">
                <a:solidFill>
                  <a:schemeClr val="accent1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We enter the era of observing the IGMF!</a:t>
            </a:r>
            <a:endParaRPr kumimoji="1" lang="ja-JP" altLang="en-US" sz="3400" b="1" i="1" dirty="0">
              <a:solidFill>
                <a:schemeClr val="accent1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14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58"/>
    </mc:Choice>
    <mc:Fallback xmlns="">
      <p:transition xmlns:p14="http://schemas.microsoft.com/office/powerpoint/2010/main" spd="slow" advTm="1310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Ichiki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0" y="1888342"/>
            <a:ext cx="7680543" cy="4398521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SKA Activities: Ongoing Researches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74320" y="898425"/>
            <a:ext cx="6146573" cy="1002012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Development </a:t>
            </a:r>
            <a:r>
              <a:rPr lang="en-US" altLang="ja-JP" sz="2800" dirty="0" smtClean="0"/>
              <a:t>of Galactic Model</a:t>
            </a:r>
          </a:p>
          <a:p>
            <a:pPr lvl="1"/>
            <a:r>
              <a:rPr lang="en-US" altLang="ja-JP" sz="2400" b="1" dirty="0" smtClean="0"/>
              <a:t>Correlation between “n” and “B”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62080" y="3445204"/>
            <a:ext cx="1311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0000"/>
                </a:solidFill>
              </a:rPr>
              <a:t>I</a:t>
            </a:r>
            <a:r>
              <a:rPr kumimoji="1" lang="en-US" altLang="ja-JP" sz="3200" baseline="-25000" dirty="0" smtClean="0">
                <a:solidFill>
                  <a:srgbClr val="000000"/>
                </a:solidFill>
              </a:rPr>
              <a:t>21</a:t>
            </a:r>
            <a:r>
              <a:rPr kumimoji="1" lang="en-US" altLang="ja-JP" sz="3200" dirty="0" smtClean="0">
                <a:solidFill>
                  <a:srgbClr val="000000"/>
                </a:solidFill>
              </a:rPr>
              <a:t>, RM</a:t>
            </a:r>
          </a:p>
          <a:p>
            <a:r>
              <a:rPr lang="en-US" altLang="ja-JP" sz="3200" dirty="0" err="1" smtClean="0">
                <a:solidFill>
                  <a:srgbClr val="000000"/>
                </a:solidFill>
              </a:rPr>
              <a:t>I</a:t>
            </a:r>
            <a:r>
              <a:rPr lang="en-US" altLang="ja-JP" sz="3200" baseline="-25000" dirty="0" err="1" smtClean="0">
                <a:solidFill>
                  <a:srgbClr val="000000"/>
                </a:solidFill>
              </a:rPr>
              <a:t>syn</a:t>
            </a:r>
            <a:r>
              <a:rPr lang="en-US" altLang="ja-JP" sz="3200" dirty="0" smtClean="0">
                <a:solidFill>
                  <a:srgbClr val="000000"/>
                </a:solidFill>
              </a:rPr>
              <a:t>, </a:t>
            </a:r>
            <a:r>
              <a:rPr lang="en-US" altLang="ja-JP" sz="3200" dirty="0" err="1" smtClean="0">
                <a:solidFill>
                  <a:srgbClr val="000000"/>
                </a:solidFill>
              </a:rPr>
              <a:t>I</a:t>
            </a:r>
            <a:r>
              <a:rPr lang="en-US" altLang="ja-JP" sz="3200" baseline="-25000" dirty="0" err="1" smtClean="0">
                <a:solidFill>
                  <a:srgbClr val="000000"/>
                </a:solidFill>
              </a:rPr>
              <a:t>ff</a:t>
            </a:r>
            <a:endParaRPr kumimoji="1" lang="ja-JP" altLang="en-US" sz="3200" baseline="-25000" dirty="0">
              <a:solidFill>
                <a:srgbClr val="00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10146" y="1861555"/>
            <a:ext cx="898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err="1" smtClean="0">
                <a:solidFill>
                  <a:srgbClr val="000000"/>
                </a:solidFill>
              </a:rPr>
              <a:t>n</a:t>
            </a:r>
            <a:r>
              <a:rPr lang="en-US" altLang="ja-JP" sz="4800" baseline="-25000" dirty="0" err="1" smtClean="0">
                <a:solidFill>
                  <a:srgbClr val="000000"/>
                </a:solidFill>
              </a:rPr>
              <a:t>HI</a:t>
            </a:r>
            <a:endParaRPr kumimoji="1" lang="ja-JP" altLang="en-US" sz="4800" baseline="-25000" dirty="0">
              <a:solidFill>
                <a:srgbClr val="00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28961" y="1861555"/>
            <a:ext cx="201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solidFill>
                  <a:srgbClr val="000000"/>
                </a:solidFill>
              </a:rPr>
              <a:t>n</a:t>
            </a:r>
            <a:r>
              <a:rPr lang="en-US" altLang="ja-JP" sz="4800" baseline="-25000" dirty="0">
                <a:solidFill>
                  <a:srgbClr val="000000"/>
                </a:solidFill>
              </a:rPr>
              <a:t>e</a:t>
            </a:r>
            <a:r>
              <a:rPr lang="en-US" altLang="ja-JP" sz="4800" dirty="0" smtClean="0">
                <a:solidFill>
                  <a:srgbClr val="000000"/>
                </a:solidFill>
              </a:rPr>
              <a:t>, 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B</a:t>
            </a:r>
            <a:r>
              <a:rPr lang="en-US" altLang="ja-JP" sz="4800" b="1" baseline="-25000" dirty="0" smtClean="0">
                <a:solidFill>
                  <a:srgbClr val="000000"/>
                </a:solidFill>
              </a:rPr>
              <a:t>||</a:t>
            </a:r>
            <a:endParaRPr kumimoji="1" lang="ja-JP" altLang="en-US" sz="48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66463" y="3988292"/>
            <a:ext cx="2014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err="1" smtClean="0">
                <a:solidFill>
                  <a:srgbClr val="000000"/>
                </a:solidFill>
              </a:rPr>
              <a:t>n</a:t>
            </a:r>
            <a:r>
              <a:rPr lang="en-US" altLang="ja-JP" sz="4800" baseline="-25000" dirty="0" err="1" smtClean="0">
                <a:solidFill>
                  <a:srgbClr val="000000"/>
                </a:solidFill>
              </a:rPr>
              <a:t>c</a:t>
            </a:r>
            <a:r>
              <a:rPr lang="en-US" altLang="ja-JP" sz="4800" dirty="0" smtClean="0">
                <a:solidFill>
                  <a:srgbClr val="000000"/>
                </a:solidFill>
              </a:rPr>
              <a:t>, </a:t>
            </a:r>
            <a:r>
              <a:rPr lang="en-US" altLang="ja-JP" sz="4800" b="1" dirty="0" smtClean="0">
                <a:solidFill>
                  <a:srgbClr val="000000"/>
                </a:solidFill>
              </a:rPr>
              <a:t>B</a:t>
            </a:r>
            <a:r>
              <a:rPr lang="en-US" altLang="ja-JP" sz="4800" b="1" baseline="-25000" dirty="0" smtClean="0">
                <a:solidFill>
                  <a:srgbClr val="000000"/>
                </a:solidFill>
              </a:rPr>
              <a:t>⊥</a:t>
            </a:r>
            <a:endParaRPr kumimoji="1" lang="ja-JP" altLang="en-US" sz="4800" b="1" baseline="-25000" dirty="0">
              <a:solidFill>
                <a:srgbClr val="0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77651" y="3972481"/>
            <a:ext cx="728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 smtClean="0">
                <a:solidFill>
                  <a:srgbClr val="000000"/>
                </a:solidFill>
              </a:rPr>
              <a:t>n</a:t>
            </a:r>
            <a:r>
              <a:rPr lang="en-US" altLang="ja-JP" sz="4800" baseline="-25000" dirty="0" smtClean="0">
                <a:solidFill>
                  <a:srgbClr val="000000"/>
                </a:solidFill>
              </a:rPr>
              <a:t>e</a:t>
            </a:r>
            <a:endParaRPr kumimoji="1" lang="ja-JP" altLang="en-US" sz="4800" baseline="-25000" dirty="0">
              <a:solidFill>
                <a:srgbClr val="0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49985" y="6350644"/>
            <a:ext cx="356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Ichiki</a:t>
            </a:r>
            <a:r>
              <a:rPr kumimoji="1" lang="en-US" altLang="ja-JP" dirty="0" smtClean="0"/>
              <a:t>, Nakanishi, Akahori</a:t>
            </a:r>
            <a:r>
              <a:rPr lang="en-US" altLang="ja-JP" dirty="0" smtClean="0"/>
              <a:t>+ in prep.</a:t>
            </a:r>
            <a:endParaRPr kumimoji="1" lang="ja-JP" altLang="en-US" dirty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15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7"/>
    </mc:Choice>
    <mc:Fallback xmlns="">
      <p:transition xmlns:p14="http://schemas.microsoft.com/office/powerpoint/2010/main" spd="slow" advTm="106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SKA Activities: Ongoing Researches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74320" y="818495"/>
            <a:ext cx="8595360" cy="1073053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Development </a:t>
            </a:r>
            <a:r>
              <a:rPr lang="en-US" altLang="ja-JP" sz="2800" dirty="0" smtClean="0"/>
              <a:t>of Galactic Model</a:t>
            </a:r>
          </a:p>
          <a:p>
            <a:pPr lvl="1"/>
            <a:r>
              <a:rPr lang="en-US" altLang="ja-JP" sz="2400" b="1" dirty="0" smtClean="0"/>
              <a:t>3D MHD simulations for global RM structure</a:t>
            </a:r>
            <a:endParaRPr lang="en-US" altLang="ja-JP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62894" y="5645142"/>
            <a:ext cx="327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Machida, </a:t>
            </a:r>
            <a:r>
              <a:rPr kumimoji="1" lang="en-US" altLang="ja-JP" dirty="0" err="1" smtClean="0"/>
              <a:t>Kudo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Sofue</a:t>
            </a:r>
            <a:r>
              <a:rPr kumimoji="1" lang="en-US" altLang="ja-JP" dirty="0" smtClean="0"/>
              <a:t>, Akahori</a:t>
            </a:r>
            <a:r>
              <a:rPr lang="en-US" altLang="ja-JP" dirty="0" smtClean="0"/>
              <a:t>+ in prep.</a:t>
            </a:r>
            <a:endParaRPr kumimoji="1" lang="ja-JP" altLang="en-US" dirty="0"/>
          </a:p>
        </p:txBody>
      </p:sp>
      <p:pic>
        <p:nvPicPr>
          <p:cNvPr id="22" name="図 21" descr="tss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068623"/>
            <a:ext cx="3970042" cy="209981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496811" y="4377360"/>
            <a:ext cx="15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Taylor+ (09)</a:t>
            </a:r>
            <a:endParaRPr kumimoji="1" lang="ja-JP" altLang="en-US" dirty="0"/>
          </a:p>
        </p:txBody>
      </p:sp>
      <p:pic>
        <p:nvPicPr>
          <p:cNvPr id="8" name="図 7" descr="Machida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9" y="3443051"/>
            <a:ext cx="4378772" cy="3049824"/>
          </a:xfrm>
          <a:prstGeom prst="rect">
            <a:avLst/>
          </a:prstGeom>
        </p:spPr>
      </p:pic>
      <p:pic>
        <p:nvPicPr>
          <p:cNvPr id="7" name="図 6" descr="Machida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046" y="2010572"/>
            <a:ext cx="2169905" cy="2169905"/>
          </a:xfrm>
          <a:prstGeom prst="rect">
            <a:avLst/>
          </a:prstGeom>
        </p:spPr>
      </p:pic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2" name="スマイル 1"/>
          <p:cNvSpPr/>
          <p:nvPr/>
        </p:nvSpPr>
        <p:spPr>
          <a:xfrm>
            <a:off x="7645363" y="3214549"/>
            <a:ext cx="361615" cy="347526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16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2"/>
    </mc:Choice>
    <mc:Fallback xmlns="">
      <p:transition xmlns:p14="http://schemas.microsoft.com/office/powerpoint/2010/main" spd="slow" advTm="36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SKA Activities: Ongoing Researches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74320" y="927601"/>
            <a:ext cx="8595360" cy="983129"/>
          </a:xfrm>
        </p:spPr>
        <p:txBody>
          <a:bodyPr>
            <a:normAutofit fontScale="92500"/>
          </a:bodyPr>
          <a:lstStyle/>
          <a:p>
            <a:r>
              <a:rPr lang="en-US" altLang="ja-JP" sz="3000" dirty="0"/>
              <a:t>Development of Image Processing</a:t>
            </a:r>
          </a:p>
          <a:p>
            <a:pPr lvl="1"/>
            <a:r>
              <a:rPr lang="en-US" altLang="ja-JP" sz="2600" b="1" dirty="0"/>
              <a:t>Faraday RM tomography</a:t>
            </a:r>
            <a:r>
              <a:rPr lang="en-US" altLang="ja-JP" sz="2600" dirty="0"/>
              <a:t> (e.g., </a:t>
            </a:r>
            <a:r>
              <a:rPr lang="en-US" altLang="ja-JP" sz="2600" dirty="0" err="1"/>
              <a:t>Brentjens</a:t>
            </a:r>
            <a:r>
              <a:rPr lang="en-US" altLang="ja-JP" sz="2600" dirty="0"/>
              <a:t>, de </a:t>
            </a:r>
            <a:r>
              <a:rPr lang="en-US" altLang="ja-JP" sz="2600" dirty="0" err="1"/>
              <a:t>Bruyn</a:t>
            </a:r>
            <a:r>
              <a:rPr lang="en-US" altLang="ja-JP" sz="2600" dirty="0"/>
              <a:t> 2005</a:t>
            </a:r>
            <a:r>
              <a:rPr lang="en-US" altLang="ja-JP" sz="2600" dirty="0" smtClean="0"/>
              <a:t>)</a:t>
            </a:r>
            <a:endParaRPr lang="ja-JP" altLang="en-US" sz="2600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7456265"/>
              </p:ext>
            </p:extLst>
          </p:nvPr>
        </p:nvGraphicFramePr>
        <p:xfrm>
          <a:off x="314471" y="2063269"/>
          <a:ext cx="8529023" cy="1242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1249035" y="6116785"/>
            <a:ext cx="233759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See </a:t>
            </a:r>
            <a:r>
              <a:rPr kumimoji="1" lang="en-US" altLang="ja-JP" sz="2400" dirty="0" err="1" smtClean="0"/>
              <a:t>Kohei’s</a:t>
            </a:r>
            <a:r>
              <a:rPr kumimoji="1" lang="en-US" altLang="ja-JP" sz="2400" dirty="0" smtClean="0"/>
              <a:t> Talk!</a:t>
            </a:r>
            <a:endParaRPr kumimoji="1" lang="ja-JP" altLang="en-US" sz="2400" dirty="0"/>
          </a:p>
        </p:txBody>
      </p:sp>
      <p:pic>
        <p:nvPicPr>
          <p:cNvPr id="23" name="図 22" descr="FD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030"/>
            <a:ext cx="9144000" cy="2465369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377074" y="4092743"/>
            <a:ext cx="264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4"/>
                </a:solidFill>
              </a:rPr>
              <a:t>Contribution from IGMF</a:t>
            </a:r>
            <a:endParaRPr kumimoji="1" lang="ja-JP" altLang="en-US" b="1" dirty="0">
              <a:solidFill>
                <a:schemeClr val="accent4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36368" y="6123542"/>
            <a:ext cx="43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Kumazaki</a:t>
            </a:r>
            <a:r>
              <a:rPr lang="en-US" altLang="ja-JP" dirty="0" smtClean="0"/>
              <a:t>, Akahori, Takahashi, </a:t>
            </a:r>
            <a:r>
              <a:rPr lang="en-US" altLang="ja-JP" dirty="0" err="1" smtClean="0"/>
              <a:t>Ryu</a:t>
            </a:r>
            <a:r>
              <a:rPr kumimoji="1" lang="en-US" altLang="ja-JP" dirty="0" smtClean="0"/>
              <a:t> in prep.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341470" y="4540829"/>
            <a:ext cx="452307" cy="8698"/>
          </a:xfrm>
          <a:prstGeom prst="straightConnector1">
            <a:avLst/>
          </a:prstGeom>
          <a:ln w="28575" cmpd="sng">
            <a:solidFill>
              <a:schemeClr val="accent4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17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"/>
    </mc:Choice>
    <mc:Fallback xmlns="">
      <p:transition xmlns:p14="http://schemas.microsoft.com/office/powerpoint/2010/main" spd="slow" advTm="13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ndromeda_gendler_s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" r="27042" b="35380"/>
          <a:stretch/>
        </p:blipFill>
        <p:spPr>
          <a:xfrm>
            <a:off x="1" y="980966"/>
            <a:ext cx="9143999" cy="55558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SKA Activities</a:t>
            </a:r>
            <a:r>
              <a:rPr lang="en-US" altLang="ja-JP" dirty="0" smtClean="0"/>
              <a:t>: Possible Collaboration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543776"/>
              </p:ext>
            </p:extLst>
          </p:nvPr>
        </p:nvGraphicFramePr>
        <p:xfrm>
          <a:off x="225921" y="930168"/>
          <a:ext cx="8583665" cy="566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91914" y="1172367"/>
            <a:ext cx="2537165" cy="7397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 smtClean="0"/>
              <a:t>Intrinsic RM</a:t>
            </a:r>
          </a:p>
          <a:p>
            <a:pPr algn="ctr"/>
            <a:r>
              <a:rPr lang="en-US" altLang="ja-JP" sz="2200" dirty="0" smtClean="0"/>
              <a:t>Instrumental noise</a:t>
            </a:r>
            <a:endParaRPr kumimoji="1" lang="ja-JP" altLang="en-US" sz="22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18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7"/>
    </mc:Choice>
    <mc:Fallback xmlns="">
      <p:transition xmlns:p14="http://schemas.microsoft.com/office/powerpoint/2010/main" spd="slow" advTm="14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377" y="780131"/>
            <a:ext cx="6073901" cy="52818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3200" dirty="0" smtClean="0"/>
              <a:t>Cosmic Magnetism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ja-JP" sz="3200" dirty="0" smtClean="0"/>
              <a:t>IGMF-RM</a:t>
            </a:r>
            <a:endParaRPr lang="en-US" altLang="ja-JP" sz="3200" dirty="0"/>
          </a:p>
          <a:p>
            <a:pPr lvl="1"/>
            <a:r>
              <a:rPr lang="en-US" altLang="ja-JP" sz="2400" dirty="0" smtClean="0"/>
              <a:t>RMS ~ 1</a:t>
            </a:r>
            <a:r>
              <a:rPr lang="en-US" altLang="ja-JP" sz="2400" dirty="0"/>
              <a:t>-10 [rad m</a:t>
            </a:r>
            <a:r>
              <a:rPr lang="en-US" altLang="ja-JP" sz="2400" baseline="30000" dirty="0"/>
              <a:t>-2</a:t>
            </a:r>
            <a:r>
              <a:rPr lang="en-US" altLang="ja-JP" sz="2400" dirty="0"/>
              <a:t>]</a:t>
            </a:r>
          </a:p>
          <a:p>
            <a:pPr lvl="1"/>
            <a:r>
              <a:rPr lang="en-US" altLang="ja-JP" sz="2400" dirty="0" smtClean="0"/>
              <a:t>SF ~ 100-200 </a:t>
            </a:r>
            <a:r>
              <a:rPr lang="en-US" altLang="ja-JP" sz="2400" dirty="0"/>
              <a:t>[</a:t>
            </a:r>
            <a:r>
              <a:rPr lang="en-US" altLang="ja-JP" sz="2400" dirty="0" smtClean="0"/>
              <a:t>rad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m</a:t>
            </a:r>
            <a:r>
              <a:rPr lang="en-US" altLang="ja-JP" sz="2400" baseline="30000" dirty="0" smtClean="0"/>
              <a:t>-4</a:t>
            </a:r>
            <a:r>
              <a:rPr lang="en-US" altLang="ja-JP" sz="2400" dirty="0" smtClean="0"/>
              <a:t>],   </a:t>
            </a:r>
            <a:r>
              <a:rPr lang="en-US" altLang="ja-JP" sz="2400" dirty="0" err="1" smtClean="0"/>
              <a:t>flat@r</a:t>
            </a:r>
            <a:r>
              <a:rPr lang="en-US" altLang="ja-JP" sz="2400" dirty="0" smtClean="0"/>
              <a:t>&gt;0.2º</a:t>
            </a:r>
            <a:endParaRPr lang="en-US" altLang="ja-JP" sz="2400" dirty="0"/>
          </a:p>
          <a:p>
            <a:r>
              <a:rPr lang="en-US" altLang="ja-JP" sz="3200" dirty="0" smtClean="0"/>
              <a:t>GMF-RM (Galactic </a:t>
            </a:r>
            <a:r>
              <a:rPr lang="en-US" altLang="ja-JP" sz="3200" dirty="0"/>
              <a:t>P</a:t>
            </a:r>
            <a:r>
              <a:rPr lang="en-US" altLang="ja-JP" sz="3200" dirty="0" smtClean="0"/>
              <a:t>oles)</a:t>
            </a:r>
            <a:endParaRPr lang="en-US" altLang="ja-JP" sz="3200" dirty="0"/>
          </a:p>
          <a:p>
            <a:pPr lvl="1"/>
            <a:r>
              <a:rPr lang="en-US" altLang="ja-JP" sz="2400" dirty="0" smtClean="0"/>
              <a:t>RMS ~ several </a:t>
            </a:r>
            <a:r>
              <a:rPr lang="en-US" altLang="ja-JP" sz="2400" dirty="0"/>
              <a:t>[rad m</a:t>
            </a:r>
            <a:r>
              <a:rPr lang="en-US" altLang="ja-JP" sz="2400" baseline="30000" dirty="0"/>
              <a:t>-2</a:t>
            </a:r>
            <a:r>
              <a:rPr lang="en-US" altLang="ja-JP" sz="2400" dirty="0" smtClean="0"/>
              <a:t>] (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rms</a:t>
            </a:r>
            <a:r>
              <a:rPr lang="en-US" altLang="ja-JP" sz="2400" dirty="0" smtClean="0"/>
              <a:t>=50km/s)</a:t>
            </a:r>
            <a:endParaRPr lang="en-US" altLang="ja-JP" sz="2400" dirty="0"/>
          </a:p>
          <a:p>
            <a:pPr lvl="1"/>
            <a:r>
              <a:rPr lang="en-US" altLang="ja-JP" sz="2400" dirty="0"/>
              <a:t>SF ~ 100-200 [rad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 m</a:t>
            </a:r>
            <a:r>
              <a:rPr lang="en-US" altLang="ja-JP" sz="2400" baseline="30000" dirty="0"/>
              <a:t>-4</a:t>
            </a:r>
            <a:r>
              <a:rPr lang="en-US" altLang="ja-JP" sz="2400" dirty="0" smtClean="0"/>
              <a:t>]@10º,   slope</a:t>
            </a:r>
            <a:endParaRPr lang="en-US" altLang="ja-JP" sz="2400" dirty="0"/>
          </a:p>
          <a:p>
            <a:r>
              <a:rPr lang="en-US" altLang="ja-JP" sz="3200" dirty="0" smtClean="0"/>
              <a:t>Future</a:t>
            </a:r>
          </a:p>
          <a:p>
            <a:pPr lvl="1"/>
            <a:r>
              <a:rPr lang="en-US" altLang="ja-JP" sz="2400" dirty="0" smtClean="0"/>
              <a:t>Modeling the Galaxy</a:t>
            </a:r>
          </a:p>
          <a:p>
            <a:pPr lvl="1"/>
            <a:r>
              <a:rPr lang="en-US" altLang="ja-JP" sz="2400" dirty="0" smtClean="0"/>
              <a:t>Faraday Tomography</a:t>
            </a:r>
          </a:p>
        </p:txBody>
      </p:sp>
      <p:pic>
        <p:nvPicPr>
          <p:cNvPr id="13" name="図 12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94" y="804321"/>
            <a:ext cx="2948465" cy="2543198"/>
          </a:xfrm>
          <a:prstGeom prst="rect">
            <a:avLst/>
          </a:prstGeom>
          <a:effectLst/>
        </p:spPr>
      </p:pic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pic>
        <p:nvPicPr>
          <p:cNvPr id="9" name="図 8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95" y="3447143"/>
            <a:ext cx="2948464" cy="2928474"/>
          </a:xfrm>
          <a:prstGeom prst="rect">
            <a:avLst/>
          </a:prstGeom>
          <a:effectLst/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19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"/>
    </mc:Choice>
    <mc:Fallback xmlns="">
      <p:transition xmlns:p14="http://schemas.microsoft.com/office/powerpoint/2010/main" spd="slow" advTm="10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209444" y="955985"/>
            <a:ext cx="8785120" cy="5457515"/>
            <a:chOff x="209444" y="955985"/>
            <a:chExt cx="8708785" cy="3386163"/>
          </a:xfrm>
        </p:grpSpPr>
        <p:sp>
          <p:nvSpPr>
            <p:cNvPr id="7" name="角丸四角形 6"/>
            <p:cNvSpPr/>
            <p:nvPr/>
          </p:nvSpPr>
          <p:spPr>
            <a:xfrm>
              <a:off x="209444" y="955985"/>
              <a:ext cx="1924156" cy="3386163"/>
            </a:xfrm>
            <a:prstGeom prst="roundRect">
              <a:avLst>
                <a:gd name="adj" fmla="val 5705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00000"/>
                    <a:alpha val="40000"/>
                  </a:schemeClr>
                </a:gs>
                <a:gs pos="80000">
                  <a:schemeClr val="accent1">
                    <a:shade val="90000"/>
                    <a:satMod val="100000"/>
                    <a:alpha val="40000"/>
                  </a:schemeClr>
                </a:gs>
                <a:gs pos="100000">
                  <a:schemeClr val="accent1">
                    <a:tint val="9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2292576" y="955986"/>
              <a:ext cx="2133187" cy="3386162"/>
            </a:xfrm>
            <a:prstGeom prst="roundRect">
              <a:avLst>
                <a:gd name="adj" fmla="val 5705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00000"/>
                    <a:alpha val="40000"/>
                  </a:schemeClr>
                </a:gs>
                <a:gs pos="80000">
                  <a:schemeClr val="accent2">
                    <a:shade val="90000"/>
                    <a:satMod val="100000"/>
                    <a:alpha val="40000"/>
                  </a:schemeClr>
                </a:gs>
                <a:gs pos="100000">
                  <a:schemeClr val="accent2">
                    <a:tint val="9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587470" y="955986"/>
              <a:ext cx="2211756" cy="3386162"/>
            </a:xfrm>
            <a:prstGeom prst="roundRect">
              <a:avLst>
                <a:gd name="adj" fmla="val 6033"/>
              </a:avLst>
            </a:prstGeom>
            <a:gradFill flip="none" rotWithShape="1">
              <a:gsLst>
                <a:gs pos="0">
                  <a:schemeClr val="accent3">
                    <a:shade val="30000"/>
                    <a:satMod val="100000"/>
                    <a:alpha val="40000"/>
                  </a:schemeClr>
                </a:gs>
                <a:gs pos="80000">
                  <a:schemeClr val="accent3">
                    <a:shade val="90000"/>
                    <a:satMod val="100000"/>
                    <a:alpha val="40000"/>
                  </a:schemeClr>
                </a:gs>
                <a:gs pos="100000">
                  <a:schemeClr val="accent3">
                    <a:tint val="9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977913" y="955986"/>
              <a:ext cx="1940316" cy="3386162"/>
            </a:xfrm>
            <a:prstGeom prst="roundRect">
              <a:avLst>
                <a:gd name="adj" fmla="val 8682"/>
              </a:avLst>
            </a:prstGeom>
            <a:gradFill flip="none" rotWithShape="1">
              <a:gsLst>
                <a:gs pos="0">
                  <a:schemeClr val="accent4">
                    <a:shade val="30000"/>
                    <a:satMod val="100000"/>
                    <a:alpha val="40000"/>
                  </a:schemeClr>
                </a:gs>
                <a:gs pos="80000">
                  <a:schemeClr val="accent4">
                    <a:shade val="90000"/>
                    <a:satMod val="100000"/>
                    <a:alpha val="40000"/>
                  </a:schemeClr>
                </a:gs>
                <a:gs pos="100000">
                  <a:schemeClr val="accent4">
                    <a:tint val="90000"/>
                    <a:shade val="100000"/>
                    <a:satMod val="150000"/>
                    <a:alpha val="4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62170" y="1017117"/>
              <a:ext cx="497546" cy="4780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 smtClean="0"/>
                <a:t>1</a:t>
              </a:r>
              <a:endParaRPr kumimoji="1" lang="ja-JP" altLang="en-US" sz="3600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364664" y="1015662"/>
              <a:ext cx="497546" cy="47803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2</a:t>
              </a:r>
              <a:endParaRPr kumimoji="1" lang="ja-JP" altLang="en-US" sz="3600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4659968" y="1015662"/>
              <a:ext cx="497546" cy="47803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3</a:t>
              </a:r>
              <a:endParaRPr kumimoji="1" lang="ja-JP" altLang="en-US" sz="3600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7081505" y="1015662"/>
              <a:ext cx="497546" cy="47803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4</a:t>
              </a:r>
              <a:endParaRPr kumimoji="1" lang="ja-JP" altLang="en-US" sz="36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graphicFrame>
        <p:nvGraphicFramePr>
          <p:cNvPr id="35" name="SmartArt プレースホルダー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671838"/>
              </p:ext>
            </p:extLst>
          </p:nvPr>
        </p:nvGraphicFramePr>
        <p:xfrm>
          <a:off x="244026" y="2005627"/>
          <a:ext cx="8656059" cy="256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37" descr="ryu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8" y="4693472"/>
            <a:ext cx="1624256" cy="1527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fig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8" y="4693472"/>
            <a:ext cx="1773958" cy="15278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図 35" descr="fig_ma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84" y="4715114"/>
            <a:ext cx="1907001" cy="1506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 descr="dishes_big_300dpi.jpg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86" b="76600" l="11120" r="44640">
                        <a14:foregroundMark x1="33880" y1="17496" x2="41840" y2="37909"/>
                        <a14:foregroundMark x1="26480" y1="17496" x2="22240" y2="37127"/>
                        <a14:foregroundMark x1="34640" y1="65292" x2="34640" y2="65292"/>
                        <a14:foregroundMark x1="33720" y1="66287" x2="33720" y2="66287"/>
                        <a14:foregroundMark x1="32600" y1="74467" x2="32600" y2="74467"/>
                        <a14:foregroundMark x1="32040" y1="75178" x2="32040" y2="75178"/>
                        <a14:foregroundMark x1="11960" y1="63158" x2="15200" y2="67923"/>
                        <a14:foregroundMark x1="11560" y1="62162" x2="11480" y2="61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1" t="10113" r="55276" b="23538"/>
          <a:stretch/>
        </p:blipFill>
        <p:spPr>
          <a:xfrm>
            <a:off x="7346606" y="4522475"/>
            <a:ext cx="1392852" cy="169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2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2"/>
    </mc:Choice>
    <mc:Fallback xmlns="">
      <p:transition xmlns:p14="http://schemas.microsoft.com/office/powerpoint/2010/main" spd="slow" advTm="398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Cosmic Magnetism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53689" y="846923"/>
            <a:ext cx="8654722" cy="5781209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3500" b="1" dirty="0" smtClean="0"/>
              <a:t>Cosmic Magnetism </a:t>
            </a:r>
            <a:r>
              <a:rPr kumimoji="1" lang="en-US" altLang="ja-JP" sz="2200" dirty="0" smtClean="0"/>
              <a:t>– an unresolved problem of astrophysics </a:t>
            </a:r>
            <a:r>
              <a:rPr lang="en-US" altLang="ja-JP" sz="2200" dirty="0" smtClean="0"/>
              <a:t>–</a:t>
            </a:r>
          </a:p>
          <a:p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endParaRPr lang="en-US" altLang="ja-JP" sz="1500" b="1" dirty="0" smtClean="0"/>
          </a:p>
          <a:p>
            <a:r>
              <a:rPr lang="en-US" altLang="ja-JP" sz="3500" b="1" dirty="0" smtClean="0"/>
              <a:t>IGMF</a:t>
            </a:r>
            <a:endParaRPr lang="en-US" altLang="ja-JP" sz="3500" b="1" dirty="0"/>
          </a:p>
          <a:p>
            <a:pPr marL="0" indent="0">
              <a:buNone/>
            </a:pPr>
            <a:r>
              <a:rPr lang="en-US" altLang="ja-JP" sz="2200" dirty="0" smtClean="0"/>
              <a:t>– 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I</a:t>
            </a:r>
            <a:r>
              <a:rPr lang="en-US" altLang="ja-JP" sz="2200" dirty="0" smtClean="0">
                <a:solidFill>
                  <a:schemeClr val="tx1"/>
                </a:solidFill>
              </a:rPr>
              <a:t>nter</a:t>
            </a:r>
            <a:r>
              <a:rPr lang="en-US" altLang="ja-JP" sz="2200" b="1" dirty="0">
                <a:solidFill>
                  <a:schemeClr val="tx1"/>
                </a:solidFill>
              </a:rPr>
              <a:t>-</a:t>
            </a:r>
            <a:r>
              <a:rPr lang="en-US" altLang="ja-JP" sz="2200" b="1" dirty="0" smtClean="0">
                <a:solidFill>
                  <a:schemeClr val="tx1"/>
                </a:solidFill>
              </a:rPr>
              <a:t>G</a:t>
            </a:r>
            <a:r>
              <a:rPr lang="en-US" altLang="ja-JP" sz="2200" dirty="0" smtClean="0">
                <a:solidFill>
                  <a:schemeClr val="tx1"/>
                </a:solidFill>
              </a:rPr>
              <a:t>alactic </a:t>
            </a:r>
            <a:r>
              <a:rPr lang="en-US" altLang="ja-JP" sz="2200" b="1" dirty="0">
                <a:solidFill>
                  <a:schemeClr val="tx1"/>
                </a:solidFill>
              </a:rPr>
              <a:t>M</a:t>
            </a:r>
            <a:r>
              <a:rPr lang="en-US" altLang="ja-JP" sz="2200" dirty="0">
                <a:solidFill>
                  <a:schemeClr val="tx1"/>
                </a:solidFill>
              </a:rPr>
              <a:t>agnetic </a:t>
            </a:r>
            <a:r>
              <a:rPr lang="en-US" altLang="ja-JP" sz="2200" b="1" dirty="0">
                <a:solidFill>
                  <a:schemeClr val="tx1"/>
                </a:solidFill>
              </a:rPr>
              <a:t>F</a:t>
            </a:r>
            <a:r>
              <a:rPr lang="en-US" altLang="ja-JP" sz="2200" dirty="0">
                <a:solidFill>
                  <a:schemeClr val="tx1"/>
                </a:solidFill>
              </a:rPr>
              <a:t>ield </a:t>
            </a:r>
            <a:r>
              <a:rPr lang="en-US" altLang="ja-JP" sz="2200" dirty="0"/>
              <a:t>–</a:t>
            </a:r>
          </a:p>
          <a:p>
            <a:pPr>
              <a:buFont typeface="Wingdings" charset="2"/>
              <a:buChar char="Ø"/>
            </a:pPr>
            <a:r>
              <a:rPr lang="en-US" altLang="ja-JP" sz="2600" dirty="0" smtClean="0"/>
              <a:t>ICM </a:t>
            </a:r>
            <a:r>
              <a:rPr lang="en-US" altLang="ja-JP" sz="2600" dirty="0" smtClean="0">
                <a:sym typeface="Wingdings"/>
              </a:rPr>
              <a:t> </a:t>
            </a:r>
            <a:r>
              <a:rPr lang="en-US" altLang="ja-JP" sz="2600" b="1" i="1" dirty="0" smtClean="0">
                <a:solidFill>
                  <a:schemeClr val="accent1"/>
                </a:solidFill>
                <a:sym typeface="Wingdings"/>
              </a:rPr>
              <a:t>partly known</a:t>
            </a:r>
            <a:r>
              <a:rPr lang="en-US" altLang="ja-JP" sz="2600" b="1" i="1" dirty="0" smtClean="0">
                <a:solidFill>
                  <a:schemeClr val="accent1"/>
                </a:solidFill>
              </a:rPr>
              <a:t> </a:t>
            </a:r>
            <a:endParaRPr lang="en-US" altLang="ja-JP" sz="2600" b="1" i="1" dirty="0">
              <a:solidFill>
                <a:schemeClr val="accent1"/>
              </a:solidFill>
            </a:endParaRPr>
          </a:p>
          <a:p>
            <a:pPr lvl="1"/>
            <a:r>
              <a:rPr lang="en-US" altLang="ja-JP" sz="2400" dirty="0" smtClean="0"/>
              <a:t>|</a:t>
            </a:r>
            <a:r>
              <a:rPr lang="en-US" altLang="ja-JP" sz="2400" dirty="0"/>
              <a:t>RM| </a:t>
            </a:r>
            <a:r>
              <a:rPr lang="en-US" altLang="ja-JP" sz="2400" dirty="0" smtClean="0"/>
              <a:t>~ 100 </a:t>
            </a:r>
            <a:r>
              <a:rPr lang="en-US" altLang="ja-JP" sz="2400" dirty="0"/>
              <a:t>[rad m</a:t>
            </a:r>
            <a:r>
              <a:rPr lang="en-US" altLang="ja-JP" sz="2400" baseline="30000" dirty="0"/>
              <a:t>-2</a:t>
            </a:r>
            <a:r>
              <a:rPr lang="en-US" altLang="ja-JP" sz="2400" dirty="0" smtClean="0"/>
              <a:t>]</a:t>
            </a:r>
          </a:p>
          <a:p>
            <a:pPr lvl="1"/>
            <a:r>
              <a:rPr lang="en-US" altLang="ja-JP" sz="2400" dirty="0" smtClean="0"/>
              <a:t>IGMF ~ 1-</a:t>
            </a:r>
            <a:r>
              <a:rPr lang="en-US" altLang="ja-JP" sz="2400" dirty="0"/>
              <a:t>10 [</a:t>
            </a:r>
            <a:r>
              <a:rPr lang="en-US" altLang="ja-JP" sz="2400" dirty="0" err="1"/>
              <a:t>μG</a:t>
            </a:r>
            <a:r>
              <a:rPr lang="en-US" altLang="ja-JP" sz="2400" dirty="0"/>
              <a:t>] </a:t>
            </a:r>
          </a:p>
          <a:p>
            <a:pPr>
              <a:buFont typeface="Wingdings" charset="2"/>
              <a:buChar char="Ø"/>
            </a:pPr>
            <a:r>
              <a:rPr lang="en-US" altLang="ja-JP" sz="2600" dirty="0" smtClean="0"/>
              <a:t>WHIM </a:t>
            </a:r>
            <a:r>
              <a:rPr lang="en-US" altLang="ja-JP" sz="2600" dirty="0" smtClean="0">
                <a:sym typeface="Wingdings"/>
              </a:rPr>
              <a:t> </a:t>
            </a:r>
            <a:r>
              <a:rPr lang="en-US" altLang="ja-JP" sz="2600" b="1" i="1" dirty="0" smtClean="0">
                <a:solidFill>
                  <a:srgbClr val="F2D908"/>
                </a:solidFill>
                <a:sym typeface="Wingdings"/>
              </a:rPr>
              <a:t>unknown</a:t>
            </a:r>
            <a:endParaRPr lang="en-US" altLang="ja-JP" sz="2600" b="1" i="1" dirty="0" smtClean="0">
              <a:solidFill>
                <a:srgbClr val="F2D908"/>
              </a:solidFill>
            </a:endParaRPr>
          </a:p>
          <a:p>
            <a:pPr lvl="1"/>
            <a:r>
              <a:rPr lang="en-US" altLang="ja-JP" sz="2400" dirty="0" smtClean="0"/>
              <a:t>|</a:t>
            </a:r>
            <a:r>
              <a:rPr lang="en-US" altLang="ja-JP" sz="2400" dirty="0"/>
              <a:t>RM| ~</a:t>
            </a:r>
            <a:r>
              <a:rPr lang="en-US" altLang="ja-JP" sz="2400" dirty="0" smtClean="0"/>
              <a:t> 1? </a:t>
            </a:r>
            <a:r>
              <a:rPr lang="en-US" altLang="ja-JP" sz="2400" dirty="0"/>
              <a:t>[rad m</a:t>
            </a:r>
            <a:r>
              <a:rPr lang="en-US" altLang="ja-JP" sz="2400" baseline="30000" dirty="0"/>
              <a:t>-2</a:t>
            </a:r>
            <a:r>
              <a:rPr lang="en-US" altLang="ja-JP" sz="2400" dirty="0" smtClean="0"/>
              <a:t>]</a:t>
            </a:r>
            <a:endParaRPr lang="en-US" altLang="ja-JP" sz="2400" dirty="0"/>
          </a:p>
          <a:p>
            <a:pPr lvl="1"/>
            <a:r>
              <a:rPr lang="en-US" altLang="ja-JP" sz="2400" dirty="0" smtClean="0"/>
              <a:t>IGMF ~ 0.1-0.01? </a:t>
            </a:r>
            <a:r>
              <a:rPr lang="en-US" altLang="ja-JP" sz="2400" dirty="0"/>
              <a:t>[</a:t>
            </a:r>
            <a:r>
              <a:rPr lang="en-US" altLang="ja-JP" sz="2400" dirty="0" err="1"/>
              <a:t>μG</a:t>
            </a:r>
            <a:r>
              <a:rPr lang="en-US" altLang="ja-JP" sz="2400" dirty="0"/>
              <a:t>] </a:t>
            </a:r>
            <a:endParaRPr lang="en-US" altLang="ja-JP" sz="2400" dirty="0">
              <a:solidFill>
                <a:srgbClr val="48231E"/>
              </a:solidFill>
            </a:endParaRPr>
          </a:p>
        </p:txBody>
      </p:sp>
      <p:grpSp>
        <p:nvGrpSpPr>
          <p:cNvPr id="2" name="図形グループ 1"/>
          <p:cNvGrpSpPr/>
          <p:nvPr/>
        </p:nvGrpSpPr>
        <p:grpSpPr>
          <a:xfrm>
            <a:off x="228966" y="1456383"/>
            <a:ext cx="8700075" cy="1201299"/>
            <a:chOff x="228966" y="1854784"/>
            <a:chExt cx="8700075" cy="1201299"/>
          </a:xfrm>
        </p:grpSpPr>
        <p:sp>
          <p:nvSpPr>
            <p:cNvPr id="8" name="正方形/長方形 7"/>
            <p:cNvSpPr/>
            <p:nvPr/>
          </p:nvSpPr>
          <p:spPr>
            <a:xfrm>
              <a:off x="3247072" y="1854784"/>
              <a:ext cx="2724149" cy="120129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b="1" dirty="0" smtClean="0"/>
                <a:t>Evolutions of…</a:t>
              </a:r>
            </a:p>
            <a:p>
              <a:r>
                <a:rPr lang="en-US" altLang="ja-JP" sz="2000" dirty="0" smtClean="0"/>
                <a:t>- Galaxy </a:t>
              </a:r>
              <a:r>
                <a:rPr lang="en-US" altLang="ja-JP" sz="2000" dirty="0"/>
                <a:t>c</a:t>
              </a:r>
              <a:r>
                <a:rPr lang="en-US" altLang="ja-JP" sz="2000" dirty="0" smtClean="0"/>
                <a:t>lusters</a:t>
              </a:r>
            </a:p>
            <a:p>
              <a:r>
                <a:rPr lang="en-US" altLang="ja-JP" sz="2000" dirty="0" smtClean="0"/>
                <a:t>- Large-scale </a:t>
              </a:r>
              <a:r>
                <a:rPr lang="en-US" altLang="ja-JP" sz="2000" dirty="0"/>
                <a:t>s</a:t>
              </a:r>
              <a:r>
                <a:rPr lang="en-US" altLang="ja-JP" sz="2000" dirty="0" smtClean="0"/>
                <a:t>tructure</a:t>
              </a:r>
              <a:endParaRPr lang="en-US" altLang="ja-JP" sz="2000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28966" y="1854784"/>
              <a:ext cx="2790170" cy="12012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b="1" dirty="0" smtClean="0"/>
                <a:t>Propagations of…</a:t>
              </a:r>
            </a:p>
            <a:p>
              <a:r>
                <a:rPr lang="en-US" altLang="ja-JP" sz="2000" dirty="0" smtClean="0"/>
                <a:t>- UHECRs</a:t>
              </a:r>
            </a:p>
            <a:p>
              <a:r>
                <a:rPr lang="en-US" altLang="ja-JP" sz="2000" dirty="0" smtClean="0"/>
                <a:t>- </a:t>
              </a:r>
              <a:r>
                <a:rPr lang="en-US" altLang="ja-JP" sz="2000" dirty="0" err="1" smtClean="0"/>
                <a:t>γ</a:t>
              </a:r>
              <a:r>
                <a:rPr lang="en-US" altLang="ja-JP" sz="2000" dirty="0" smtClean="0"/>
                <a:t>-ray halo/echo</a:t>
              </a:r>
              <a:endParaRPr lang="en-US" altLang="ja-JP" sz="20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190604" y="1854784"/>
              <a:ext cx="2738437" cy="12012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b="1" dirty="0" smtClean="0"/>
                <a:t>Seed Fields of...</a:t>
              </a:r>
            </a:p>
            <a:p>
              <a:r>
                <a:rPr lang="en-US" altLang="ja-JP" sz="2000" dirty="0" smtClean="0"/>
                <a:t>- First objects</a:t>
              </a:r>
            </a:p>
            <a:p>
              <a:r>
                <a:rPr lang="en-US" altLang="ja-JP" sz="2000" dirty="0" smtClean="0"/>
                <a:t>- Proto-galaxies</a:t>
              </a:r>
              <a:endParaRPr lang="en-US" altLang="ja-JP" sz="2000" dirty="0"/>
            </a:p>
          </p:txBody>
        </p:sp>
      </p:grp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pic>
        <p:nvPicPr>
          <p:cNvPr id="18" name="図 17" descr="tss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37" y="3143651"/>
            <a:ext cx="4839004" cy="255941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086746" y="5787165"/>
            <a:ext cx="3244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Taylor, </a:t>
            </a:r>
            <a:r>
              <a:rPr kumimoji="1" lang="en-US" altLang="ja-JP" sz="2000" dirty="0" err="1" smtClean="0"/>
              <a:t>Stil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Sunstrum</a:t>
            </a:r>
            <a:r>
              <a:rPr kumimoji="1" lang="en-US" altLang="ja-JP" sz="2000" dirty="0" smtClean="0"/>
              <a:t> (2009)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3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67"/>
    </mc:Choice>
    <mc:Fallback xmlns="">
      <p:transition xmlns:p14="http://schemas.microsoft.com/office/powerpoint/2010/main" spd="slow" advTm="1137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IGMF RM: Our Approach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74320" y="873382"/>
            <a:ext cx="5651541" cy="486883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sz="4600" b="1" dirty="0" smtClean="0"/>
              <a:t>What’s the possible origin?</a:t>
            </a:r>
          </a:p>
          <a:p>
            <a:endParaRPr lang="en-US" altLang="ja-JP" sz="5100" b="1" dirty="0"/>
          </a:p>
          <a:p>
            <a:endParaRPr lang="en-US" altLang="ja-JP" sz="5100" b="1" dirty="0" smtClean="0"/>
          </a:p>
          <a:p>
            <a:endParaRPr lang="en-US" altLang="ja-JP" sz="4600" dirty="0" smtClean="0"/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en-US" altLang="ja-JP" sz="3700" b="1" dirty="0" smtClean="0">
                <a:solidFill>
                  <a:srgbClr val="FFFFFF"/>
                </a:solidFill>
              </a:rPr>
              <a:t>Turbulence in structure formation  </a:t>
            </a:r>
          </a:p>
          <a:p>
            <a:pPr lvl="1">
              <a:lnSpc>
                <a:spcPct val="120000"/>
              </a:lnSpc>
              <a:spcBef>
                <a:spcPts val="576"/>
              </a:spcBef>
            </a:pPr>
            <a:r>
              <a:rPr lang="en-US" altLang="ja-JP" sz="2800" dirty="0"/>
              <a:t>D</a:t>
            </a:r>
            <a:r>
              <a:rPr lang="en-US" altLang="ja-JP" sz="2800" dirty="0" smtClean="0"/>
              <a:t>ynamo amplification (</a:t>
            </a:r>
            <a:r>
              <a:rPr lang="en-US" altLang="ja-JP" sz="2800" dirty="0" err="1" smtClean="0"/>
              <a:t>Ryu</a:t>
            </a:r>
            <a:r>
              <a:rPr lang="en-US" altLang="ja-JP" sz="2800" dirty="0"/>
              <a:t>+ </a:t>
            </a:r>
            <a:r>
              <a:rPr lang="en-US" altLang="ja-JP" sz="2800" dirty="0" smtClean="0"/>
              <a:t>08; </a:t>
            </a:r>
            <a:r>
              <a:rPr lang="en-US" altLang="ja-JP" sz="2800" dirty="0" err="1" smtClean="0"/>
              <a:t>Dolag</a:t>
            </a:r>
            <a:r>
              <a:rPr lang="en-US" altLang="ja-JP" sz="2800" dirty="0" smtClean="0"/>
              <a:t>+ 08; Cho, Ryo 09; Schleicher+ 10)</a:t>
            </a:r>
          </a:p>
          <a:p>
            <a:pPr>
              <a:lnSpc>
                <a:spcPct val="120000"/>
              </a:lnSpc>
              <a:spcBef>
                <a:spcPts val="576"/>
              </a:spcBef>
            </a:pPr>
            <a:r>
              <a:rPr lang="en-US" altLang="ja-JP" sz="3700" b="1" dirty="0" smtClean="0">
                <a:solidFill>
                  <a:srgbClr val="FFFFFF"/>
                </a:solidFill>
              </a:rPr>
              <a:t>Turbulence</a:t>
            </a:r>
            <a:r>
              <a:rPr lang="en-US" altLang="ja-JP" sz="3700" dirty="0" smtClean="0">
                <a:solidFill>
                  <a:srgbClr val="FFFFFF"/>
                </a:solidFill>
              </a:rPr>
              <a:t> </a:t>
            </a:r>
            <a:r>
              <a:rPr lang="en-US" altLang="ja-JP" sz="3700" b="1" dirty="0">
                <a:solidFill>
                  <a:srgbClr val="FFFFFF"/>
                </a:solidFill>
              </a:rPr>
              <a:t>in </a:t>
            </a:r>
            <a:r>
              <a:rPr lang="en-US" altLang="ja-JP" sz="3700" b="1" dirty="0" smtClean="0">
                <a:solidFill>
                  <a:srgbClr val="FFFFFF"/>
                </a:solidFill>
              </a:rPr>
              <a:t>the ICM</a:t>
            </a:r>
          </a:p>
          <a:p>
            <a:pPr lvl="1">
              <a:lnSpc>
                <a:spcPct val="120000"/>
              </a:lnSpc>
              <a:spcBef>
                <a:spcPts val="576"/>
              </a:spcBef>
            </a:pPr>
            <a:r>
              <a:rPr lang="en-US" altLang="ja-JP" sz="2800" dirty="0" smtClean="0"/>
              <a:t>Kolmogorov</a:t>
            </a:r>
            <a:r>
              <a:rPr lang="en-US" altLang="ja-JP" sz="2800" dirty="0"/>
              <a:t>-like power spectrum? (Vogt &amp; </a:t>
            </a:r>
            <a:r>
              <a:rPr lang="en-US" altLang="ja-JP" sz="2800" dirty="0" err="1"/>
              <a:t>Ensslin</a:t>
            </a:r>
            <a:r>
              <a:rPr lang="en-US" altLang="ja-JP" sz="2800" dirty="0"/>
              <a:t> 05; </a:t>
            </a:r>
            <a:r>
              <a:rPr lang="en-US" altLang="ja-JP" sz="2800" dirty="0" err="1"/>
              <a:t>Guidetti</a:t>
            </a:r>
            <a:r>
              <a:rPr lang="en-US" altLang="ja-JP" sz="2800" dirty="0"/>
              <a:t>+ 08; </a:t>
            </a:r>
            <a:r>
              <a:rPr lang="en-US" altLang="ja-JP" sz="2800" dirty="0" err="1"/>
              <a:t>Bonafede</a:t>
            </a:r>
            <a:r>
              <a:rPr lang="en-US" altLang="ja-JP" sz="2800" dirty="0"/>
              <a:t>+ 10</a:t>
            </a:r>
            <a:r>
              <a:rPr lang="en-US" altLang="ja-JP" sz="2800" dirty="0" smtClean="0"/>
              <a:t>)</a:t>
            </a:r>
            <a:endParaRPr lang="en-US" altLang="ja-JP" sz="2800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340461" y="1541125"/>
            <a:ext cx="8513599" cy="1681187"/>
            <a:chOff x="292466" y="4461059"/>
            <a:chExt cx="8513599" cy="1681187"/>
          </a:xfrm>
        </p:grpSpPr>
        <p:sp>
          <p:nvSpPr>
            <p:cNvPr id="22" name="角丸四角形 21"/>
            <p:cNvSpPr/>
            <p:nvPr/>
          </p:nvSpPr>
          <p:spPr>
            <a:xfrm>
              <a:off x="6067628" y="4475965"/>
              <a:ext cx="2738437" cy="1666281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="1" dirty="0" smtClean="0">
                  <a:cs typeface="ＭＳ 明朝"/>
                </a:rPr>
                <a:t>Leakage from  Stars &amp; Galaxies</a:t>
              </a:r>
              <a:endParaRPr kumimoji="1" lang="en-US" altLang="ja-JP" sz="2400" b="1" dirty="0">
                <a:cs typeface="ＭＳ 明朝"/>
              </a:endParaRPr>
            </a:p>
            <a:p>
              <a:pPr lvl="2"/>
              <a:r>
                <a:rPr lang="en-US" altLang="ja-JP" dirty="0" smtClean="0">
                  <a:cs typeface="ＭＳ 明朝"/>
                </a:rPr>
                <a:t>AGN jet,</a:t>
              </a:r>
            </a:p>
            <a:p>
              <a:pPr lvl="2"/>
              <a:r>
                <a:rPr lang="en-US" altLang="ja-JP" dirty="0" smtClean="0">
                  <a:cs typeface="ＭＳ 明朝"/>
                </a:rPr>
                <a:t>Supernova/wind</a:t>
              </a:r>
              <a:r>
                <a:rPr kumimoji="1" lang="en-US" altLang="ja-JP" dirty="0" smtClean="0">
                  <a:cs typeface="ＭＳ 明朝"/>
                </a:rPr>
                <a:t>, </a:t>
              </a:r>
              <a:r>
                <a:rPr lang="en-US" altLang="ja-JP" dirty="0">
                  <a:cs typeface="ＭＳ 明朝"/>
                </a:rPr>
                <a:t>S</a:t>
              </a:r>
              <a:r>
                <a:rPr kumimoji="1" lang="en-US" altLang="ja-JP" dirty="0" smtClean="0">
                  <a:cs typeface="ＭＳ 明朝"/>
                </a:rPr>
                <a:t>tripping</a:t>
              </a: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292466" y="4461059"/>
              <a:ext cx="2705099" cy="1666281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 smtClean="0">
                  <a:cs typeface="ＭＳ 明朝"/>
                </a:rPr>
                <a:t>Cosmological   Seed Fields</a:t>
              </a:r>
            </a:p>
            <a:p>
              <a:pPr lvl="2"/>
              <a:r>
                <a:rPr kumimoji="1" lang="en-US" altLang="ja-JP" dirty="0" smtClean="0">
                  <a:cs typeface="ＭＳ 明朝"/>
                </a:rPr>
                <a:t>Inflation,</a:t>
              </a:r>
            </a:p>
            <a:p>
              <a:pPr lvl="2"/>
              <a:r>
                <a:rPr kumimoji="1" lang="en-US" altLang="ja-JP" dirty="0" smtClean="0">
                  <a:cs typeface="ＭＳ 明朝"/>
                </a:rPr>
                <a:t>Phase transition, Perturbation</a:t>
              </a:r>
              <a:endParaRPr kumimoji="1" lang="ja-JP" altLang="en-US" dirty="0">
                <a:cs typeface="ＭＳ 明朝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3167078" y="4475965"/>
              <a:ext cx="2724148" cy="1666281"/>
            </a:xfrm>
            <a:prstGeom prst="roundRect">
              <a:avLst>
                <a:gd name="adj" fmla="val 0"/>
              </a:avLst>
            </a:pr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50800" dir="5400000" algn="tl">
                <a:srgbClr val="000000">
                  <a:alpha val="65000"/>
                </a:srgb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b="1" dirty="0" smtClean="0">
                  <a:cs typeface="ＭＳ 明朝"/>
                </a:rPr>
                <a:t>MHD in </a:t>
              </a:r>
              <a:r>
                <a:rPr lang="en-US" altLang="ja-JP" sz="2400" b="1" dirty="0" smtClean="0">
                  <a:cs typeface="ＭＳ 明朝"/>
                </a:rPr>
                <a:t>Structure Formation</a:t>
              </a:r>
              <a:endParaRPr kumimoji="1" lang="en-US" altLang="ja-JP" sz="2400" b="1" dirty="0" smtClean="0">
                <a:cs typeface="ＭＳ 明朝"/>
              </a:endParaRPr>
            </a:p>
            <a:p>
              <a:pPr lvl="2"/>
              <a:r>
                <a:rPr lang="en-US" altLang="ja-JP" dirty="0">
                  <a:cs typeface="ＭＳ 明朝"/>
                </a:rPr>
                <a:t>S</a:t>
              </a:r>
              <a:r>
                <a:rPr kumimoji="1" lang="en-US" altLang="ja-JP" dirty="0" smtClean="0">
                  <a:cs typeface="ＭＳ 明朝"/>
                </a:rPr>
                <a:t>hock,      Battery effect,</a:t>
              </a:r>
            </a:p>
            <a:p>
              <a:pPr lvl="2"/>
              <a:r>
                <a:rPr lang="en-US" altLang="ja-JP" dirty="0">
                  <a:cs typeface="ＭＳ 明朝"/>
                </a:rPr>
                <a:t>D</a:t>
              </a:r>
              <a:r>
                <a:rPr kumimoji="1" lang="en-US" altLang="ja-JP" dirty="0" smtClean="0">
                  <a:cs typeface="ＭＳ 明朝"/>
                </a:rPr>
                <a:t>ynamo</a:t>
              </a:r>
            </a:p>
          </p:txBody>
        </p: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5957918" y="3410068"/>
            <a:ext cx="2909857" cy="2922864"/>
            <a:chOff x="3826" y="586"/>
            <a:chExt cx="1790" cy="1670"/>
          </a:xfrm>
        </p:grpSpPr>
        <p:pic>
          <p:nvPicPr>
            <p:cNvPr id="23" name="Picture 37" descr="ryu0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" y="615"/>
              <a:ext cx="1790" cy="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38"/>
            <p:cNvSpPr txBox="1">
              <a:spLocks noChangeArrowheads="1"/>
            </p:cNvSpPr>
            <p:nvPr/>
          </p:nvSpPr>
          <p:spPr bwMode="auto">
            <a:xfrm>
              <a:off x="3826" y="1977"/>
              <a:ext cx="177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/>
                <a:t>10</a:t>
              </a:r>
              <a:r>
                <a:rPr lang="en-US" altLang="ja-JP" baseline="30000" dirty="0"/>
                <a:t>-4</a:t>
              </a:r>
              <a:r>
                <a:rPr lang="en-US" altLang="ja-JP" dirty="0"/>
                <a:t>μG </a:t>
              </a:r>
              <a:r>
                <a:rPr lang="en-US" altLang="ja-JP" dirty="0" smtClean="0"/>
                <a:t>        |</a:t>
              </a:r>
              <a:r>
                <a:rPr lang="en-US" altLang="ja-JP" dirty="0"/>
                <a:t>B</a:t>
              </a:r>
              <a:r>
                <a:rPr lang="en-US" altLang="ja-JP" dirty="0" smtClean="0"/>
                <a:t>|          </a:t>
              </a:r>
              <a:r>
                <a:rPr lang="en-US" altLang="ja-JP" dirty="0"/>
                <a:t>10μG</a:t>
              </a:r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4000" y="656"/>
              <a:ext cx="91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Text Box 40"/>
            <p:cNvSpPr txBox="1">
              <a:spLocks noChangeArrowheads="1"/>
            </p:cNvSpPr>
            <p:nvPr/>
          </p:nvSpPr>
          <p:spPr bwMode="auto">
            <a:xfrm>
              <a:off x="4458" y="586"/>
              <a:ext cx="85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ja-JP" sz="2000" dirty="0"/>
                <a:t>100 h</a:t>
              </a:r>
              <a:r>
                <a:rPr lang="en-US" altLang="ja-JP" sz="2000" baseline="30000" dirty="0"/>
                <a:t>-1</a:t>
              </a:r>
              <a:r>
                <a:rPr lang="en-US" altLang="ja-JP" sz="2000" dirty="0"/>
                <a:t> </a:t>
              </a:r>
              <a:r>
                <a:rPr lang="en-US" altLang="ja-JP" sz="2000" dirty="0" err="1"/>
                <a:t>Mpc</a:t>
              </a:r>
              <a:endParaRPr lang="en-US" altLang="ja-JP" sz="2000" dirty="0"/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6014079" y="6242409"/>
            <a:ext cx="2818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dirty="0" err="1" smtClean="0">
                <a:cs typeface="ヒラギノ丸ゴ Pro W4"/>
              </a:rPr>
              <a:t>Ryu</a:t>
            </a:r>
            <a:r>
              <a:rPr lang="en-US" altLang="ja-JP" dirty="0" smtClean="0">
                <a:cs typeface="ヒラギノ丸ゴ Pro W4"/>
              </a:rPr>
              <a:t>, Kang, Cho, Das (2008)</a:t>
            </a:r>
            <a:endParaRPr lang="en-US" altLang="ja-JP" dirty="0">
              <a:cs typeface="ヒラギノ丸ゴ Pro W4"/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East Asian Collaboration for SKA@KASI, Korea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40461" y="5775931"/>
            <a:ext cx="5503634" cy="7671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We study RM due to the IGMF based on the turbulence dynamo </a:t>
            </a:r>
            <a:r>
              <a:rPr lang="en-US" altLang="ja-JP" sz="2400" dirty="0" smtClean="0"/>
              <a:t>model</a:t>
            </a:r>
            <a:endParaRPr kumimoji="1" lang="en-US" altLang="ja-JP" sz="2400" dirty="0" smtClean="0"/>
          </a:p>
        </p:txBody>
      </p:sp>
      <p:pic>
        <p:nvPicPr>
          <p:cNvPr id="16" name="図 15" descr="fi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9" y="2399746"/>
            <a:ext cx="680740" cy="693882"/>
          </a:xfrm>
          <a:prstGeom prst="rect">
            <a:avLst/>
          </a:prstGeom>
        </p:spPr>
      </p:pic>
      <p:pic>
        <p:nvPicPr>
          <p:cNvPr id="32" name="Picture 37" descr="ryu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20" y="2417888"/>
            <a:ext cx="730433" cy="7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右矢印 32"/>
          <p:cNvSpPr/>
          <p:nvPr/>
        </p:nvSpPr>
        <p:spPr>
          <a:xfrm>
            <a:off x="2863088" y="2099482"/>
            <a:ext cx="655241" cy="572786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fig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93" y="2405153"/>
            <a:ext cx="722607" cy="720957"/>
          </a:xfrm>
          <a:prstGeom prst="rect">
            <a:avLst/>
          </a:prstGeom>
        </p:spPr>
      </p:pic>
      <p:sp>
        <p:nvSpPr>
          <p:cNvPr id="34" name="左右矢印 33"/>
          <p:cNvSpPr/>
          <p:nvPr/>
        </p:nvSpPr>
        <p:spPr>
          <a:xfrm>
            <a:off x="5718630" y="2099482"/>
            <a:ext cx="647149" cy="572786"/>
          </a:xfrm>
          <a:prstGeom prst="leftRightArrow">
            <a:avLst>
              <a:gd name="adj1" fmla="val 57054"/>
              <a:gd name="adj2" fmla="val 3477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4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12"/>
    </mc:Choice>
    <mc:Fallback xmlns="">
      <p:transition xmlns:p14="http://schemas.microsoft.com/office/powerpoint/2010/main" spd="slow" advTm="1265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IGMF RM: Local </a:t>
            </a:r>
            <a:r>
              <a:rPr lang="en-US" altLang="ja-JP" dirty="0" smtClean="0"/>
              <a:t>Universe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74320" y="846344"/>
            <a:ext cx="8595360" cy="10581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ja-JP" sz="3000" dirty="0"/>
              <a:t>RMS of RM through a filament </a:t>
            </a:r>
            <a:r>
              <a:rPr lang="en-US" altLang="ja-JP" sz="3000" b="1" u="sng" dirty="0"/>
              <a:t>~1 [rad m</a:t>
            </a:r>
            <a:r>
              <a:rPr lang="en-US" altLang="ja-JP" sz="3000" b="1" u="sng" baseline="30000" dirty="0"/>
              <a:t>-2</a:t>
            </a:r>
            <a:r>
              <a:rPr lang="en-US" altLang="ja-JP" sz="3000" b="1" u="sng" dirty="0"/>
              <a:t>]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ja-JP" sz="3000" dirty="0"/>
              <a:t>Coherence length~ </a:t>
            </a:r>
            <a:r>
              <a:rPr lang="en-US" altLang="ja-JP" sz="3000" b="1" dirty="0"/>
              <a:t>a few*100 </a:t>
            </a:r>
            <a:r>
              <a:rPr lang="en-US" altLang="ja-JP" sz="3000" b="1" dirty="0" err="1"/>
              <a:t>kpc</a:t>
            </a:r>
            <a:r>
              <a:rPr lang="en-US" altLang="ja-JP" sz="3000" dirty="0"/>
              <a:t>, </a:t>
            </a:r>
            <a:r>
              <a:rPr lang="en-US" altLang="ja-JP" sz="3000" b="1" dirty="0"/>
              <a:t>random </a:t>
            </a:r>
            <a:r>
              <a:rPr lang="en-US" altLang="ja-JP" sz="3000" b="1" dirty="0" smtClean="0"/>
              <a:t>walk</a:t>
            </a:r>
            <a:endParaRPr lang="en-US" altLang="ja-JP" sz="3000" b="1" dirty="0"/>
          </a:p>
        </p:txBody>
      </p:sp>
      <p:pic>
        <p:nvPicPr>
          <p:cNvPr id="13" name="図 12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0" y="2047313"/>
            <a:ext cx="4034089" cy="3479603"/>
          </a:xfrm>
          <a:prstGeom prst="rect">
            <a:avLst/>
          </a:prstGeom>
          <a:effectLst/>
        </p:spPr>
      </p:pic>
      <p:pic>
        <p:nvPicPr>
          <p:cNvPr id="14" name="Picture 2" descr="ぉ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58" y="2047313"/>
            <a:ext cx="4703126" cy="34796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76659" y="5589264"/>
            <a:ext cx="3734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cs typeface="ヒラギノ丸ゴ Pro W4"/>
              </a:rPr>
              <a:t>RM map of the large-scale structure of the Universe</a:t>
            </a:r>
            <a:endParaRPr lang="en-US" altLang="ja-JP" sz="2400" dirty="0">
              <a:cs typeface="ヒラギノ丸ゴ Pro W4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660654" y="5616881"/>
            <a:ext cx="400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cs typeface="ヒラギノ丸ゴ Pro W4"/>
              </a:rPr>
              <a:t>Line-of-sight profiles through a single filament</a:t>
            </a:r>
            <a:endParaRPr lang="en-US" altLang="ja-JP" sz="2400" dirty="0">
              <a:cs typeface="ヒラギノ丸ゴ Pro W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68646" y="6420173"/>
            <a:ext cx="359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Akahori &amp; </a:t>
            </a:r>
            <a:r>
              <a:rPr lang="en-US" altLang="ja-JP" dirty="0" err="1">
                <a:solidFill>
                  <a:srgbClr val="FFFFFF"/>
                </a:solidFill>
                <a:cs typeface="ヒラギノ丸ゴ Pro W4"/>
              </a:rPr>
              <a:t>Ryu</a:t>
            </a:r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 </a:t>
            </a:r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(2010</a:t>
            </a:r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), </a:t>
            </a:r>
            <a:r>
              <a:rPr lang="en-US" altLang="ja-JP" dirty="0" err="1">
                <a:solidFill>
                  <a:srgbClr val="FFFFFF"/>
                </a:solidFill>
                <a:cs typeface="ヒラギノ丸ゴ Pro W4"/>
              </a:rPr>
              <a:t>ApJ</a:t>
            </a:r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, 723, 476</a:t>
            </a: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5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22"/>
    </mc:Choice>
    <mc:Fallback xmlns="">
      <p:transition xmlns:p14="http://schemas.microsoft.com/office/powerpoint/2010/main" spd="slow" advTm="1176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IGMF </a:t>
            </a:r>
            <a:r>
              <a:rPr lang="en-US" altLang="ja-JP" dirty="0" smtClean="0"/>
              <a:t>RM: Up to z=5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25921" y="888751"/>
            <a:ext cx="8918079" cy="652637"/>
          </a:xfrm>
        </p:spPr>
        <p:txBody>
          <a:bodyPr>
            <a:normAutofit/>
          </a:bodyPr>
          <a:lstStyle/>
          <a:p>
            <a:r>
              <a:rPr lang="en-US" altLang="ja-JP" sz="2800" dirty="0"/>
              <a:t>RMS of RM through filaments </a:t>
            </a:r>
            <a:r>
              <a:rPr lang="en-US" altLang="ja-JP" sz="2800" b="1" u="sng" dirty="0"/>
              <a:t>~several-10 [rad m</a:t>
            </a:r>
            <a:r>
              <a:rPr lang="en-US" altLang="ja-JP" sz="2800" b="1" u="sng" baseline="30000" dirty="0"/>
              <a:t>-2</a:t>
            </a:r>
            <a:r>
              <a:rPr lang="en-US" altLang="ja-JP" sz="2800" b="1" u="sng" dirty="0"/>
              <a:t>]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11739" y="6128230"/>
            <a:ext cx="3597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Akahori &amp; </a:t>
            </a:r>
            <a:r>
              <a:rPr lang="en-US" altLang="ja-JP" dirty="0" err="1">
                <a:solidFill>
                  <a:srgbClr val="FFFFFF"/>
                </a:solidFill>
                <a:cs typeface="ヒラギノ丸ゴ Pro W4"/>
              </a:rPr>
              <a:t>Ryu</a:t>
            </a:r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 (</a:t>
            </a:r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2011)</a:t>
            </a:r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, </a:t>
            </a:r>
            <a:r>
              <a:rPr lang="en-US" altLang="ja-JP" dirty="0" err="1" smtClean="0">
                <a:solidFill>
                  <a:srgbClr val="FFFFFF"/>
                </a:solidFill>
                <a:cs typeface="ヒラギノ丸ゴ Pro W4"/>
              </a:rPr>
              <a:t>ApJ</a:t>
            </a:r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, 738, 134</a:t>
            </a:r>
            <a:endParaRPr lang="en-US" altLang="ja-JP" dirty="0">
              <a:solidFill>
                <a:srgbClr val="FFFFFF"/>
              </a:solidFill>
              <a:cs typeface="ヒラギノ丸ゴ Pro W4"/>
            </a:endParaRPr>
          </a:p>
        </p:txBody>
      </p:sp>
      <p:pic>
        <p:nvPicPr>
          <p:cNvPr id="8" name="図 7" descr="fi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6" y="1496895"/>
            <a:ext cx="4278983" cy="3406070"/>
          </a:xfrm>
          <a:prstGeom prst="rect">
            <a:avLst/>
          </a:prstGeom>
          <a:effectLst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5466" y="1518811"/>
            <a:ext cx="13788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err="1" smtClean="0">
                <a:solidFill>
                  <a:schemeClr val="bg1"/>
                </a:solidFill>
                <a:cs typeface="ヒラギノ丸ゴ Pro W4"/>
              </a:rPr>
              <a:t>Willman</a:t>
            </a:r>
            <a:r>
              <a:rPr lang="en-US" altLang="ja-JP" sz="1600" dirty="0">
                <a:solidFill>
                  <a:schemeClr val="bg1"/>
                </a:solidFill>
                <a:cs typeface="ヒラギノ丸ゴ Pro W4"/>
              </a:rPr>
              <a:t> </a:t>
            </a:r>
            <a:r>
              <a:rPr lang="en-US" altLang="ja-JP" sz="1600" dirty="0" smtClean="0">
                <a:solidFill>
                  <a:schemeClr val="bg1"/>
                </a:solidFill>
                <a:cs typeface="ヒラギノ丸ゴ Pro W4"/>
              </a:rPr>
              <a:t>et al.</a:t>
            </a:r>
          </a:p>
          <a:p>
            <a:pPr algn="r"/>
            <a:r>
              <a:rPr lang="en-US" altLang="ja-JP" sz="1600" dirty="0" smtClean="0">
                <a:solidFill>
                  <a:schemeClr val="bg1"/>
                </a:solidFill>
                <a:cs typeface="ヒラギノ丸ゴ Pro W4"/>
              </a:rPr>
              <a:t>(2008</a:t>
            </a:r>
            <a:r>
              <a:rPr lang="en-US" altLang="ja-JP" sz="1600" dirty="0">
                <a:solidFill>
                  <a:schemeClr val="bg1"/>
                </a:solidFill>
                <a:cs typeface="ヒラギノ丸ゴ Pro W4"/>
              </a:rPr>
              <a:t>)</a:t>
            </a:r>
          </a:p>
        </p:txBody>
      </p:sp>
      <p:pic>
        <p:nvPicPr>
          <p:cNvPr id="10" name="図 9" descr="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13" y="1574047"/>
            <a:ext cx="3576688" cy="3546582"/>
          </a:xfrm>
          <a:prstGeom prst="rect">
            <a:avLst/>
          </a:prstGeom>
          <a:effectLst/>
        </p:spPr>
      </p:pic>
      <p:sp>
        <p:nvSpPr>
          <p:cNvPr id="11" name="正方形/長方形 10"/>
          <p:cNvSpPr/>
          <p:nvPr/>
        </p:nvSpPr>
        <p:spPr>
          <a:xfrm>
            <a:off x="440973" y="4906548"/>
            <a:ext cx="36964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  <a:cs typeface="ヒラギノ丸ゴ Pro W4"/>
              </a:rPr>
              <a:t>RM, </a:t>
            </a:r>
            <a:r>
              <a:rPr lang="en-US" altLang="ja-JP" sz="2400" dirty="0" err="1" smtClean="0">
                <a:solidFill>
                  <a:srgbClr val="FFFFFF"/>
                </a:solidFill>
                <a:cs typeface="ヒラギノ丸ゴ Pro W4"/>
              </a:rPr>
              <a:t>Sx</a:t>
            </a:r>
            <a:r>
              <a:rPr lang="en-US" altLang="ja-JP" sz="2400" dirty="0" smtClean="0">
                <a:solidFill>
                  <a:srgbClr val="FFFFFF"/>
                </a:solidFill>
                <a:cs typeface="ヒラギノ丸ゴ Pro W4"/>
              </a:rPr>
              <a:t>, </a:t>
            </a:r>
            <a:r>
              <a:rPr lang="en-US" altLang="ja-JP" sz="2400" dirty="0" err="1" smtClean="0">
                <a:solidFill>
                  <a:srgbClr val="FFFFFF"/>
                </a:solidFill>
                <a:cs typeface="ヒラギノ丸ゴ Pro W4"/>
              </a:rPr>
              <a:t>Tx</a:t>
            </a:r>
            <a:r>
              <a:rPr lang="en-US" altLang="ja-JP" sz="2400" dirty="0" smtClean="0">
                <a:solidFill>
                  <a:srgbClr val="FFFFFF"/>
                </a:solidFill>
                <a:cs typeface="ヒラギノ丸ゴ Pro W4"/>
              </a:rPr>
              <a:t> (z&lt;5), </a:t>
            </a:r>
          </a:p>
          <a:p>
            <a:r>
              <a:rPr lang="en-US" altLang="ja-JP" sz="2400" dirty="0" smtClean="0">
                <a:solidFill>
                  <a:srgbClr val="FFFFFF"/>
                </a:solidFill>
                <a:cs typeface="ヒラギノ丸ゴ Pro W4"/>
              </a:rPr>
              <a:t>200 deg</a:t>
            </a:r>
            <a:r>
              <a:rPr lang="en-US" altLang="ja-JP" sz="2400" baseline="30000" dirty="0" smtClean="0">
                <a:solidFill>
                  <a:srgbClr val="FFFFFF"/>
                </a:solidFill>
                <a:cs typeface="ヒラギノ丸ゴ Pro W4"/>
              </a:rPr>
              <a:t>2</a:t>
            </a:r>
            <a:r>
              <a:rPr lang="en-US" altLang="ja-JP" sz="2400" dirty="0" smtClean="0">
                <a:solidFill>
                  <a:srgbClr val="FFFFFF"/>
                </a:solidFill>
                <a:cs typeface="ヒラギノ丸ゴ Pro W4"/>
              </a:rPr>
              <a:t> field-of-view map</a:t>
            </a:r>
          </a:p>
          <a:p>
            <a:r>
              <a:rPr lang="en-US" altLang="ja-JP" dirty="0">
                <a:solidFill>
                  <a:srgbClr val="FFFFFF"/>
                </a:solidFill>
                <a:cs typeface="ヒラギノ丸ゴ Pro W4"/>
              </a:rPr>
              <a:t>(</a:t>
            </a:r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2048</a:t>
            </a:r>
            <a:r>
              <a:rPr lang="en-US" altLang="ja-JP" baseline="30000" dirty="0" smtClean="0">
                <a:solidFill>
                  <a:srgbClr val="FFFFFF"/>
                </a:solidFill>
                <a:cs typeface="ヒラギノ丸ゴ Pro W4"/>
              </a:rPr>
              <a:t>2</a:t>
            </a:r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 pixels, one pixel one source)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924239" y="5051407"/>
            <a:ext cx="3878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FFFF"/>
                </a:solidFill>
                <a:cs typeface="ヒラギノ丸ゴ Pro W4"/>
              </a:rPr>
              <a:t>RMS of RM(&lt;z) </a:t>
            </a:r>
          </a:p>
          <a:p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(average of 2048</a:t>
            </a:r>
            <a:r>
              <a:rPr lang="en-US" altLang="ja-JP" baseline="30000" dirty="0" smtClean="0">
                <a:solidFill>
                  <a:srgbClr val="FFFFFF"/>
                </a:solidFill>
                <a:cs typeface="ヒラギノ丸ゴ Pro W4"/>
              </a:rPr>
              <a:t>2</a:t>
            </a:r>
            <a:r>
              <a:rPr lang="en-US" altLang="ja-JP" dirty="0" smtClean="0">
                <a:solidFill>
                  <a:srgbClr val="FFFFFF"/>
                </a:solidFill>
                <a:cs typeface="ヒラギノ丸ゴ Pro W4"/>
              </a:rPr>
              <a:t> pixels * 200 maps)</a:t>
            </a:r>
            <a:endParaRPr lang="en-US" altLang="ja-JP" dirty="0">
              <a:solidFill>
                <a:srgbClr val="FFFFFF"/>
              </a:solidFill>
              <a:cs typeface="ヒラギノ丸ゴ Pro W4"/>
            </a:endParaRPr>
          </a:p>
        </p:txBody>
      </p:sp>
      <p:pic>
        <p:nvPicPr>
          <p:cNvPr id="13" name="図 12" descr="e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26" y="5870823"/>
            <a:ext cx="4435046" cy="626739"/>
          </a:xfrm>
          <a:prstGeom prst="rect">
            <a:avLst/>
          </a:prstGeom>
          <a:ln w="9525" cmpd="sng">
            <a:noFill/>
          </a:ln>
        </p:spPr>
      </p:pic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6</a:t>
            </a:fld>
            <a:r>
              <a:rPr lang="en-US" smtClean="0"/>
              <a:t>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65"/>
    </mc:Choice>
    <mc:Fallback xmlns="">
      <p:transition xmlns:p14="http://schemas.microsoft.com/office/powerpoint/2010/main" spd="slow" advTm="1860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IGMF RM: Structure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975" y="1415150"/>
            <a:ext cx="8862892" cy="919239"/>
          </a:xfrm>
        </p:spPr>
        <p:txBody>
          <a:bodyPr>
            <a:normAutofit/>
          </a:bodyPr>
          <a:lstStyle/>
          <a:p>
            <a:pPr lvl="1"/>
            <a:r>
              <a:rPr kumimoji="1" lang="en-US" altLang="ja-JP" sz="2400" dirty="0" smtClean="0"/>
              <a:t>Available for coarse-spacing data</a:t>
            </a:r>
          </a:p>
          <a:p>
            <a:pPr lvl="1"/>
            <a:r>
              <a:rPr kumimoji="1" lang="en-US" altLang="ja-JP" sz="2400" dirty="0" smtClean="0"/>
              <a:t>Shape </a:t>
            </a:r>
            <a:r>
              <a:rPr lang="en-US" altLang="ja-JP" sz="2400" dirty="0" smtClean="0"/>
              <a:t>&amp; Exponents</a:t>
            </a:r>
            <a:r>
              <a:rPr lang="en-US" altLang="ja-JP" sz="2400" dirty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reveal the </a:t>
            </a:r>
            <a:r>
              <a:rPr kumimoji="1" lang="en-US" altLang="ja-JP" sz="2400" dirty="0" smtClean="0">
                <a:sym typeface="Wingdings"/>
              </a:rPr>
              <a:t>nature of turbulence</a:t>
            </a:r>
            <a:endParaRPr kumimoji="1" lang="en-US" altLang="ja-JP" sz="2400" dirty="0" smtClean="0"/>
          </a:p>
        </p:txBody>
      </p:sp>
      <p:pic>
        <p:nvPicPr>
          <p:cNvPr id="8" name="図 7" descr="e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07" y="947638"/>
            <a:ext cx="6956452" cy="4931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図形グループ 47"/>
          <p:cNvGrpSpPr>
            <a:grpSpLocks noChangeAspect="1"/>
          </p:cNvGrpSpPr>
          <p:nvPr/>
        </p:nvGrpSpPr>
        <p:grpSpPr>
          <a:xfrm>
            <a:off x="4920451" y="3288425"/>
            <a:ext cx="3916878" cy="2921529"/>
            <a:chOff x="9474200" y="-198982"/>
            <a:chExt cx="9144000" cy="6820349"/>
          </a:xfrm>
        </p:grpSpPr>
        <p:pic>
          <p:nvPicPr>
            <p:cNvPr id="46" name="図 45" descr="Padoan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200" y="-198982"/>
              <a:ext cx="9144000" cy="6267116"/>
            </a:xfrm>
            <a:prstGeom prst="rect">
              <a:avLst/>
            </a:prstGeom>
          </p:spPr>
        </p:pic>
        <p:pic>
          <p:nvPicPr>
            <p:cNvPr id="47" name="図 46" descr="Padoan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200" y="6068134"/>
              <a:ext cx="9144000" cy="553233"/>
            </a:xfrm>
            <a:prstGeom prst="rect">
              <a:avLst/>
            </a:prstGeom>
          </p:spPr>
        </p:pic>
      </p:grpSp>
      <p:sp>
        <p:nvSpPr>
          <p:cNvPr id="7" name="テキスト ボックス 6"/>
          <p:cNvSpPr txBox="1"/>
          <p:nvPr/>
        </p:nvSpPr>
        <p:spPr>
          <a:xfrm rot="18354393">
            <a:off x="5864168" y="376096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Kolmogorov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20090171">
            <a:off x="7421124" y="372052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Boldyrev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9592759">
            <a:off x="6670242" y="3562542"/>
            <a:ext cx="143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She-Leveque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26205" y="6113194"/>
            <a:ext cx="46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n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63614" y="4639910"/>
            <a:ext cx="55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 smtClean="0">
                <a:latin typeface="+mn-ea"/>
              </a:rPr>
              <a:t>η</a:t>
            </a:r>
            <a:r>
              <a:rPr lang="en-US" altLang="en-US" sz="2400" baseline="-25000" dirty="0" err="1" smtClean="0"/>
              <a:t>n</a:t>
            </a:r>
            <a:endParaRPr kumimoji="1" lang="ja-JP" altLang="en-US" sz="2400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66479" y="2385539"/>
            <a:ext cx="5060128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Ex. J1-0 </a:t>
            </a:r>
            <a:r>
              <a:rPr kumimoji="1" lang="en-US" altLang="ja-JP" sz="2000" baseline="30000" dirty="0" smtClean="0"/>
              <a:t>13</a:t>
            </a:r>
            <a:r>
              <a:rPr kumimoji="1" lang="en-US" altLang="ja-JP" sz="2000" dirty="0" smtClean="0"/>
              <a:t>CO Intensity SF and SF exponents of Molecular Cloud Complexes (</a:t>
            </a:r>
            <a:r>
              <a:rPr kumimoji="1" lang="en-US" altLang="ja-JP" sz="2000" dirty="0" err="1" smtClean="0"/>
              <a:t>Padoan</a:t>
            </a:r>
            <a:r>
              <a:rPr kumimoji="1" lang="en-US" altLang="ja-JP" sz="2000" dirty="0" smtClean="0"/>
              <a:t>+ 03)</a:t>
            </a:r>
            <a:endParaRPr kumimoji="1" lang="ja-JP" altLang="en-US" sz="2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94447" y="6147951"/>
            <a:ext cx="343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0.1                          1.0                         10</a:t>
            </a:r>
          </a:p>
          <a:p>
            <a:r>
              <a:rPr lang="en-US" altLang="ja-JP" dirty="0" smtClean="0"/>
              <a:t>                       r [pc]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 rot="16200000">
            <a:off x="-197064" y="4299897"/>
            <a:ext cx="91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 smtClean="0"/>
              <a:t>S</a:t>
            </a:r>
            <a:r>
              <a:rPr lang="en-US" altLang="en-US" sz="2400" baseline="-25000" dirty="0" err="1" smtClean="0"/>
              <a:t>n</a:t>
            </a:r>
            <a:r>
              <a:rPr lang="en-US" altLang="en-US" sz="2400" dirty="0" smtClean="0"/>
              <a:t>(</a:t>
            </a:r>
            <a:r>
              <a:rPr lang="en-US" altLang="en-US" sz="2400" dirty="0"/>
              <a:t>r</a:t>
            </a:r>
            <a:r>
              <a:rPr lang="en-US" altLang="en-US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65" name="図 64" descr="Padoan_s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7" y="3306980"/>
            <a:ext cx="3683739" cy="2902973"/>
          </a:xfrm>
          <a:prstGeom prst="rect">
            <a:avLst/>
          </a:prstGeom>
        </p:spPr>
      </p:pic>
      <p:sp>
        <p:nvSpPr>
          <p:cNvPr id="70" name="正方形/長方形 69"/>
          <p:cNvSpPr/>
          <p:nvPr/>
        </p:nvSpPr>
        <p:spPr>
          <a:xfrm>
            <a:off x="1375216" y="3306980"/>
            <a:ext cx="523737" cy="2866689"/>
          </a:xfrm>
          <a:prstGeom prst="rect">
            <a:avLst/>
          </a:prstGeom>
          <a:solidFill>
            <a:schemeClr val="accent6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1898953" y="3306980"/>
            <a:ext cx="1410752" cy="2866689"/>
          </a:xfrm>
          <a:prstGeom prst="rect">
            <a:avLst/>
          </a:prstGeom>
          <a:solidFill>
            <a:schemeClr val="accent4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3309704" y="3306980"/>
            <a:ext cx="511862" cy="2866689"/>
          </a:xfrm>
          <a:prstGeom prst="rect">
            <a:avLst/>
          </a:prstGeom>
          <a:solidFill>
            <a:schemeClr val="accent3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 flipV="1">
            <a:off x="1375216" y="3789782"/>
            <a:ext cx="515899" cy="285594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V="1">
            <a:off x="1898953" y="3426417"/>
            <a:ext cx="1423952" cy="363364"/>
          </a:xfrm>
          <a:prstGeom prst="line">
            <a:avLst/>
          </a:prstGeom>
          <a:ln w="7620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3322905" y="3414320"/>
            <a:ext cx="486566" cy="1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1965982" y="3805711"/>
            <a:ext cx="1230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accent4"/>
                </a:solidFill>
              </a:rPr>
              <a:t>Inertial range</a:t>
            </a:r>
            <a:endParaRPr lang="ja-JP" altLang="en-US" b="1" dirty="0">
              <a:solidFill>
                <a:schemeClr val="accent4"/>
              </a:solidFill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110469" y="4652607"/>
            <a:ext cx="2028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b="1" dirty="0" smtClean="0">
                <a:solidFill>
                  <a:schemeClr val="accent3"/>
                </a:solidFill>
              </a:rPr>
              <a:t>Driving range</a:t>
            </a:r>
            <a:endParaRPr lang="en-US" altLang="ja-JP" b="1" dirty="0">
              <a:solidFill>
                <a:schemeClr val="accent3"/>
              </a:solidFill>
            </a:endParaRPr>
          </a:p>
          <a:p>
            <a:pPr algn="r"/>
            <a:r>
              <a:rPr lang="en-US" altLang="ja-JP" b="1" dirty="0" smtClean="0">
                <a:solidFill>
                  <a:schemeClr val="accent3"/>
                </a:solidFill>
              </a:rPr>
              <a:t>(Outer </a:t>
            </a:r>
            <a:r>
              <a:rPr lang="en-US" altLang="ja-JP" b="1" dirty="0">
                <a:solidFill>
                  <a:schemeClr val="accent3"/>
                </a:solidFill>
              </a:rPr>
              <a:t>scale)</a:t>
            </a:r>
            <a:endParaRPr lang="ja-JP" altLang="en-US" b="1" dirty="0">
              <a:solidFill>
                <a:schemeClr val="accent3"/>
              </a:solidFill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1038842" y="5350833"/>
            <a:ext cx="2539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chemeClr val="accent6"/>
                </a:solidFill>
              </a:rPr>
              <a:t>Dissipation range</a:t>
            </a:r>
            <a:endParaRPr lang="en-US" altLang="ja-JP" b="1" dirty="0">
              <a:solidFill>
                <a:schemeClr val="accent6"/>
              </a:solidFill>
            </a:endParaRPr>
          </a:p>
          <a:p>
            <a:r>
              <a:rPr lang="en-US" altLang="ja-JP" b="1" dirty="0">
                <a:solidFill>
                  <a:schemeClr val="accent6"/>
                </a:solidFill>
              </a:rPr>
              <a:t>(Inner scale)</a:t>
            </a:r>
            <a:endParaRPr lang="ja-JP" altLang="en-US" b="1" dirty="0">
              <a:solidFill>
                <a:schemeClr val="accent6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3135518" y="3870668"/>
            <a:ext cx="2585529" cy="48998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7</a:t>
            </a:fld>
            <a:r>
              <a:rPr lang="en-US" smtClean="0"/>
              <a:t>/19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1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219"/>
    </mc:Choice>
    <mc:Fallback xmlns="">
      <p:transition xmlns:p14="http://schemas.microsoft.com/office/powerpoint/2010/main" spd="slow" advTm="2472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IGMF RM: Observed SFs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975" y="880997"/>
            <a:ext cx="8611937" cy="609598"/>
          </a:xfrm>
        </p:spPr>
        <p:txBody>
          <a:bodyPr>
            <a:normAutofit/>
          </a:bodyPr>
          <a:lstStyle/>
          <a:p>
            <a:r>
              <a:rPr lang="en-US" altLang="ja-JP" sz="3000" b="1" dirty="0" smtClean="0"/>
              <a:t>SFs of RM toward the Galactic Poles (</a:t>
            </a:r>
            <a:r>
              <a:rPr lang="en-US" altLang="ja-JP" sz="3000" b="1" dirty="0" err="1" smtClean="0"/>
              <a:t>Stil</a:t>
            </a:r>
            <a:r>
              <a:rPr lang="en-US" altLang="ja-JP" sz="3000" b="1" dirty="0" smtClean="0"/>
              <a:t>+ 11)</a:t>
            </a:r>
            <a:endParaRPr kumimoji="1" lang="en-US" altLang="ja-JP" sz="3000" b="1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183367" y="5972825"/>
            <a:ext cx="1711455" cy="5847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Motivation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08660" y="6034381"/>
            <a:ext cx="723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1"/>
                </a:solidFill>
              </a:rPr>
              <a:t>How much is the contribution from the IGMF?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88067" y="1621464"/>
            <a:ext cx="39392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ß"/>
            </a:pPr>
            <a:r>
              <a:rPr lang="en-US" altLang="ja-JP" sz="2400" u="sng" dirty="0" smtClean="0">
                <a:sym typeface="Wingdings"/>
              </a:rPr>
              <a:t>South Galactic Pole (SGP)</a:t>
            </a:r>
          </a:p>
          <a:p>
            <a:r>
              <a:rPr lang="en-US" altLang="ja-JP" sz="2000" dirty="0" smtClean="0">
                <a:sym typeface="Wingdings"/>
              </a:rPr>
              <a:t>	circles: Mao+ (10) WSRT+ACTA</a:t>
            </a:r>
            <a:endParaRPr kumimoji="1" lang="en-US" altLang="ja-JP" sz="2000" dirty="0">
              <a:sym typeface="Wingdings"/>
            </a:endParaRPr>
          </a:p>
          <a:p>
            <a:r>
              <a:rPr lang="en-US" altLang="ja-JP" sz="2000" dirty="0" smtClean="0">
                <a:sym typeface="Wingdings"/>
              </a:rPr>
              <a:t>	lines: Taylor+ (09) NVSS</a:t>
            </a:r>
            <a:endParaRPr lang="en-US" altLang="ja-JP" sz="2000" dirty="0">
              <a:sym typeface="Wingdings"/>
            </a:endParaRPr>
          </a:p>
          <a:p>
            <a:pPr marL="342900" indent="-342900">
              <a:buFont typeface="Wingdings" charset="0"/>
              <a:buChar char="ß"/>
            </a:pPr>
            <a:r>
              <a:rPr lang="en-US" altLang="ja-JP" sz="2400" u="sng" dirty="0" smtClean="0">
                <a:sym typeface="Wingdings"/>
              </a:rPr>
              <a:t>North Galactic Pole (NGP)</a:t>
            </a:r>
          </a:p>
          <a:p>
            <a:r>
              <a:rPr lang="en-US" altLang="ja-JP" sz="2000" dirty="0">
                <a:sym typeface="Wingdings"/>
              </a:rPr>
              <a:t>	circles</a:t>
            </a:r>
            <a:r>
              <a:rPr lang="en-US" altLang="ja-JP" sz="2000" dirty="0" smtClean="0">
                <a:sym typeface="Wingdings"/>
              </a:rPr>
              <a:t>: </a:t>
            </a:r>
            <a:r>
              <a:rPr lang="en-US" altLang="ja-JP" sz="2000" dirty="0">
                <a:sym typeface="Wingdings"/>
              </a:rPr>
              <a:t>Mao+ (10) WSRT+ACTA</a:t>
            </a:r>
          </a:p>
          <a:p>
            <a:r>
              <a:rPr lang="en-US" altLang="ja-JP" sz="2000" dirty="0">
                <a:sym typeface="Wingdings"/>
              </a:rPr>
              <a:t>	lines</a:t>
            </a:r>
            <a:r>
              <a:rPr lang="en-US" altLang="ja-JP" sz="2000" dirty="0" smtClean="0">
                <a:sym typeface="Wingdings"/>
              </a:rPr>
              <a:t>: </a:t>
            </a:r>
            <a:r>
              <a:rPr lang="en-US" altLang="ja-JP" sz="2000" dirty="0">
                <a:sym typeface="Wingdings"/>
              </a:rPr>
              <a:t>Taylor+ (09) </a:t>
            </a:r>
            <a:r>
              <a:rPr lang="en-US" altLang="ja-JP" sz="2000" dirty="0" smtClean="0">
                <a:sym typeface="Wingdings"/>
              </a:rPr>
              <a:t>NVSS</a:t>
            </a:r>
            <a:endParaRPr kumimoji="1" lang="en-US" altLang="ja-JP" sz="2000" dirty="0">
              <a:sym typeface="Wingding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55728" y="4157973"/>
            <a:ext cx="3762568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kumimoji="1" lang="en-US" altLang="ja-JP" sz="3200" dirty="0" smtClean="0"/>
              <a:t>Very flat profile</a:t>
            </a:r>
          </a:p>
          <a:p>
            <a:pPr marL="457200" indent="-457200">
              <a:buFont typeface="Wingdings" charset="2"/>
              <a:buChar char="ü"/>
            </a:pPr>
            <a:r>
              <a:rPr lang="en-US" altLang="ja-JP" sz="3200" dirty="0" smtClean="0"/>
              <a:t>100-400 [rad</a:t>
            </a:r>
            <a:r>
              <a:rPr lang="en-US" altLang="ja-JP" sz="3200" baseline="30000" dirty="0" smtClean="0"/>
              <a:t>2</a:t>
            </a:r>
            <a:r>
              <a:rPr lang="en-US" altLang="ja-JP" sz="3200" dirty="0" smtClean="0"/>
              <a:t> m</a:t>
            </a:r>
            <a:r>
              <a:rPr lang="en-US" altLang="ja-JP" sz="3200" baseline="30000" dirty="0" smtClean="0"/>
              <a:t>-4</a:t>
            </a:r>
            <a:r>
              <a:rPr lang="en-US" altLang="ja-JP" sz="3200" dirty="0" smtClean="0"/>
              <a:t>]</a:t>
            </a:r>
          </a:p>
          <a:p>
            <a:pPr marL="457200" indent="-457200">
              <a:buFont typeface="Wingdings" charset="2"/>
              <a:buChar char="ü"/>
            </a:pPr>
            <a:r>
              <a:rPr kumimoji="1" lang="en-US" altLang="ja-JP" sz="3200" dirty="0" smtClean="0"/>
              <a:t>SF</a:t>
            </a:r>
            <a:r>
              <a:rPr kumimoji="1" lang="en-US" altLang="ja-JP" sz="3200" baseline="-25000" dirty="0" smtClean="0"/>
              <a:t>SGP</a:t>
            </a:r>
            <a:r>
              <a:rPr kumimoji="1" lang="en-US" altLang="ja-JP" sz="3200" dirty="0" smtClean="0"/>
              <a:t> &gt; 1.5-2 SF</a:t>
            </a:r>
            <a:r>
              <a:rPr kumimoji="1" lang="en-US" altLang="ja-JP" sz="3200" baseline="-25000" dirty="0" smtClean="0"/>
              <a:t>NGP</a:t>
            </a:r>
            <a:endParaRPr kumimoji="1" lang="ja-JP" altLang="en-US" sz="3200" baseline="-25000" dirty="0"/>
          </a:p>
        </p:txBody>
      </p:sp>
      <p:pic>
        <p:nvPicPr>
          <p:cNvPr id="11" name="図 10" descr="sf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2" y="1467344"/>
            <a:ext cx="4519711" cy="444561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140331" y="4030950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00"/>
                </a:solidFill>
              </a:rPr>
              <a:t>5/3</a:t>
            </a:r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Kolmogorov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8</a:t>
            </a:fld>
            <a:r>
              <a:rPr lang="en-US" smtClean="0"/>
              <a:t>/19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1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54"/>
    </mc:Choice>
    <mc:Fallback xmlns="">
      <p:transition xmlns:p14="http://schemas.microsoft.com/office/powerpoint/2010/main" spd="slow" advTm="785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IGMF RM: Our Predicted SFs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975" y="941472"/>
            <a:ext cx="8611937" cy="609598"/>
          </a:xfrm>
        </p:spPr>
        <p:txBody>
          <a:bodyPr>
            <a:normAutofit/>
          </a:bodyPr>
          <a:lstStyle/>
          <a:p>
            <a:r>
              <a:rPr lang="en-US" altLang="ja-JP" sz="3000" b="1" dirty="0"/>
              <a:t>SFs of RM toward the Galactic Poles (</a:t>
            </a:r>
            <a:r>
              <a:rPr lang="en-US" altLang="ja-JP" sz="3000" b="1" dirty="0" err="1"/>
              <a:t>Stil</a:t>
            </a:r>
            <a:r>
              <a:rPr lang="en-US" altLang="ja-JP" sz="3000" b="1" dirty="0"/>
              <a:t>+ 11)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51782" y="1621464"/>
            <a:ext cx="393924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ß"/>
            </a:pPr>
            <a:r>
              <a:rPr lang="en-US" altLang="ja-JP" sz="2400" u="sng" dirty="0" smtClean="0">
                <a:sym typeface="Wingdings"/>
              </a:rPr>
              <a:t>South Galactic Pole (SGP)</a:t>
            </a:r>
          </a:p>
          <a:p>
            <a:r>
              <a:rPr lang="en-US" altLang="ja-JP" sz="2000" dirty="0" smtClean="0">
                <a:sym typeface="Wingdings"/>
              </a:rPr>
              <a:t>	circles: Mao+ (10) WSRT+ACTA</a:t>
            </a:r>
            <a:endParaRPr kumimoji="1" lang="en-US" altLang="ja-JP" sz="2000" dirty="0">
              <a:sym typeface="Wingdings"/>
            </a:endParaRPr>
          </a:p>
          <a:p>
            <a:r>
              <a:rPr lang="en-US" altLang="ja-JP" sz="2000" dirty="0" smtClean="0">
                <a:sym typeface="Wingdings"/>
              </a:rPr>
              <a:t>	lines: Taylor+ (09) NVSS</a:t>
            </a:r>
            <a:endParaRPr lang="en-US" altLang="ja-JP" sz="2000" dirty="0">
              <a:sym typeface="Wingdings"/>
            </a:endParaRPr>
          </a:p>
          <a:p>
            <a:pPr marL="342900" indent="-342900">
              <a:buFont typeface="Wingdings" charset="0"/>
              <a:buChar char="ß"/>
            </a:pPr>
            <a:r>
              <a:rPr lang="en-US" altLang="ja-JP" sz="2400" u="sng" dirty="0" smtClean="0">
                <a:sym typeface="Wingdings"/>
              </a:rPr>
              <a:t>North Galactic Pole (NGP)</a:t>
            </a:r>
          </a:p>
          <a:p>
            <a:r>
              <a:rPr lang="en-US" altLang="ja-JP" sz="2000" dirty="0">
                <a:sym typeface="Wingdings"/>
              </a:rPr>
              <a:t>	circles</a:t>
            </a:r>
            <a:r>
              <a:rPr lang="en-US" altLang="ja-JP" sz="2000" dirty="0" smtClean="0">
                <a:sym typeface="Wingdings"/>
              </a:rPr>
              <a:t>: </a:t>
            </a:r>
            <a:r>
              <a:rPr lang="en-US" altLang="ja-JP" sz="2000" dirty="0">
                <a:sym typeface="Wingdings"/>
              </a:rPr>
              <a:t>Mao+ (10) WSRT+ACTA</a:t>
            </a:r>
          </a:p>
          <a:p>
            <a:r>
              <a:rPr lang="en-US" altLang="ja-JP" sz="2000" dirty="0">
                <a:sym typeface="Wingdings"/>
              </a:rPr>
              <a:t>	lines</a:t>
            </a:r>
            <a:r>
              <a:rPr lang="en-US" altLang="ja-JP" sz="2000" dirty="0" smtClean="0">
                <a:sym typeface="Wingdings"/>
              </a:rPr>
              <a:t>: </a:t>
            </a:r>
            <a:r>
              <a:rPr lang="en-US" altLang="ja-JP" sz="2000" dirty="0">
                <a:sym typeface="Wingdings"/>
              </a:rPr>
              <a:t>Taylor+ (09) </a:t>
            </a:r>
            <a:r>
              <a:rPr lang="en-US" altLang="ja-JP" sz="2000" dirty="0" smtClean="0">
                <a:sym typeface="Wingdings"/>
              </a:rPr>
              <a:t>NVSS</a:t>
            </a:r>
          </a:p>
          <a:p>
            <a:pPr marL="342900" indent="-342900">
              <a:buFont typeface="Wingdings" charset="0"/>
              <a:buChar char="ß"/>
            </a:pPr>
            <a:r>
              <a:rPr kumimoji="1" lang="en-US" altLang="ja-JP" sz="2400" b="1" u="sng" dirty="0" smtClean="0">
                <a:solidFill>
                  <a:schemeClr val="accent1"/>
                </a:solidFill>
                <a:sym typeface="Wingdings"/>
              </a:rPr>
              <a:t>Simulation Results (IGMF)</a:t>
            </a:r>
          </a:p>
          <a:p>
            <a:r>
              <a:rPr lang="en-US" altLang="ja-JP" sz="2000" dirty="0" smtClean="0">
                <a:solidFill>
                  <a:schemeClr val="accent1"/>
                </a:solidFill>
                <a:sym typeface="Wingdings"/>
              </a:rPr>
              <a:t>	colors: Akahori, </a:t>
            </a:r>
            <a:r>
              <a:rPr lang="en-US" altLang="ja-JP" sz="2000" dirty="0" err="1" smtClean="0">
                <a:solidFill>
                  <a:schemeClr val="accent1"/>
                </a:solidFill>
                <a:sym typeface="Wingdings"/>
              </a:rPr>
              <a:t>Ryu</a:t>
            </a:r>
            <a:r>
              <a:rPr lang="en-US" altLang="ja-JP" sz="2000" dirty="0" smtClean="0">
                <a:solidFill>
                  <a:schemeClr val="accent1"/>
                </a:solidFill>
                <a:sym typeface="Wingdings"/>
              </a:rPr>
              <a:t> (11</a:t>
            </a:r>
            <a:r>
              <a:rPr lang="en-US" altLang="ja-JP" sz="2000" dirty="0">
                <a:solidFill>
                  <a:schemeClr val="accent1"/>
                </a:solidFill>
                <a:sym typeface="Wingdings"/>
              </a:rPr>
              <a:t>)</a:t>
            </a:r>
            <a:endParaRPr kumimoji="1" lang="en-US" altLang="ja-JP" sz="2000" dirty="0">
              <a:solidFill>
                <a:schemeClr val="accent1"/>
              </a:solidFill>
              <a:sym typeface="Wingding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14913" y="4749485"/>
            <a:ext cx="3685624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kumimoji="1" lang="en-US" altLang="ja-JP" sz="3200" dirty="0" smtClean="0"/>
              <a:t>Flat @ r &gt; 0.2º</a:t>
            </a:r>
          </a:p>
          <a:p>
            <a:pPr marL="457200" indent="-457200">
              <a:buFont typeface="Wingdings" charset="2"/>
              <a:buChar char="ü"/>
            </a:pPr>
            <a:r>
              <a:rPr lang="en-US" altLang="ja-JP" sz="3200" dirty="0" smtClean="0"/>
              <a:t>100-200 [rad</a:t>
            </a:r>
            <a:r>
              <a:rPr lang="en-US" altLang="ja-JP" sz="3200" baseline="30000" dirty="0" smtClean="0"/>
              <a:t>2</a:t>
            </a:r>
            <a:r>
              <a:rPr lang="en-US" altLang="ja-JP" sz="3200" dirty="0" smtClean="0"/>
              <a:t> m</a:t>
            </a:r>
            <a:r>
              <a:rPr lang="en-US" altLang="ja-JP" sz="3200" baseline="30000" dirty="0" smtClean="0"/>
              <a:t>-4</a:t>
            </a:r>
            <a:r>
              <a:rPr lang="en-US" altLang="ja-JP" sz="3200" dirty="0" smtClean="0"/>
              <a:t>]</a:t>
            </a:r>
          </a:p>
        </p:txBody>
      </p:sp>
      <p:pic>
        <p:nvPicPr>
          <p:cNvPr id="12" name="図 11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5" y="1524933"/>
            <a:ext cx="4400648" cy="4370812"/>
          </a:xfrm>
          <a:prstGeom prst="rect">
            <a:avLst/>
          </a:prstGeom>
          <a:effectLst/>
        </p:spPr>
      </p:pic>
      <p:sp>
        <p:nvSpPr>
          <p:cNvPr id="11" name="角丸四角形 10"/>
          <p:cNvSpPr/>
          <p:nvPr/>
        </p:nvSpPr>
        <p:spPr>
          <a:xfrm>
            <a:off x="145519" y="5987232"/>
            <a:ext cx="1948623" cy="5847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Motivation 2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94142" y="6034381"/>
            <a:ext cx="704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1"/>
                </a:solidFill>
              </a:rPr>
              <a:t>How much is the contribution from the GMF?</a:t>
            </a:r>
            <a:endParaRPr kumimoji="1" lang="ja-JP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2011.11.30-12.02</a:t>
            </a:r>
            <a:endParaRPr kumimoji="1" lang="ja-JP" altLang="en-US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East Asian Collaboration for SKA@KASI, Korea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pPr/>
              <a:t>9</a:t>
            </a:fld>
            <a:r>
              <a:rPr lang="en-US" smtClean="0"/>
              <a:t>/19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0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36"/>
    </mc:Choice>
    <mc:Fallback xmlns="">
      <p:transition xmlns:p14="http://schemas.microsoft.com/office/powerpoint/2010/main" spd="slow" advTm="1188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ビット">
  <a:themeElements>
    <a:clrScheme name="オービット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オービット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オービット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オービット.thmx</Template>
  <TotalTime>2752</TotalTime>
  <Words>1701</Words>
  <Application>Microsoft Macintosh PowerPoint</Application>
  <PresentationFormat>画面に合わせる (4:3)</PresentationFormat>
  <Paragraphs>304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オービット</vt:lpstr>
      <vt:lpstr>Structure Function of Rotation Measure toward High Galactic Latitudes </vt:lpstr>
      <vt:lpstr>Contents</vt:lpstr>
      <vt:lpstr>Cosmic Magnetism</vt:lpstr>
      <vt:lpstr>IGMF RM: Our Approach</vt:lpstr>
      <vt:lpstr>IGMF RM: Local Universe</vt:lpstr>
      <vt:lpstr>IGMF RM: Up to z=5</vt:lpstr>
      <vt:lpstr>IGMF RM: Structure Function</vt:lpstr>
      <vt:lpstr>IGMF RM: Observed SFs</vt:lpstr>
      <vt:lpstr>IGMF RM: Our Predicted SFs</vt:lpstr>
      <vt:lpstr>GMF RM: Our Model</vt:lpstr>
      <vt:lpstr>GMF RM: Map and PDF</vt:lpstr>
      <vt:lpstr>GMF RM: Structure Function </vt:lpstr>
      <vt:lpstr>SKA Activities: Caution!</vt:lpstr>
      <vt:lpstr>SKA Activities: ASKAP and SKA</vt:lpstr>
      <vt:lpstr>SKA Activities: Ongoing Researches</vt:lpstr>
      <vt:lpstr>SKA Activities: Ongoing Researches</vt:lpstr>
      <vt:lpstr>SKA Activities: Ongoing Researches</vt:lpstr>
      <vt:lpstr>SKA Activities: Possible Collaboration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Akahori Takuya</dc:creator>
  <cp:lastModifiedBy>Akahori Takuya</cp:lastModifiedBy>
  <cp:revision>1800</cp:revision>
  <dcterms:created xsi:type="dcterms:W3CDTF">2011-10-13T05:25:01Z</dcterms:created>
  <dcterms:modified xsi:type="dcterms:W3CDTF">2011-12-02T01:32:49Z</dcterms:modified>
</cp:coreProperties>
</file>