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5" r:id="rId4"/>
    <p:sldId id="266" r:id="rId5"/>
    <p:sldId id="278" r:id="rId6"/>
    <p:sldId id="304" r:id="rId7"/>
    <p:sldId id="295" r:id="rId8"/>
    <p:sldId id="306" r:id="rId9"/>
    <p:sldId id="314" r:id="rId10"/>
    <p:sldId id="313" r:id="rId11"/>
    <p:sldId id="315" r:id="rId12"/>
    <p:sldId id="316" r:id="rId13"/>
    <p:sldId id="317" r:id="rId14"/>
    <p:sldId id="292" r:id="rId15"/>
    <p:sldId id="286" r:id="rId16"/>
    <p:sldId id="318" r:id="rId17"/>
    <p:sldId id="319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6F6"/>
    <a:srgbClr val="9B2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2C8B-1F29-46FF-9063-DF149B27A363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BD083-9570-4A73-BB77-2C8E5A331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0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493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02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114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56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10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80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69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56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87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37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BD083-9570-4A73-BB77-2C8E5A33194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77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6DD-A82F-43D3-951A-999423DCEDD0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4EA7-D057-4BCE-962F-6A344C963EC1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EA1C-1AA7-4D78-8AD4-1A9EF1DC6214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71B-6A26-4BA6-B17B-6797EE0C4024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C377-29C6-4B8C-B249-3D0E60EF4AAB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A91-ED86-4400-A868-CE76B41E4C45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556-CE38-4431-AA26-D71E4FF98F0E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A90F-8D58-4B41-85F0-23B87023F9D2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BC0D-ADBD-4EE0-915D-0A001E80F8A5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93BD-D4D7-4215-9096-2371ACAA2D97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1EE8-79CC-46C8-ACC3-D7CADEC921B7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C0C1C2-4AED-4706-8DFE-1854630C7744}" type="datetime1">
              <a:rPr lang="en-US" altLang="ko-KR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microsoft.com/office/2007/relationships/hdphoto" Target="../media/hdphoto1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microsoft.com/office/2007/relationships/hdphoto" Target="../media/hdphoto10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075"/>
            <a:ext cx="1695659" cy="771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0960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" y="1449050"/>
                <a:ext cx="8991600" cy="14123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ko-KR" sz="3600" b="1" dirty="0" smtClean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  <a:t>Astrophysical implications of </a:t>
                </a:r>
                <a:br>
                  <a:rPr lang="en-US" altLang="ko-KR" sz="3600" b="1" dirty="0" smtClean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</a:br>
                <a:r>
                  <a:rPr lang="en-US" altLang="ko-KR" sz="3600" b="1" dirty="0" smtClean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  <a:t>the (n</a:t>
                </a:r>
                <a:r>
                  <a:rPr lang="en-US" altLang="ko-KR" sz="3600" b="1" dirty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ko-KR" altLang="en-US" sz="3600" b="1" i="1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altLang="ko-KR" sz="3600" b="1" dirty="0" smtClean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  <a:t>) Reaction</a:t>
                </a:r>
                <a:r>
                  <a:rPr lang="en-US" altLang="ko-KR" sz="3600" b="1" dirty="0">
                    <a:ln>
                      <a:solidFill>
                        <a:srgbClr val="FFC000"/>
                      </a:solidFill>
                    </a:ln>
                    <a:solidFill>
                      <a:srgbClr val="FFFF00"/>
                    </a:solidFill>
                  </a:rPr>
                  <a:t>s</a:t>
                </a:r>
                <a:endParaRPr lang="ko-KR" altLang="en-US" sz="3600" b="1" dirty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49050"/>
                <a:ext cx="8991600" cy="1412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52400" y="3839704"/>
            <a:ext cx="8763000" cy="1033087"/>
            <a:chOff x="152400" y="3776246"/>
            <a:chExt cx="8763000" cy="1033087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3776246"/>
              <a:ext cx="876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r>
                <a:rPr lang="en-US" altLang="ko-KR" sz="1600" b="1" dirty="0"/>
                <a:t>Nguyen Kim </a:t>
              </a:r>
              <a:r>
                <a:rPr lang="en-US" altLang="ko-KR" sz="1600" b="1" dirty="0" err="1" smtClean="0"/>
                <a:t>Uyen</a:t>
              </a:r>
              <a:r>
                <a:rPr lang="en-US" altLang="ko-KR" sz="1600" b="1" dirty="0" smtClean="0"/>
                <a:t>, </a:t>
              </a:r>
            </a:p>
            <a:p>
              <a:r>
                <a:rPr lang="en-US" altLang="ko-KR" sz="1600" dirty="0" err="1" smtClean="0"/>
                <a:t>KyungYuk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Chae</a:t>
              </a:r>
              <a:r>
                <a:rPr lang="en-US" altLang="ko-KR" sz="1600" dirty="0" smtClean="0"/>
                <a:t>, Nguyen Ngoc </a:t>
              </a:r>
              <a:r>
                <a:rPr lang="en-US" altLang="ko-KR" sz="1600" dirty="0" err="1" smtClean="0"/>
                <a:t>Duy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Soomi</a:t>
              </a:r>
              <a:r>
                <a:rPr lang="en-US" altLang="ko-KR" sz="1600" dirty="0" smtClean="0"/>
                <a:t> Cha, </a:t>
              </a:r>
              <a:r>
                <a:rPr lang="en-US" altLang="ko-KR" sz="1600" dirty="0" err="1" smtClean="0"/>
                <a:t>Minsik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Kwag</a:t>
              </a:r>
              <a:r>
                <a:rPr lang="en-US" altLang="ko-KR" sz="1600" dirty="0" smtClean="0"/>
                <a:t>, Kim </a:t>
              </a:r>
              <a:r>
                <a:rPr lang="en-US" altLang="ko-KR" sz="1600" dirty="0" err="1" smtClean="0"/>
                <a:t>Duhyun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4470779"/>
              <a:ext cx="76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i="1" dirty="0" smtClean="0">
                  <a:latin typeface="Times New Roman" pitchFamily="18" charset="0"/>
                  <a:cs typeface="Times New Roman" pitchFamily="18" charset="0"/>
                </a:rPr>
                <a:t>Department of Physics, </a:t>
              </a:r>
              <a:r>
                <a:rPr lang="en-US" altLang="ko-KR" sz="1600" i="1" dirty="0" err="1" smtClean="0">
                  <a:latin typeface="Times New Roman" pitchFamily="18" charset="0"/>
                  <a:cs typeface="Times New Roman" pitchFamily="18" charset="0"/>
                </a:rPr>
                <a:t>Sungkyunkwan</a:t>
              </a:r>
              <a:r>
                <a:rPr lang="en-US" altLang="ko-KR" sz="1600" i="1" dirty="0" smtClean="0">
                  <a:latin typeface="Times New Roman" pitchFamily="18" charset="0"/>
                  <a:cs typeface="Times New Roman" pitchFamily="18" charset="0"/>
                </a:rPr>
                <a:t> University</a:t>
              </a:r>
              <a:endParaRPr lang="ko-KR" alt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2800" y="617071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Times New Roman" pitchFamily="18" charset="0"/>
                <a:cs typeface="Times New Roman" pitchFamily="18" charset="0"/>
              </a:rPr>
              <a:t>Gyeongju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- Jan. 16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–17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, 2019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468868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16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 Center for High Energy Astrophysics Workshop</a:t>
            </a:r>
          </a:p>
        </p:txBody>
      </p:sp>
    </p:spTree>
    <p:extLst>
      <p:ext uri="{BB962C8B-B14F-4D97-AF65-F5344CB8AC3E}">
        <p14:creationId xmlns:p14="http://schemas.microsoft.com/office/powerpoint/2010/main" val="6415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 Experimental approaches for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energy for s-, r-process: </a:t>
            </a:r>
          </a:p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500 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 = 0.1 – 3 GK)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94973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16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 of the cross section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of_Flight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facilities: n-CERN, J-PARC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LANSCE/Los Alamos...</a:t>
            </a:r>
            <a:endParaRPr lang="en-US" altLang="ko-KR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stellar spectrum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 of reaction rates 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67141" y="5572040"/>
            <a:ext cx="1828800" cy="1057360"/>
            <a:chOff x="4181475" y="4686395"/>
            <a:chExt cx="2283029" cy="14421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75" y="5312885"/>
              <a:ext cx="2276475" cy="538163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197554" y="4686395"/>
              <a:ext cx="2266950" cy="1442109"/>
              <a:chOff x="4191000" y="4730091"/>
              <a:chExt cx="2266950" cy="144210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1000" y="4730091"/>
                <a:ext cx="2266950" cy="55414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1001" y="5957768"/>
                <a:ext cx="1219200" cy="21443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191000" y="5312885"/>
                <a:ext cx="2266950" cy="584717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791200" y="5312885"/>
                <a:ext cx="666750" cy="249715"/>
              </a:xfrm>
              <a:prstGeom prst="ellipse">
                <a:avLst/>
              </a:prstGeom>
              <a:solidFill>
                <a:srgbClr val="FFFF00">
                  <a:alpha val="1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1" name="image9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48536" y="3469915"/>
            <a:ext cx="3860760" cy="1950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" descr="Image result for n_TO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32988"/>
            <a:ext cx="3276600" cy="22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181832"/>
            <a:ext cx="403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16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Nuclear Level Density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 &amp; Nuclear reactors facilities: 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facility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Oslo Cyclotron 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Laboratory, etc...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accuracy of level density for Hauser-</a:t>
            </a:r>
            <a:r>
              <a:rPr lang="en-US" altLang="ko-KR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calculation.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average cross section and improve accuracy of reaction rates.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 Experimental approaches for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197060"/>
            <a:ext cx="607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NLD by thermal neutron capture data @ </a:t>
            </a:r>
            <a:r>
              <a:rPr lang="en-US" altLang="ko-KR" b="1" dirty="0" err="1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Reactor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63" y="1197060"/>
            <a:ext cx="2130425" cy="14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9429" y="1781815"/>
            <a:ext cx="3124201" cy="2236271"/>
            <a:chOff x="359429" y="1781815"/>
            <a:chExt cx="3124201" cy="22362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29" y="1781815"/>
              <a:ext cx="3124201" cy="2236271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 rot="2357986">
              <a:off x="2102279" y="3223658"/>
              <a:ext cx="1131055" cy="304956"/>
            </a:xfrm>
            <a:prstGeom prst="round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675596" y="1724879"/>
            <a:ext cx="52919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 type</a:t>
            </a:r>
          </a:p>
          <a:p>
            <a:pPr>
              <a:spcBef>
                <a:spcPts val="600"/>
              </a:spcBef>
            </a:pPr>
            <a:r>
              <a:rPr lang="fr-FR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kW</a:t>
            </a:r>
          </a:p>
          <a:p>
            <a:pPr>
              <a:spcBef>
                <a:spcPts val="600"/>
              </a:spcBef>
            </a:pP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Coolant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moderator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Light water</a:t>
            </a:r>
          </a:p>
          <a:p>
            <a:pPr>
              <a:spcBef>
                <a:spcPts val="600"/>
              </a:spcBef>
            </a:pP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convection</a:t>
            </a:r>
            <a:endParaRPr lang="fr-FR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Reflector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Graphite</a:t>
            </a:r>
          </a:p>
          <a:p>
            <a:pPr>
              <a:spcBef>
                <a:spcPts val="600"/>
              </a:spcBef>
            </a:pPr>
            <a:r>
              <a:rPr lang="fr-FR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 type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VVR-M2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U-Al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alloy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fr-FR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fr-FR" altLang="ko-K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+Al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19.75%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enrichment</a:t>
            </a:r>
            <a:endParaRPr lang="fr-FR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fr-FR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rods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(2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rods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4shim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rods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regulating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fr-FR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r-FR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B4C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5725" y="4416102"/>
            <a:ext cx="8629675" cy="2137098"/>
            <a:chOff x="243213" y="4289452"/>
            <a:chExt cx="8629675" cy="2137098"/>
          </a:xfrm>
        </p:grpSpPr>
        <p:grpSp>
          <p:nvGrpSpPr>
            <p:cNvPr id="13" name="Group 12"/>
            <p:cNvGrpSpPr/>
            <p:nvPr/>
          </p:nvGrpSpPr>
          <p:grpSpPr>
            <a:xfrm>
              <a:off x="243213" y="4289452"/>
              <a:ext cx="8474833" cy="2111348"/>
              <a:chOff x="288167" y="4365651"/>
              <a:chExt cx="8584721" cy="2111348"/>
            </a:xfrm>
            <a:noFill/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8167" y="4661055"/>
                <a:ext cx="4952561" cy="1447800"/>
              </a:xfrm>
              <a:prstGeom prst="rect">
                <a:avLst/>
              </a:prstGeom>
              <a:grpFill/>
            </p:spPr>
          </p:pic>
          <p:pic>
            <p:nvPicPr>
              <p:cNvPr id="23" name="image91.png"/>
              <p:cNvPicPr/>
              <p:nvPr/>
            </p:nvPicPr>
            <p:blipFill rotWithShape="1">
              <a:blip r:embed="rId9">
                <a:extLst/>
              </a:blip>
              <a:srcRect t="10620"/>
              <a:stretch/>
            </p:blipFill>
            <p:spPr>
              <a:xfrm>
                <a:off x="5207040" y="4365651"/>
                <a:ext cx="3665848" cy="2111348"/>
              </a:xfrm>
              <a:prstGeom prst="rect">
                <a:avLst/>
              </a:prstGeom>
              <a:grpFill/>
              <a:ln w="12700">
                <a:miter lim="400000"/>
              </a:ln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3133043" y="6087996"/>
              <a:ext cx="23759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</a:t>
              </a:r>
              <a:r>
                <a:rPr lang="en-US" altLang="ko-KR" sz="1600" baseline="-25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1.4 </a:t>
              </a:r>
              <a:r>
                <a:rPr lang="en-US" altLang="ko-KR" sz="1600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</a:t>
              </a:r>
              <a:r>
                <a:rPr lang="en-US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ko-KR" sz="16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fr-FR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(n.cm</a:t>
              </a:r>
              <a:r>
                <a:rPr lang="fr-FR" altLang="ko-KR" sz="16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fr-FR" altLang="ko-KR" sz="16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.s</a:t>
              </a:r>
              <a:r>
                <a:rPr lang="fr-FR" altLang="ko-KR" sz="16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fr-FR" altLang="ko-KR" sz="1600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213" y="4289453"/>
              <a:ext cx="8629675" cy="2111348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3810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 Experimental approaches for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99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altLang="ko-KR" b="1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b="1" baseline="30000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en-US" altLang="ko-KR" b="1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Dy(n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b="1" baseline="30000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 reactions @ </a:t>
            </a:r>
            <a:r>
              <a:rPr lang="en-US" altLang="ko-KR" b="1" dirty="0" err="1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Reactor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8908" y="6372908"/>
            <a:ext cx="256492" cy="2564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371600"/>
            <a:ext cx="3848289" cy="2907268"/>
            <a:chOff x="263611" y="1753742"/>
            <a:chExt cx="4934899" cy="3505200"/>
          </a:xfrm>
        </p:grpSpPr>
        <p:pic>
          <p:nvPicPr>
            <p:cNvPr id="26" name="image91.png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072" t="10620" r="260"/>
            <a:stretch/>
          </p:blipFill>
          <p:spPr>
            <a:xfrm>
              <a:off x="263611" y="1753742"/>
              <a:ext cx="4592650" cy="3505200"/>
            </a:xfrm>
            <a:prstGeom prst="rect">
              <a:avLst/>
            </a:prstGeom>
            <a:noFill/>
            <a:ln w="12700">
              <a:miter lim="400000"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3195090" y="3727254"/>
              <a:ext cx="2003420" cy="323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</a:t>
              </a:r>
              <a:r>
                <a:rPr lang="en-US" altLang="ko-KR" sz="1000" baseline="-25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lang="en-US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US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1.4 </a:t>
              </a:r>
              <a:r>
                <a:rPr lang="en-US" altLang="ko-KR" sz="1000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</a:t>
              </a:r>
              <a:r>
                <a:rPr lang="en-US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ko-KR" sz="10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fr-FR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(n.cm</a:t>
              </a:r>
              <a:r>
                <a:rPr lang="fr-FR" altLang="ko-KR" sz="10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fr-FR" altLang="ko-KR" sz="1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.s</a:t>
              </a:r>
              <a:r>
                <a:rPr lang="fr-FR" altLang="ko-KR" sz="1000" baseline="30000" dirty="0" smtClean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fr-FR" altLang="ko-KR" sz="1000" dirty="0">
                  <a:solidFill>
                    <a:srgbClr val="1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1690" y="1616442"/>
            <a:ext cx="3529684" cy="262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42" y="4686181"/>
            <a:ext cx="2184558" cy="1638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21" y="1605556"/>
            <a:ext cx="1407196" cy="105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5"/>
          <a:stretch/>
        </p:blipFill>
        <p:spPr>
          <a:xfrm>
            <a:off x="152400" y="4381381"/>
            <a:ext cx="2869074" cy="2248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17775"/>
          <a:stretch/>
        </p:blipFill>
        <p:spPr>
          <a:xfrm>
            <a:off x="3241315" y="4370494"/>
            <a:ext cx="3328208" cy="22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 Experimental approaches for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1143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altLang="ko-KR" b="1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b="1" baseline="30000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</a:t>
            </a:r>
            <a:r>
              <a:rPr lang="en-US" altLang="ko-KR" b="1" dirty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Dy(n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b="1" baseline="30000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 reactions @ </a:t>
            </a:r>
            <a:r>
              <a:rPr lang="en-US" altLang="ko-KR" b="1" dirty="0" err="1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Dalat</a:t>
            </a:r>
            <a:r>
              <a:rPr lang="en-US" altLang="ko-KR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398" y="1524000"/>
            <a:ext cx="208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  <a:endParaRPr lang="en-US" altLang="ko-K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8533" y="1294095"/>
            <a:ext cx="8771715" cy="5441899"/>
            <a:chOff x="258533" y="1294095"/>
            <a:chExt cx="8771715" cy="544189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2277" y="2008131"/>
              <a:ext cx="5215124" cy="248011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6466" y="4586085"/>
              <a:ext cx="2850134" cy="214990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0079" y="4544800"/>
              <a:ext cx="3014521" cy="2191194"/>
            </a:xfrm>
            <a:prstGeom prst="rect">
              <a:avLst/>
            </a:prstGeom>
          </p:spPr>
        </p:pic>
        <p:sp>
          <p:nvSpPr>
            <p:cNvPr id="30" name="Curved Right Arrow 29"/>
            <p:cNvSpPr/>
            <p:nvPr/>
          </p:nvSpPr>
          <p:spPr>
            <a:xfrm rot="1551183">
              <a:off x="258533" y="3914525"/>
              <a:ext cx="304801" cy="762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276649" y="1294095"/>
              <a:ext cx="2753599" cy="5413820"/>
              <a:chOff x="6276649" y="1294095"/>
              <a:chExt cx="2753599" cy="5413820"/>
            </a:xfrm>
          </p:grpSpPr>
          <p:pic>
            <p:nvPicPr>
              <p:cNvPr id="32" name="Picture 2" descr="Image result for cascade gamma ray level schem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1142" y="1359706"/>
                <a:ext cx="2409106" cy="2755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Down Arrow 32"/>
              <p:cNvSpPr/>
              <p:nvPr/>
            </p:nvSpPr>
            <p:spPr>
              <a:xfrm>
                <a:off x="7655008" y="4100488"/>
                <a:ext cx="137753" cy="27036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0637" y="4419600"/>
                <a:ext cx="2150116" cy="1762125"/>
              </a:xfrm>
              <a:prstGeom prst="rect">
                <a:avLst/>
              </a:prstGeom>
            </p:spPr>
          </p:pic>
          <p:sp>
            <p:nvSpPr>
              <p:cNvPr id="35" name="Curved Right Arrow 34"/>
              <p:cNvSpPr/>
              <p:nvPr/>
            </p:nvSpPr>
            <p:spPr>
              <a:xfrm rot="14162977">
                <a:off x="6530218" y="4139494"/>
                <a:ext cx="254861" cy="762000"/>
              </a:xfrm>
              <a:prstGeom prst="curvedRightArrow">
                <a:avLst>
                  <a:gd name="adj1" fmla="val 25000"/>
                  <a:gd name="adj2" fmla="val 6112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  <a14:imgEffect>
                          <a14:brightnessContrast bright="99000" contrast="7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88897" y="6258754"/>
                <a:ext cx="1950303" cy="449161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553200" y="1294095"/>
                <a:ext cx="2438400" cy="5411505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396" y="6227032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IV. Summary and outlook</a:t>
              </a:r>
            </a:p>
          </p:txBody>
        </p:sp>
      </p:grp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138" y="1467683"/>
                <a:ext cx="8144661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Neutron capture are important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for s-process.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(n,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reactions play important roles in modeling the stellar evolution and in the explanation of the final isotope abundance.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Experimental data of the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(n,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reactions are highly demanded to reduce the uncertainty in calculations and improve the accuracy of the stellar reaction rates.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Neutron beams from both nuclear reactors and TOF facilities are necessary for the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(n,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) reactions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related to 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astrophysics.</a:t>
                </a:r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average cross sections of (n,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re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actions are being measured at </a:t>
                </a:r>
                <a:r>
                  <a:rPr lang="en-US" altLang="ko-K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Dalat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Nuclear Reactor.</a:t>
                </a:r>
                <a:endParaRPr lang="en-US" altLang="ko-KR" sz="2000" dirty="0"/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The nuclear level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density or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cross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sections of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the key (n,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) reactions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will be measured in near future.</a:t>
                </a:r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8" y="1467683"/>
                <a:ext cx="8144661" cy="4555093"/>
              </a:xfrm>
              <a:prstGeom prst="rect">
                <a:avLst/>
              </a:prstGeom>
              <a:blipFill rotWithShape="0">
                <a:blip r:embed="rId4"/>
                <a:stretch>
                  <a:fillRect l="-674" t="-803" r="-1422" b="-14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1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2400" y="2797314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 indent="457200" algn="ctr">
              <a:defRPr/>
            </a:pPr>
            <a:r>
              <a:rPr lang="en-US" sz="3200" b="1" i="1" dirty="0" smtClean="0">
                <a:solidFill>
                  <a:srgbClr val="F20000"/>
                </a:solidFill>
                <a:latin typeface="Bodoni MT" pitchFamily="18" charset="0"/>
                <a:cs typeface="Traditional Arabic" pitchFamily="18" charset="-78"/>
              </a:rPr>
              <a:t>Thank you for your attention!</a:t>
            </a:r>
            <a:endParaRPr lang="en-US" sz="3200" b="1" i="1" dirty="0">
              <a:solidFill>
                <a:srgbClr val="F20000"/>
              </a:solidFill>
              <a:latin typeface="Bodoni MT" pitchFamily="18" charset="0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2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Back up</a:t>
            </a:r>
            <a:endParaRPr lang="ko-KR" alt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533403"/>
            <a:ext cx="5120945" cy="2895597"/>
          </a:xfrm>
          <a:prstGeom prst="rect">
            <a:avLst/>
          </a:prstGeom>
        </p:spPr>
      </p:pic>
      <p:pic>
        <p:nvPicPr>
          <p:cNvPr id="6" name="Picture 2" descr="Image result for cascade gamma ray level sche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7" y="609600"/>
            <a:ext cx="2409106" cy="27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199" y="685800"/>
            <a:ext cx="4419601" cy="533400"/>
            <a:chOff x="76199" y="247710"/>
            <a:chExt cx="4419601" cy="533400"/>
          </a:xfrm>
        </p:grpSpPr>
        <p:sp>
          <p:nvSpPr>
            <p:cNvPr id="5" name="Rectangle 4"/>
            <p:cNvSpPr/>
            <p:nvPr/>
          </p:nvSpPr>
          <p:spPr>
            <a:xfrm>
              <a:off x="76199" y="247710"/>
              <a:ext cx="441960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247710"/>
              <a:ext cx="148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Outline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90649" y="2429406"/>
                <a:ext cx="691515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lnSpc>
                    <a:spcPct val="200000"/>
                  </a:lnSpc>
                  <a:buAutoNum type="romanUcPeriod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Overview</a:t>
                </a:r>
              </a:p>
              <a:p>
                <a:pPr marL="400050" indent="-400050">
                  <a:lnSpc>
                    <a:spcPct val="200000"/>
                  </a:lnSpc>
                  <a:buAutoNum type="romanUcPeriod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Astrophysical implications of the (n,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re</a:t>
                </a: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actions</a:t>
                </a:r>
              </a:p>
              <a:p>
                <a:pPr marL="400050" indent="-400050">
                  <a:lnSpc>
                    <a:spcPct val="200000"/>
                  </a:lnSpc>
                  <a:buAutoNum type="romanUcPeriod"/>
                </a:pP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Experimental approaches for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the (n,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) reactions</a:t>
                </a:r>
              </a:p>
              <a:p>
                <a:pPr marL="400050" indent="-400050">
                  <a:lnSpc>
                    <a:spcPct val="200000"/>
                  </a:lnSpc>
                  <a:buAutoNum type="romanUcPeriod"/>
                </a:pPr>
                <a:r>
                  <a:rPr lang="en-US" altLang="ko-K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 and Outlook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49" y="2429406"/>
                <a:ext cx="6915151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18" y="300037"/>
            <a:ext cx="1695659" cy="7715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697637" y="5562600"/>
            <a:ext cx="4495800" cy="0"/>
          </a:xfrm>
          <a:prstGeom prst="line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4495800" cy="0"/>
          </a:xfrm>
          <a:prstGeom prst="line">
            <a:avLst/>
          </a:prstGeom>
          <a:ln w="158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71243" y="1143000"/>
            <a:ext cx="378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61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understand the universe... </a:t>
            </a:r>
            <a:endParaRPr lang="en-US" sz="2000" b="1" dirty="0">
              <a:solidFill>
                <a:srgbClr val="3616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182240"/>
            <a:ext cx="457200" cy="457200"/>
          </a:xfrm>
        </p:spPr>
        <p:txBody>
          <a:bodyPr/>
          <a:lstStyle/>
          <a:p>
            <a:pPr>
              <a:defRPr/>
            </a:pPr>
            <a:fld id="{64F79F90-F2A4-4836-B8AC-94361DEF87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52630" y="1828800"/>
            <a:ext cx="6472642" cy="4328998"/>
            <a:chOff x="838201" y="1371600"/>
            <a:chExt cx="7502380" cy="5243398"/>
          </a:xfrm>
        </p:grpSpPr>
        <p:grpSp>
          <p:nvGrpSpPr>
            <p:cNvPr id="5" name="Group 4"/>
            <p:cNvGrpSpPr/>
            <p:nvPr/>
          </p:nvGrpSpPr>
          <p:grpSpPr>
            <a:xfrm>
              <a:off x="838201" y="1371600"/>
              <a:ext cx="2726843" cy="2274754"/>
              <a:chOff x="4932280" y="771071"/>
              <a:chExt cx="2813640" cy="2849398"/>
            </a:xfrm>
          </p:grpSpPr>
          <p:pic>
            <p:nvPicPr>
              <p:cNvPr id="13107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903" y="771071"/>
                <a:ext cx="2685297" cy="2849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932280" y="2966410"/>
                <a:ext cx="2813640" cy="46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00"/>
                    </a:solidFill>
                  </a:rPr>
                  <a:t>Cosmic-ray observation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26821" y="1442177"/>
              <a:ext cx="3413760" cy="2133600"/>
              <a:chOff x="4606781" y="908777"/>
              <a:chExt cx="3413760" cy="21336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6781" y="908777"/>
                <a:ext cx="3413760" cy="2133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011458" y="1849845"/>
                <a:ext cx="1302204" cy="372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Meteorites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47799" y="3947998"/>
              <a:ext cx="6248401" cy="2667000"/>
              <a:chOff x="1447799" y="3947998"/>
              <a:chExt cx="6248401" cy="2667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9023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</a:extLst>
              </a:blip>
              <a:srcRect l="6327" t="11081" r="12283" b="38469"/>
              <a:stretch/>
            </p:blipFill>
            <p:spPr>
              <a:xfrm>
                <a:off x="1447799" y="3947998"/>
                <a:ext cx="6248401" cy="2667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600200" y="6072286"/>
                <a:ext cx="2532970" cy="372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Nuclear reactions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6200" y="457200"/>
            <a:ext cx="4419601" cy="533401"/>
            <a:chOff x="76200" y="594373"/>
            <a:chExt cx="4419601" cy="533401"/>
          </a:xfrm>
        </p:grpSpPr>
        <p:sp>
          <p:nvSpPr>
            <p:cNvPr id="20" name="Rectangle 19"/>
            <p:cNvSpPr/>
            <p:nvPr/>
          </p:nvSpPr>
          <p:spPr>
            <a:xfrm>
              <a:off x="76200" y="594374"/>
              <a:ext cx="441960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381001" y="594373"/>
              <a:ext cx="4114800" cy="52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Cambria Math" pitchFamily="18" charset="0"/>
                </a:rPr>
                <a:t>I. Overview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0037"/>
            <a:ext cx="1695659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79F90-F2A4-4836-B8AC-94361DEF87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5" name="Picture 2" descr="Nucleosynthesis_in_a_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418" y="1493547"/>
            <a:ext cx="2178594" cy="1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605" y="986324"/>
            <a:ext cx="1929018" cy="192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71244" y="1143000"/>
            <a:ext cx="378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61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a star formed... </a:t>
            </a:r>
            <a:endParaRPr lang="en-US" sz="2000" b="1" dirty="0">
              <a:solidFill>
                <a:srgbClr val="3616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0072" y="1554778"/>
            <a:ext cx="263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... </a:t>
            </a:r>
            <a:r>
              <a:rPr lang="en-US" altLang="ko-KR" b="1" dirty="0" err="1" smtClean="0">
                <a:solidFill>
                  <a:srgbClr val="C00000"/>
                </a:solidFill>
              </a:rPr>
              <a:t>Nucleosynthesis</a:t>
            </a:r>
            <a:r>
              <a:rPr lang="en-US" altLang="ko-KR" b="1" dirty="0" smtClean="0">
                <a:solidFill>
                  <a:srgbClr val="C00000"/>
                </a:solidFill>
              </a:rPr>
              <a:t>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457200"/>
            <a:ext cx="4419601" cy="533401"/>
            <a:chOff x="76200" y="594373"/>
            <a:chExt cx="4419601" cy="533401"/>
          </a:xfrm>
        </p:grpSpPr>
        <p:sp>
          <p:nvSpPr>
            <p:cNvPr id="11" name="Rectangle 10"/>
            <p:cNvSpPr/>
            <p:nvPr/>
          </p:nvSpPr>
          <p:spPr>
            <a:xfrm>
              <a:off x="76200" y="594374"/>
              <a:ext cx="441960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381001" y="594373"/>
              <a:ext cx="4114800" cy="52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  <a:cs typeface="Cambria Math" pitchFamily="18" charset="0"/>
                </a:rPr>
                <a:t>I. Overview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19306" y="3096262"/>
            <a:ext cx="5796094" cy="3342637"/>
            <a:chOff x="3984292" y="3633443"/>
            <a:chExt cx="4879456" cy="2680994"/>
          </a:xfrm>
        </p:grpSpPr>
        <p:grpSp>
          <p:nvGrpSpPr>
            <p:cNvPr id="17" name="Group 16"/>
            <p:cNvGrpSpPr/>
            <p:nvPr/>
          </p:nvGrpSpPr>
          <p:grpSpPr>
            <a:xfrm>
              <a:off x="3984292" y="3633443"/>
              <a:ext cx="4343400" cy="2680994"/>
              <a:chOff x="838200" y="495300"/>
              <a:chExt cx="7975600" cy="5981700"/>
            </a:xfrm>
          </p:grpSpPr>
          <p:pic>
            <p:nvPicPr>
              <p:cNvPr id="19" name="Picture 2" descr="Related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495300"/>
                <a:ext cx="7975600" cy="5981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Freeform 19"/>
              <p:cNvSpPr/>
              <p:nvPr/>
            </p:nvSpPr>
            <p:spPr>
              <a:xfrm>
                <a:off x="3431097" y="1333850"/>
                <a:ext cx="3909270" cy="3145871"/>
              </a:xfrm>
              <a:custGeom>
                <a:avLst/>
                <a:gdLst>
                  <a:gd name="connsiteX0" fmla="*/ 0 w 3909270"/>
                  <a:gd name="connsiteY0" fmla="*/ 3145871 h 3145871"/>
                  <a:gd name="connsiteX1" fmla="*/ 1795244 w 3909270"/>
                  <a:gd name="connsiteY1" fmla="*/ 1652631 h 3145871"/>
                  <a:gd name="connsiteX2" fmla="*/ 3909270 w 3909270"/>
                  <a:gd name="connsiteY2" fmla="*/ 0 h 314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9270" h="3145871">
                    <a:moveTo>
                      <a:pt x="0" y="3145871"/>
                    </a:moveTo>
                    <a:cubicBezTo>
                      <a:pt x="571849" y="2661407"/>
                      <a:pt x="1143699" y="2176943"/>
                      <a:pt x="1795244" y="1652631"/>
                    </a:cubicBezTo>
                    <a:cubicBezTo>
                      <a:pt x="2446789" y="1128319"/>
                      <a:pt x="3909270" y="0"/>
                      <a:pt x="3909270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57600" y="4876799"/>
                <a:ext cx="1523999" cy="49569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222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S-process</a:t>
                </a:r>
                <a:endParaRPr lang="ko-KR" altLang="en-US" sz="12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564308" y="4451826"/>
                <a:ext cx="304800" cy="397079"/>
              </a:xfrm>
              <a:prstGeom prst="line">
                <a:avLst/>
              </a:prstGeom>
              <a:ln w="25400">
                <a:solidFill>
                  <a:srgbClr val="FF0000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665459" y="5871194"/>
              <a:ext cx="3198289" cy="3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Producing half amount of heavy isotopes beyond iron, Fe.</a:t>
              </a:r>
            </a:p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(n,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-decay from Fe seeds along the stable nuclei.</a:t>
              </a:r>
              <a:endPara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6655" y="2133600"/>
            <a:ext cx="2924998" cy="39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900"/>
              </a:spcAft>
              <a:buFont typeface="Wingdings" pitchFamily="2" charset="2"/>
              <a:buChar char="v"/>
              <a:tabLst>
                <a:tab pos="5851525" algn="r"/>
              </a:tabLs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Hydrogen burning process.</a:t>
            </a:r>
          </a:p>
          <a:p>
            <a:pPr eaLnBrk="0" hangingPunct="0">
              <a:lnSpc>
                <a:spcPct val="110000"/>
              </a:lnSpc>
              <a:spcAft>
                <a:spcPts val="900"/>
              </a:spcAft>
              <a:buFont typeface="Wingdings" pitchFamily="2" charset="2"/>
              <a:buChar char="v"/>
              <a:tabLst>
                <a:tab pos="5851525" algn="r"/>
              </a:tabLs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Helium burning process.</a:t>
            </a:r>
          </a:p>
          <a:p>
            <a:pPr eaLnBrk="0" hangingPunct="0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5851525" algn="r"/>
              </a:tabLs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Nucleosynthesis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up to Iron.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 burning.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Neon burning.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Oxygen burning.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Silicon burning.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5851525" algn="r"/>
              </a:tabLs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Nucleosynthesis</a:t>
            </a:r>
            <a:r>
              <a:rPr lang="en-US" altLang="ko-KR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beyond </a:t>
            </a:r>
            <a:r>
              <a:rPr lang="en-US" altLang="ko-KR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Iron.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s-process</a:t>
            </a:r>
            <a:endParaRPr lang="en-US" altLang="ko-KR" sz="16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altLang="ko-K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r-process</a:t>
            </a:r>
          </a:p>
          <a:p>
            <a:pPr marL="800100" lvl="1" indent="-342900" eaLnBrk="0" hangingPunct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851525" algn="r"/>
              </a:tabLst>
            </a:pPr>
            <a:r>
              <a:rPr lang="en-US" altLang="ko-K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p-process</a:t>
            </a:r>
            <a:r>
              <a:rPr lang="en-US" altLang="ko-KR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lnSpc>
                <a:spcPct val="11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5851525" algn="r"/>
              </a:tabLst>
            </a:pPr>
            <a:r>
              <a:rPr lang="en-US" altLang="ko-KR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 processes.</a:t>
            </a:r>
            <a:endParaRPr lang="en-US" altLang="ko-KR" sz="1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26" y="223837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3810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 Astrophysical implications of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11430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mainly impact on 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 models 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isotopes</a:t>
            </a:r>
            <a:endParaRPr lang="ko-KR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1659171"/>
            <a:ext cx="80443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KADoNiS</a:t>
            </a:r>
            <a:r>
              <a:rPr lang="en-US" altLang="ko-K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v0.3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T-dependent uncertainty of reaction rates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uncertainty depends on the ground –state rate distribution X.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X-factor depends on Temperature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1" indent="-360363">
              <a:spcBef>
                <a:spcPts val="600"/>
              </a:spcBef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	Reaction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depends on temperature/energy</a:t>
            </a:r>
          </a:p>
          <a:p>
            <a:pPr lvl="1"/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3615642"/>
            <a:ext cx="562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altLang="ko-KR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Kr(n,</a:t>
            </a:r>
            <a:r>
              <a:rPr lang="en-US" altLang="ko-KR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</a:t>
            </a:r>
            <a:r>
              <a:rPr lang="en-US" altLang="ko-KR" sz="1600" i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84</a:t>
            </a:r>
            <a:r>
              <a:rPr lang="en-US" altLang="ko-KR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Kr reaction for AGB stars in 1-D stellar models</a:t>
            </a:r>
            <a:endParaRPr lang="ko-KR" altLang="en-US" sz="1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65" y="4191000"/>
            <a:ext cx="8355815" cy="2113882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26" y="223837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 Astrophysical implications of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3820" y="1700538"/>
            <a:ext cx="3243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isotopes </a:t>
            </a:r>
            <a:endParaRPr lang="en-US" altLang="ko-KR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1430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mainly impact on 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 models 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isotopes</a:t>
            </a:r>
            <a:endParaRPr lang="ko-KR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07936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One-zone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weak</a:t>
            </a:r>
            <a:r>
              <a:rPr lang="en-US" altLang="ko-KR" dirty="0" smtClean="0"/>
              <a:t> s-process</a:t>
            </a:r>
            <a:endParaRPr lang="ko-KR" alt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354" y="2566062"/>
            <a:ext cx="8581291" cy="3682338"/>
            <a:chOff x="281354" y="2489862"/>
            <a:chExt cx="8581291" cy="368233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1354" y="2489862"/>
              <a:ext cx="8581291" cy="368233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21787" y="5316229"/>
              <a:ext cx="26124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Both (n,</a:t>
              </a:r>
              <a:r>
                <a:rPr lang="en-US" altLang="ko-KR" sz="1000" dirty="0" smtClean="0">
                  <a:sym typeface="Symbol" panose="05050102010706020507" pitchFamily="18" charset="2"/>
                </a:rPr>
                <a:t>) and -decay rates are varied.</a:t>
              </a:r>
              <a:endParaRPr lang="ko-KR" alt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62400" y="5335623"/>
              <a:ext cx="19812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Only (n,</a:t>
              </a:r>
              <a:r>
                <a:rPr lang="en-US" altLang="ko-KR" sz="1050" dirty="0" smtClean="0">
                  <a:sym typeface="Symbol" panose="05050102010706020507" pitchFamily="18" charset="2"/>
                </a:rPr>
                <a:t>) rates are varied.</a:t>
              </a:r>
              <a:endParaRPr lang="ko-KR" altLang="en-US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9400" y="5316229"/>
              <a:ext cx="1981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Only </a:t>
              </a:r>
              <a:r>
                <a:rPr lang="en-US" altLang="ko-KR" sz="1000" dirty="0" smtClean="0">
                  <a:sym typeface="Symbol" panose="05050102010706020507" pitchFamily="18" charset="2"/>
                </a:rPr>
                <a:t>-decay rates are varied.</a:t>
              </a:r>
              <a:endParaRPr lang="ko-KR" altLang="en-US" sz="1000" dirty="0"/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200" y="390435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 Astrophysical implications of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990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reactions</a:t>
            </a:r>
            <a:endParaRPr lang="ko-KR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reactions for 1D stellar model for s-process</a:t>
            </a:r>
            <a:endParaRPr lang="ko-KR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2497" y="1905000"/>
            <a:ext cx="8698881" cy="4648201"/>
            <a:chOff x="282497" y="1981200"/>
            <a:chExt cx="8698881" cy="4648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82497" y="1981200"/>
              <a:ext cx="8360438" cy="4648201"/>
              <a:chOff x="282497" y="2254216"/>
              <a:chExt cx="8175703" cy="44762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18181" y="6478504"/>
                <a:ext cx="4958421" cy="251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altLang="ko-KR" sz="1100" dirty="0" smtClean="0"/>
                  <a:t>N. </a:t>
                </a:r>
                <a:r>
                  <a:rPr lang="fr-FR" altLang="ko-KR" sz="1100" dirty="0" err="1" smtClean="0"/>
                  <a:t>Nishimura</a:t>
                </a:r>
                <a:r>
                  <a:rPr lang="fr-FR" altLang="ko-KR" sz="1100" dirty="0" smtClean="0"/>
                  <a:t> et al., arXiv:1802.05836v1  </a:t>
                </a:r>
                <a:r>
                  <a:rPr lang="fr-FR" altLang="ko-KR" sz="1100" dirty="0"/>
                  <a:t>[astro-ph.SR]  16 </a:t>
                </a:r>
                <a:r>
                  <a:rPr lang="fr-FR" altLang="ko-KR" sz="1100" dirty="0" err="1"/>
                  <a:t>Feb</a:t>
                </a:r>
                <a:r>
                  <a:rPr lang="fr-FR" altLang="ko-KR" sz="1100" dirty="0"/>
                  <a:t> 2018</a:t>
                </a:r>
                <a:endParaRPr lang="ko-KR" altLang="en-US" sz="1100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82497" y="2254216"/>
                <a:ext cx="8175703" cy="4146584"/>
                <a:chOff x="282497" y="2254216"/>
                <a:chExt cx="8175703" cy="414658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2497" y="3265632"/>
                  <a:ext cx="8175703" cy="3135168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497" y="2254216"/>
                  <a:ext cx="8175703" cy="852578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TextBox 12"/>
            <p:cNvSpPr txBox="1"/>
            <p:nvPr/>
          </p:nvSpPr>
          <p:spPr>
            <a:xfrm rot="16200000">
              <a:off x="8376653" y="2270231"/>
              <a:ext cx="841773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Weak- </a:t>
              </a:r>
              <a:endParaRPr lang="ko-K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199677" y="4505399"/>
              <a:ext cx="3255625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Main- </a:t>
              </a:r>
              <a:endParaRPr lang="ko-K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1" y="219075"/>
            <a:ext cx="1695659" cy="771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17" name="Rectangle 16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II. Astrophysical implications of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4872" y="1138517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impact on abundance</a:t>
            </a:r>
            <a:endParaRPr lang="ko-KR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7459" y="2125500"/>
            <a:ext cx="3685496" cy="30777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ko-KR" sz="1400" b="1" i="1" baseline="30000" dirty="0" smtClean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51</a:t>
            </a:r>
            <a:r>
              <a:rPr lang="en-US" altLang="ko-KR" sz="1400" b="1" i="1" dirty="0" smtClean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V(n</a:t>
            </a:r>
            <a:r>
              <a:rPr lang="en-US" altLang="ko-KR" sz="1400" b="1" i="1" dirty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, </a:t>
            </a:r>
            <a:r>
              <a:rPr lang="en-US" altLang="ko-KR" sz="1400" b="1" i="1" dirty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  <a:sym typeface="Symbol" panose="05050102010706020507" pitchFamily="18" charset="2"/>
              </a:rPr>
              <a:t></a:t>
            </a:r>
            <a:r>
              <a:rPr lang="en-US" altLang="ko-KR" sz="1400" b="1" i="1" dirty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)</a:t>
            </a:r>
            <a:r>
              <a:rPr lang="en-US" altLang="ko-KR" sz="1400" b="1" i="1" baseline="30000" dirty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52</a:t>
            </a:r>
            <a:r>
              <a:rPr lang="en-US" altLang="ko-KR" sz="1400" b="1" i="1" dirty="0">
                <a:solidFill>
                  <a:srgbClr val="CE1843"/>
                </a:solidFill>
                <a:latin typeface="Times" panose="02020603050405020304" pitchFamily="18" charset="0"/>
                <a:ea typeface="平成明朝" charset="-128"/>
              </a:rPr>
              <a:t>V </a:t>
            </a:r>
            <a:r>
              <a:rPr lang="en-US" altLang="ko-KR" sz="1100" b="1" dirty="0">
                <a:latin typeface="Times" panose="02020603050405020304" pitchFamily="18" charset="0"/>
                <a:ea typeface="平成明朝" charset="-128"/>
              </a:rPr>
              <a:t>and</a:t>
            </a:r>
            <a:r>
              <a:rPr lang="en-US" altLang="ko-KR" sz="1100" b="1" i="1" dirty="0">
                <a:latin typeface="Times" panose="02020603050405020304" pitchFamily="18" charset="0"/>
                <a:ea typeface="平成明朝" charset="-128"/>
              </a:rPr>
              <a:t> </a:t>
            </a:r>
            <a:r>
              <a:rPr lang="en-US" altLang="ko-KR" sz="1400" b="1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52</a:t>
            </a:r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V(n,</a:t>
            </a:r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ko-KR" sz="1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ko-KR" sz="1400" b="1" i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ko-KR" sz="14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53</a:t>
            </a:r>
            <a:r>
              <a:rPr lang="en-US" altLang="ko-KR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ko-KR" sz="1100" b="1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ko-KR" sz="1400" b="1" i="1" dirty="0" smtClean="0">
                <a:latin typeface="Times New Roman" panose="02020603050405020304" pitchFamily="18" charset="0"/>
              </a:rPr>
              <a:t>chrome anomaly</a:t>
            </a:r>
            <a:r>
              <a:rPr lang="en-US" altLang="ko-K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平成明朝" charset="-128"/>
              </a:rPr>
              <a:t> </a:t>
            </a:r>
            <a:endParaRPr lang="ko-KR" altLang="en-US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198" y="2576751"/>
            <a:ext cx="4671667" cy="3552952"/>
            <a:chOff x="31459" y="1952655"/>
            <a:chExt cx="4267229" cy="29847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89821"/>
            <a:stretch/>
          </p:blipFill>
          <p:spPr>
            <a:xfrm>
              <a:off x="31459" y="4556416"/>
              <a:ext cx="4055475" cy="381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19358"/>
            <a:stretch/>
          </p:blipFill>
          <p:spPr>
            <a:xfrm>
              <a:off x="152400" y="2299584"/>
              <a:ext cx="4119686" cy="22164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91857"/>
            <a:stretch/>
          </p:blipFill>
          <p:spPr>
            <a:xfrm>
              <a:off x="243213" y="1952655"/>
              <a:ext cx="4055475" cy="3048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67345" y="2037028"/>
            <a:ext cx="4729054" cy="4058972"/>
            <a:chOff x="4567345" y="2152722"/>
            <a:chExt cx="4729054" cy="4058972"/>
          </a:xfrm>
        </p:grpSpPr>
        <p:sp>
          <p:nvSpPr>
            <p:cNvPr id="14" name="Rectangle 13"/>
            <p:cNvSpPr/>
            <p:nvPr/>
          </p:nvSpPr>
          <p:spPr>
            <a:xfrm>
              <a:off x="4788366" y="2200029"/>
              <a:ext cx="166680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en-US" altLang="ko-KR" b="1" i="1" baseline="300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181</a:t>
              </a:r>
              <a:r>
                <a:rPr lang="en-US" altLang="ko-KR" b="1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Ta(n, </a:t>
              </a:r>
              <a:r>
                <a:rPr lang="en-US" altLang="ko-KR" b="1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  <a:sym typeface="Symbol" panose="05050102010706020507" pitchFamily="18" charset="2"/>
                </a:rPr>
                <a:t></a:t>
              </a:r>
              <a:r>
                <a:rPr lang="en-US" altLang="ko-KR" b="1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)</a:t>
              </a:r>
              <a:r>
                <a:rPr lang="en-US" altLang="ko-KR" b="1" i="1" baseline="300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182</a:t>
              </a:r>
              <a:r>
                <a:rPr lang="en-US" altLang="ko-KR" b="1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Ta</a:t>
              </a:r>
              <a:r>
                <a:rPr lang="en-US" altLang="ko-KR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平成明朝" charset="-128"/>
                </a:rPr>
                <a:t> </a:t>
              </a:r>
              <a:endParaRPr lang="ko-KR" altLang="en-US" dirty="0"/>
            </a:p>
          </p:txBody>
        </p:sp>
        <p:pic>
          <p:nvPicPr>
            <p:cNvPr id="19" name="Picture 1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836372" y="2836884"/>
              <a:ext cx="3890856" cy="28927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410742" y="2152722"/>
              <a:ext cx="28856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  <a:sym typeface="Symbol" panose="05050102010706020507" pitchFamily="18" charset="2"/>
                </a:rPr>
                <a:t>[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182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W/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184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W] = f(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  <a:sym typeface="Symbol" panose="05050102010706020507" pitchFamily="18" charset="2"/>
                </a:rPr>
                <a:t>[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196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Pt/</a:t>
              </a:r>
              <a:r>
                <a:rPr lang="en-US" altLang="ko-KR" sz="14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195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Pt</a:t>
              </a:r>
              <a:r>
                <a:rPr lang="en-US" altLang="ko-KR" sz="1400" dirty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]</a:t>
              </a:r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) </a:t>
              </a:r>
            </a:p>
            <a:p>
              <a:r>
                <a:rPr lang="en-US" altLang="ko-KR" sz="14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with slope </a:t>
              </a:r>
              <a:r>
                <a:rPr lang="en-US" altLang="ko-KR" sz="1600" i="1" dirty="0" smtClean="0">
                  <a:solidFill>
                    <a:srgbClr val="9A1E7A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</a:t>
              </a:r>
              <a:r>
                <a:rPr lang="en-US" altLang="ko-KR" sz="1600" dirty="0" smtClean="0">
                  <a:solidFill>
                    <a:srgbClr val="9A1E7A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= [-1.59 ~ -1.39]  </a:t>
              </a:r>
              <a:endParaRPr lang="ko-KR" altLang="en-US" sz="1400" dirty="0">
                <a:solidFill>
                  <a:srgbClr val="9A1E7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67345" y="5750029"/>
              <a:ext cx="461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/>
                <a:t>Lee D. C., </a:t>
              </a:r>
              <a:r>
                <a:rPr lang="en-US" altLang="ko-KR" sz="800" dirty="0" err="1"/>
                <a:t>Halliday</a:t>
              </a:r>
              <a:r>
                <a:rPr lang="en-US" altLang="ko-KR" sz="800" dirty="0"/>
                <a:t> A. </a:t>
              </a:r>
              <a:r>
                <a:rPr lang="en-US" altLang="ko-KR" sz="800" dirty="0" smtClean="0"/>
                <a:t>N. </a:t>
              </a:r>
              <a:r>
                <a:rPr lang="en-US" altLang="ko-KR" sz="800" i="1" dirty="0" smtClean="0"/>
                <a:t>et al.</a:t>
              </a:r>
              <a:r>
                <a:rPr lang="en-US" altLang="ko-KR" sz="800" dirty="0" smtClean="0"/>
                <a:t> (2002</a:t>
              </a:r>
              <a:r>
                <a:rPr lang="en-US" altLang="ko-KR" sz="800" dirty="0"/>
                <a:t>). </a:t>
              </a:r>
              <a:r>
                <a:rPr lang="en-US" altLang="ko-KR" sz="800" i="1" dirty="0" smtClean="0"/>
                <a:t>Earth </a:t>
              </a:r>
              <a:r>
                <a:rPr lang="en-US" altLang="ko-KR" sz="800" i="1" dirty="0"/>
                <a:t>and Planetary Science Letters</a:t>
              </a:r>
              <a:r>
                <a:rPr lang="en-US" altLang="ko-KR" sz="800" dirty="0"/>
                <a:t> 198:167–175. </a:t>
              </a:r>
              <a:endParaRPr lang="en-US" altLang="ko-KR" sz="8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err="1" smtClean="0"/>
                <a:t>Kleine</a:t>
              </a:r>
              <a:r>
                <a:rPr lang="en-US" altLang="ko-KR" sz="800" dirty="0" smtClean="0"/>
                <a:t> </a:t>
              </a:r>
              <a:r>
                <a:rPr lang="en-US" altLang="ko-KR" sz="800" dirty="0"/>
                <a:t>T., Palme H., </a:t>
              </a:r>
              <a:r>
                <a:rPr lang="en-US" altLang="ko-KR" sz="800" dirty="0" err="1"/>
                <a:t>Mezger</a:t>
              </a:r>
              <a:r>
                <a:rPr lang="en-US" altLang="ko-KR" sz="800" dirty="0"/>
                <a:t> K., and </a:t>
              </a:r>
              <a:r>
                <a:rPr lang="en-US" altLang="ko-KR" sz="800" dirty="0" err="1"/>
                <a:t>Halliday</a:t>
              </a:r>
              <a:r>
                <a:rPr lang="en-US" altLang="ko-KR" sz="800" dirty="0"/>
                <a:t> A. N. (2005</a:t>
              </a:r>
              <a:r>
                <a:rPr lang="en-US" altLang="ko-KR" sz="800" dirty="0" smtClean="0"/>
                <a:t>). </a:t>
              </a:r>
              <a:r>
                <a:rPr lang="en-US" altLang="ko-KR" sz="800" i="1" dirty="0"/>
                <a:t>Science </a:t>
              </a:r>
              <a:r>
                <a:rPr lang="en-US" altLang="ko-KR" sz="800" dirty="0" smtClean="0"/>
                <a:t>310:1671–1674.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800" dirty="0" err="1"/>
                <a:t>Masarik</a:t>
              </a:r>
              <a:r>
                <a:rPr lang="en-US" altLang="ko-KR" sz="800" dirty="0"/>
                <a:t> J. (1997</a:t>
              </a:r>
              <a:r>
                <a:rPr lang="en-US" altLang="ko-KR" sz="800" dirty="0" smtClean="0"/>
                <a:t>). </a:t>
              </a:r>
              <a:r>
                <a:rPr lang="en-US" altLang="ko-KR" sz="800" i="1" dirty="0"/>
                <a:t>Earth and Planetary Science Letters</a:t>
              </a:r>
              <a:r>
                <a:rPr lang="en-US" altLang="ko-KR" sz="800" dirty="0"/>
                <a:t> 152:181–185</a:t>
              </a:r>
              <a:endParaRPr lang="ko-KR" altLang="en-US" sz="800" i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" y="1568682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ko-KR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26" y="223837"/>
            <a:ext cx="1695659" cy="771525"/>
          </a:xfrm>
          <a:prstGeom prst="rect">
            <a:avLst/>
          </a:prstGeom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8529" y="2082900"/>
            <a:ext cx="344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9B254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 i="1" dirty="0"/>
              <a:t>More accurate reaction rates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11430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(n,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)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mainly impact on 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Stellar models </a:t>
            </a:r>
            <a:r>
              <a:rPr lang="en-US" altLang="ko-KR" sz="2000" b="1" dirty="0" smtClean="0">
                <a:solidFill>
                  <a:srgbClr val="3616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heavy isotopes</a:t>
            </a:r>
            <a:endParaRPr lang="ko-KR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99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243" y="2090901"/>
            <a:ext cx="3419426" cy="78750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78529" y="3962400"/>
            <a:ext cx="4755472" cy="627815"/>
            <a:chOff x="1347272" y="3012105"/>
            <a:chExt cx="8108013" cy="1073512"/>
          </a:xfrm>
        </p:grpSpPr>
        <p:grpSp>
          <p:nvGrpSpPr>
            <p:cNvPr id="21" name="Group 20"/>
            <p:cNvGrpSpPr/>
            <p:nvPr/>
          </p:nvGrpSpPr>
          <p:grpSpPr>
            <a:xfrm>
              <a:off x="1347272" y="3012106"/>
              <a:ext cx="8007593" cy="971550"/>
              <a:chOff x="1950776" y="3012106"/>
              <a:chExt cx="8007593" cy="97155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0776" y="3214072"/>
                <a:ext cx="5467350" cy="74295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1869" y="3012106"/>
                <a:ext cx="2476500" cy="971550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1347272" y="3012105"/>
              <a:ext cx="8108013" cy="1073512"/>
            </a:xfrm>
            <a:prstGeom prst="rect">
              <a:avLst/>
            </a:prstGeom>
            <a:solidFill>
              <a:srgbClr val="92D050">
                <a:alpha val="13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13" y="4694127"/>
            <a:ext cx="5471787" cy="7342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014" y="5410200"/>
            <a:ext cx="838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accurate </a:t>
            </a:r>
            <a:r>
              <a:rPr lang="en-US" altLang="ko-KR" b="1" dirty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US" altLang="ko-KR" b="1" dirty="0" smtClean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Density, </a:t>
            </a:r>
          </a:p>
          <a:p>
            <a:r>
              <a:rPr lang="en-US" altLang="ko-KR" b="1" dirty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ko-KR" b="1" dirty="0" smtClean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ko-KR" dirty="0" smtClean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precise </a:t>
            </a:r>
            <a:r>
              <a:rPr lang="en-US" altLang="ko-KR" b="1" dirty="0" smtClean="0">
                <a:solidFill>
                  <a:srgbClr val="9A1E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52250" y="6172200"/>
            <a:ext cx="6896350" cy="338554"/>
            <a:chOff x="952250" y="6096000"/>
            <a:chExt cx="6896350" cy="338554"/>
          </a:xfrm>
        </p:grpSpPr>
        <p:sp>
          <p:nvSpPr>
            <p:cNvPr id="28" name="Right Arrow 27"/>
            <p:cNvSpPr/>
            <p:nvPr/>
          </p:nvSpPr>
          <p:spPr>
            <a:xfrm>
              <a:off x="952250" y="619013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61850" y="6096000"/>
              <a:ext cx="6286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 density can be obtained via </a:t>
              </a:r>
              <a:r>
                <a:rPr lang="en-US" altLang="ko-KR" sz="1600" b="1" dirty="0">
                  <a:solidFill>
                    <a:srgbClr val="361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(n,</a:t>
              </a:r>
              <a:r>
                <a:rPr lang="en-US" altLang="ko-KR" sz="1600" b="1" dirty="0">
                  <a:solidFill>
                    <a:srgbClr val="361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)</a:t>
              </a:r>
              <a:r>
                <a:rPr lang="en-US" altLang="ko-KR" sz="1600" b="1" dirty="0">
                  <a:solidFill>
                    <a:srgbClr val="3616F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reactions</a:t>
              </a:r>
              <a:r>
                <a:rPr lang="en-US" altLang="ko-KR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ko-KR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3820" y="3135868"/>
            <a:ext cx="360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Hauser-</a:t>
            </a:r>
            <a:r>
              <a:rPr lang="en-US" altLang="ko-K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altLang="ko-K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Statistical model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2514600"/>
            <a:ext cx="3810000" cy="369332"/>
            <a:chOff x="914400" y="2597116"/>
            <a:chExt cx="3810000" cy="369332"/>
          </a:xfrm>
        </p:grpSpPr>
        <p:sp>
          <p:nvSpPr>
            <p:cNvPr id="30" name="Right Arrow 29"/>
            <p:cNvSpPr/>
            <p:nvPr/>
          </p:nvSpPr>
          <p:spPr>
            <a:xfrm>
              <a:off x="914400" y="2649805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82026" y="2597116"/>
              <a:ext cx="3242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ko-K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n,</a:t>
              </a:r>
              <a:r>
                <a:rPr lang="en-US" altLang="ko-K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)</a:t>
              </a:r>
              <a:r>
                <a:rPr lang="en-US" altLang="ko-KR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 cross section </a:t>
              </a:r>
              <a:endParaRPr lang="ko-K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91200" y="3195086"/>
            <a:ext cx="3200400" cy="2834330"/>
            <a:chOff x="1943379" y="2669573"/>
            <a:chExt cx="4838421" cy="3946488"/>
          </a:xfrm>
        </p:grpSpPr>
        <p:grpSp>
          <p:nvGrpSpPr>
            <p:cNvPr id="38" name="Group 37"/>
            <p:cNvGrpSpPr/>
            <p:nvPr/>
          </p:nvGrpSpPr>
          <p:grpSpPr>
            <a:xfrm>
              <a:off x="1943379" y="2669573"/>
              <a:ext cx="4648200" cy="3884860"/>
              <a:chOff x="1981200" y="2485960"/>
              <a:chExt cx="4648200" cy="388486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81200" y="2485960"/>
                <a:ext cx="4648200" cy="3884860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 rot="2805923">
                <a:off x="4620585" y="3879737"/>
                <a:ext cx="2057400" cy="1022952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619779" y="6337507"/>
              <a:ext cx="3162021" cy="27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00" dirty="0" smtClean="0"/>
                <a:t>[Rauscher </a:t>
              </a:r>
              <a:r>
                <a:rPr lang="en-US" altLang="ko-KR" sz="700" dirty="0" err="1" smtClean="0"/>
                <a:t>ApJ</a:t>
              </a:r>
              <a:r>
                <a:rPr lang="en-US" altLang="ko-KR" sz="700" dirty="0" smtClean="0"/>
                <a:t>. Supp. Ser. 201:26 (2012)]</a:t>
              </a:r>
              <a:endParaRPr lang="ko-KR" altLang="en-US" sz="7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198" y="457200"/>
            <a:ext cx="6705602" cy="552510"/>
            <a:chOff x="76200" y="228600"/>
            <a:chExt cx="5626539" cy="552510"/>
          </a:xfrm>
        </p:grpSpPr>
        <p:sp>
          <p:nvSpPr>
            <p:cNvPr id="33" name="Rectangle 32"/>
            <p:cNvSpPr/>
            <p:nvPr/>
          </p:nvSpPr>
          <p:spPr>
            <a:xfrm>
              <a:off x="76200" y="228600"/>
              <a:ext cx="5562600" cy="552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6339" y="274556"/>
              <a:ext cx="5486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III. Experimental approaches for the (n,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</a:t>
              </a:r>
              <a:r>
                <a:rPr lang="en-US" altLang="ko-KR" sz="2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reactions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79014" y="1720370"/>
            <a:ext cx="408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 of the cross section</a:t>
            </a:r>
            <a:endParaRPr lang="en-US" altLang="ko-K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307" y="3473509"/>
            <a:ext cx="804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solidFill>
                  <a:srgbClr val="9B25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accurate reaction rates</a:t>
            </a:r>
          </a:p>
        </p:txBody>
      </p:sp>
    </p:spTree>
    <p:extLst>
      <p:ext uri="{BB962C8B-B14F-4D97-AF65-F5344CB8AC3E}">
        <p14:creationId xmlns:p14="http://schemas.microsoft.com/office/powerpoint/2010/main" val="4355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7257</TotalTime>
  <Words>900</Words>
  <Application>Microsoft Office PowerPoint</Application>
  <PresentationFormat>On-screen Show (4:3)</PresentationFormat>
  <Paragraphs>143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</dc:creator>
  <cp:lastModifiedBy>jaeha</cp:lastModifiedBy>
  <cp:revision>251</cp:revision>
  <cp:lastPrinted>2019-01-15T12:33:52Z</cp:lastPrinted>
  <dcterms:created xsi:type="dcterms:W3CDTF">2006-08-16T00:00:00Z</dcterms:created>
  <dcterms:modified xsi:type="dcterms:W3CDTF">2019-01-15T12:35:53Z</dcterms:modified>
</cp:coreProperties>
</file>