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70" r:id="rId3"/>
    <p:sldId id="262" r:id="rId4"/>
    <p:sldId id="263" r:id="rId5"/>
    <p:sldId id="268" r:id="rId6"/>
    <p:sldId id="271" r:id="rId7"/>
    <p:sldId id="260" r:id="rId8"/>
    <p:sldId id="261" r:id="rId9"/>
    <p:sldId id="269" r:id="rId10"/>
    <p:sldId id="265" r:id="rId11"/>
    <p:sldId id="266" r:id="rId1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D00"/>
    <a:srgbClr val="7F007F"/>
    <a:srgbClr val="FA7D6E"/>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2635" autoAdjust="0"/>
  </p:normalViewPr>
  <p:slideViewPr>
    <p:cSldViewPr snapToGrid="0" showGuides="1">
      <p:cViewPr varScale="1">
        <p:scale>
          <a:sx n="108" d="100"/>
          <a:sy n="108" d="100"/>
        </p:scale>
        <p:origin x="16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EE3711-6999-4DFE-AA67-7A6375C9FEE2}" type="datetimeFigureOut">
              <a:rPr lang="ko-KR" altLang="en-US" smtClean="0"/>
              <a:t>2019-01-16</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CEE357-3D11-47D9-93DA-829C73C55895}" type="slidenum">
              <a:rPr lang="ko-KR" altLang="en-US" smtClean="0"/>
              <a:t>‹#›</a:t>
            </a:fld>
            <a:endParaRPr lang="ko-KR" altLang="en-US"/>
          </a:p>
        </p:txBody>
      </p:sp>
    </p:spTree>
    <p:extLst>
      <p:ext uri="{BB962C8B-B14F-4D97-AF65-F5344CB8AC3E}">
        <p14:creationId xmlns:p14="http://schemas.microsoft.com/office/powerpoint/2010/main" val="363239911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Thank you, professor. Hello, and good afternoon. My name is Jeongkwan Yoon, a graduate student of Computational Astrophysics Lab. In this session, I’ll talk about &lt;Simple interstellar cloud model for reproducing correlations between the chemical species.&gt;</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1</a:t>
            </a:fld>
            <a:endParaRPr lang="ko-KR" altLang="en-US"/>
          </a:p>
        </p:txBody>
      </p:sp>
    </p:spTree>
    <p:extLst>
      <p:ext uri="{BB962C8B-B14F-4D97-AF65-F5344CB8AC3E}">
        <p14:creationId xmlns:p14="http://schemas.microsoft.com/office/powerpoint/2010/main" val="4238785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latinLnBrk="1"/>
            <a:r>
              <a:rPr lang="en-US" altLang="ko-KR" sz="1200" kern="1200" dirty="0" smtClean="0">
                <a:solidFill>
                  <a:schemeClr val="tx1"/>
                </a:solidFill>
                <a:effectLst/>
                <a:latin typeface="+mn-lt"/>
                <a:ea typeface="+mn-ea"/>
                <a:cs typeface="+mn-cs"/>
              </a:rPr>
              <a:t>Now, these are our future plans. First, we will try to adjust other parameters to fit known correlations and column densities.</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Second, it is necessary to change the initial chemical state. In order to increase the molecular species, the amount of initial metallic elements is also key factor. Since initial abundances of carbon and oxygen in the reference model were smaller than the solar abundance, it is a reasonable trial to run a simulation with more amount of heavy elements.</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10</a:t>
            </a:fld>
            <a:endParaRPr lang="ko-KR" altLang="en-US"/>
          </a:p>
        </p:txBody>
      </p:sp>
    </p:spTree>
    <p:extLst>
      <p:ext uri="{BB962C8B-B14F-4D97-AF65-F5344CB8AC3E}">
        <p14:creationId xmlns:p14="http://schemas.microsoft.com/office/powerpoint/2010/main" val="580188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latinLnBrk="1"/>
            <a:r>
              <a:rPr lang="en-US" altLang="ko-KR" sz="1200" kern="1200" dirty="0" smtClean="0">
                <a:solidFill>
                  <a:schemeClr val="tx1"/>
                </a:solidFill>
                <a:effectLst/>
                <a:latin typeface="+mn-lt"/>
                <a:ea typeface="+mn-ea"/>
                <a:cs typeface="+mn-cs"/>
              </a:rPr>
              <a:t>Now, let's conclude this presentation.</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Some interstellar molecules have correlations, and there is a static cloud model which explains the single correlation. We have tried to reform this kind of interstellar cloud model to build a cloud model which satisfies more correlations and column densities.</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 </a:t>
            </a:r>
            <a:endParaRPr lang="ko-KR" altLang="ko-KR" sz="1200" kern="1200" dirty="0" smtClean="0">
              <a:solidFill>
                <a:schemeClr val="tx1"/>
              </a:solidFill>
              <a:effectLst/>
              <a:latin typeface="+mn-lt"/>
              <a:ea typeface="+mn-ea"/>
              <a:cs typeface="+mn-cs"/>
            </a:endParaRPr>
          </a:p>
          <a:p>
            <a:pPr latinLnBrk="1"/>
            <a:r>
              <a:rPr lang="en-US" altLang="ko-KR" sz="1200" kern="1200" dirty="0" smtClean="0">
                <a:solidFill>
                  <a:schemeClr val="tx1"/>
                </a:solidFill>
                <a:effectLst/>
                <a:latin typeface="+mn-lt"/>
                <a:ea typeface="+mn-ea"/>
                <a:cs typeface="+mn-cs"/>
              </a:rPr>
              <a:t>Thank you for attention.</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11</a:t>
            </a:fld>
            <a:endParaRPr lang="ko-KR" altLang="en-US"/>
          </a:p>
        </p:txBody>
      </p:sp>
    </p:spTree>
    <p:extLst>
      <p:ext uri="{BB962C8B-B14F-4D97-AF65-F5344CB8AC3E}">
        <p14:creationId xmlns:p14="http://schemas.microsoft.com/office/powerpoint/2010/main" val="1245937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Interstellar medium contains molecules. We can detect and estimate the number of each molecular species in certain directions as column density. These interstellar molecules are important because some species are predicted to be a meaningful factor for the star formation. Despite this importance, there is no clear idea for the origin of these interstellar molecules.</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80098440-4FBC-4CDE-ACB4-EC99875B684B}" type="slidenum">
              <a:rPr lang="ko-KR" altLang="en-US" smtClean="0"/>
              <a:t>2</a:t>
            </a:fld>
            <a:endParaRPr lang="ko-KR" altLang="en-US"/>
          </a:p>
        </p:txBody>
      </p:sp>
    </p:spTree>
    <p:extLst>
      <p:ext uri="{BB962C8B-B14F-4D97-AF65-F5344CB8AC3E}">
        <p14:creationId xmlns:p14="http://schemas.microsoft.com/office/powerpoint/2010/main" val="2917145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Astronomers have found that some molecules have correlations with each other. These are examples of those correlations, some can be linear, others are exponential. In these figures, they are some examples of the correlations; CO-H2, CH-H2, and OH-CH correlation.</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3</a:t>
            </a:fld>
            <a:endParaRPr lang="ko-KR" altLang="en-US"/>
          </a:p>
        </p:txBody>
      </p:sp>
    </p:spTree>
    <p:extLst>
      <p:ext uri="{BB962C8B-B14F-4D97-AF65-F5344CB8AC3E}">
        <p14:creationId xmlns:p14="http://schemas.microsoft.com/office/powerpoint/2010/main" val="3710915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Then, it is possible to make an interstellar cloud model which supports a single correlation. Especially for linear correlation, there is a cloud model that satisfies the correlation at its equilibrium state. In this case, the “Model A” satisfies OH-CH correlation, column density of OH is equal to 2.41 times column density of CH. However, this model has a limitation that it supports only a single, OH-CH correlation and other correlations are not.</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4</a:t>
            </a:fld>
            <a:endParaRPr lang="ko-KR" altLang="en-US"/>
          </a:p>
        </p:txBody>
      </p:sp>
    </p:spTree>
    <p:extLst>
      <p:ext uri="{BB962C8B-B14F-4D97-AF65-F5344CB8AC3E}">
        <p14:creationId xmlns:p14="http://schemas.microsoft.com/office/powerpoint/2010/main" val="414174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There is another limitation for the existed model. When we try to explain column densities using this cloud model, it is impossible because it produces molecular species too low to fit current observation data. At the left figure, I marked the gap between observational data (dashed line) and the simulated reference model (solid line). From this comparison, We know that the existed cloud model is quite imperfect.</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5</a:t>
            </a:fld>
            <a:endParaRPr lang="ko-KR" altLang="en-US"/>
          </a:p>
        </p:txBody>
      </p:sp>
    </p:spTree>
    <p:extLst>
      <p:ext uri="{BB962C8B-B14F-4D97-AF65-F5344CB8AC3E}">
        <p14:creationId xmlns:p14="http://schemas.microsoft.com/office/powerpoint/2010/main" val="3598736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latinLnBrk="1"/>
            <a:r>
              <a:rPr lang="en-US" altLang="ko-KR" sz="1200" kern="1200" dirty="0" smtClean="0">
                <a:solidFill>
                  <a:schemeClr val="tx1"/>
                </a:solidFill>
                <a:effectLst/>
                <a:latin typeface="+mn-lt"/>
                <a:ea typeface="+mn-ea"/>
                <a:cs typeface="+mn-cs"/>
              </a:rPr>
              <a:t>This is the motivation for our work. when we succeed to make a cloud model that explains multiple correlations between molecules and column densities, we may know the ancient state of the interstellar medium.</a:t>
            </a:r>
            <a:endParaRPr lang="ko-KR" altLang="ko-KR" sz="1200" kern="1200" dirty="0">
              <a:solidFill>
                <a:schemeClr val="tx1"/>
              </a:solidFill>
              <a:effectLst/>
              <a:latin typeface="+mn-lt"/>
              <a:ea typeface="+mn-ea"/>
              <a:cs typeface="+mn-cs"/>
            </a:endParaRPr>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6</a:t>
            </a:fld>
            <a:endParaRPr lang="ko-KR" altLang="en-US"/>
          </a:p>
        </p:txBody>
      </p:sp>
    </p:spTree>
    <p:extLst>
      <p:ext uri="{BB962C8B-B14F-4D97-AF65-F5344CB8AC3E}">
        <p14:creationId xmlns:p14="http://schemas.microsoft.com/office/powerpoint/2010/main" val="1125069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We have tried to find the better cloud model from reforming the reference cloud model. Since we aimed to increase the abundance of molecular species, we have to accelerate the formation reactions of molecules, so we tried to increase density or temperature separately.</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7</a:t>
            </a:fld>
            <a:endParaRPr lang="ko-KR" altLang="en-US"/>
          </a:p>
        </p:txBody>
      </p:sp>
    </p:spTree>
    <p:extLst>
      <p:ext uri="{BB962C8B-B14F-4D97-AF65-F5344CB8AC3E}">
        <p14:creationId xmlns:p14="http://schemas.microsoft.com/office/powerpoint/2010/main" val="3219314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The first simulation set is trials with modified densities. There is no acceptable model to agree with two or more correlations simultaneously. Moreover, the amount of CH is still less than observed data, so CH-H2 correlation is still violated.</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8</a:t>
            </a:fld>
            <a:endParaRPr lang="ko-KR" altLang="en-US"/>
          </a:p>
        </p:txBody>
      </p:sp>
    </p:spTree>
    <p:extLst>
      <p:ext uri="{BB962C8B-B14F-4D97-AF65-F5344CB8AC3E}">
        <p14:creationId xmlns:p14="http://schemas.microsoft.com/office/powerpoint/2010/main" val="248614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But in the second simulation set, with various temperatures, there is one cloud model which is the closest to the cloud that satisfies two correlations at the same state. When we adjust the temperature of the reference model from 30K into 3K, the ratio between CO and H2, OH and CH is quite close to the known correlation.</a:t>
            </a:r>
            <a:endParaRPr lang="ko-KR" altLang="ko-KR" sz="1200" kern="1200" dirty="0" smtClean="0">
              <a:solidFill>
                <a:schemeClr val="tx1"/>
              </a:solidFill>
              <a:effectLst/>
              <a:latin typeface="+mn-lt"/>
              <a:ea typeface="+mn-ea"/>
              <a:cs typeface="+mn-cs"/>
            </a:endParaRPr>
          </a:p>
          <a:p>
            <a:endParaRPr lang="ko-KR" altLang="en-US" dirty="0"/>
          </a:p>
        </p:txBody>
      </p:sp>
      <p:sp>
        <p:nvSpPr>
          <p:cNvPr id="4" name="슬라이드 번호 개체 틀 3"/>
          <p:cNvSpPr>
            <a:spLocks noGrp="1"/>
          </p:cNvSpPr>
          <p:nvPr>
            <p:ph type="sldNum" sz="quarter" idx="10"/>
          </p:nvPr>
        </p:nvSpPr>
        <p:spPr/>
        <p:txBody>
          <a:bodyPr/>
          <a:lstStyle/>
          <a:p>
            <a:fld id="{FCCEE357-3D11-47D9-93DA-829C73C55895}" type="slidenum">
              <a:rPr lang="ko-KR" altLang="en-US" smtClean="0"/>
              <a:t>9</a:t>
            </a:fld>
            <a:endParaRPr lang="ko-KR" altLang="en-US"/>
          </a:p>
        </p:txBody>
      </p:sp>
    </p:spTree>
    <p:extLst>
      <p:ext uri="{BB962C8B-B14F-4D97-AF65-F5344CB8AC3E}">
        <p14:creationId xmlns:p14="http://schemas.microsoft.com/office/powerpoint/2010/main" val="2510936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smtClean="0"/>
              <a:t>클릭하여 마스터 부제목 스타일 편집</a:t>
            </a:r>
            <a:endParaRPr lang="ko-KR" altLang="en-US"/>
          </a:p>
        </p:txBody>
      </p:sp>
      <p:sp>
        <p:nvSpPr>
          <p:cNvPr id="4" name="날짜 개체 틀 3"/>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26631977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333262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82054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indent="-252000">
              <a:defRPr/>
            </a:lvl1pPr>
            <a:lvl2pPr indent="-252000">
              <a:defRPr/>
            </a:lvl2pPr>
            <a:lvl3pPr indent="-252000">
              <a:defRPr/>
            </a:lvl3pPr>
            <a:lvl4pPr indent="-252000">
              <a:defRPr/>
            </a:lvl4pPr>
            <a:lvl5pPr indent="-252000">
              <a:defRPr/>
            </a:lvl5pPr>
          </a:lstStyle>
          <a:p>
            <a:pPr lvl="0"/>
            <a:r>
              <a:rPr lang="ko-KR" altLang="en-US" dirty="0" smtClean="0"/>
              <a:t>마스터 텍스트 스타일 편집</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7847968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smtClean="0"/>
              <a:t>마스터 텍스트 스타일 편집</a:t>
            </a:r>
          </a:p>
        </p:txBody>
      </p:sp>
      <p:sp>
        <p:nvSpPr>
          <p:cNvPr id="4" name="날짜 개체 틀 3"/>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99747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86200" cy="435133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29150" y="1825625"/>
            <a:ext cx="3886200" cy="435133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1929710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smtClean="0"/>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smtClean="0"/>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3013645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3667259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266817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smtClean="0"/>
              <a:t>마스터 텍스트 스타일 편집</a:t>
            </a:r>
          </a:p>
        </p:txBody>
      </p:sp>
      <p:sp>
        <p:nvSpPr>
          <p:cNvPr id="5" name="날짜 개체 틀 4"/>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6073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smtClean="0"/>
              <a:t>마스터 텍스트 스타일 편집</a:t>
            </a:r>
          </a:p>
        </p:txBody>
      </p:sp>
      <p:sp>
        <p:nvSpPr>
          <p:cNvPr id="5" name="날짜 개체 틀 4"/>
          <p:cNvSpPr>
            <a:spLocks noGrp="1"/>
          </p:cNvSpPr>
          <p:nvPr>
            <p:ph type="dt" sz="half" idx="10"/>
          </p:nvPr>
        </p:nvSpPr>
        <p:spPr/>
        <p:txBody>
          <a:bodyPr/>
          <a:lstStyle/>
          <a:p>
            <a:fld id="{000CEB19-817A-4FED-B045-C30C37E46284}" type="datetimeFigureOut">
              <a:rPr lang="ko-KR" altLang="en-US" smtClean="0"/>
              <a:t>2019-01-16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351077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dirty="0" smtClean="0"/>
              <a:t>마스터 텍스트 스타일 편집</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00CEB19-817A-4FED-B045-C30C37E46284}" type="datetimeFigureOut">
              <a:rPr lang="ko-KR" altLang="en-US" smtClean="0"/>
              <a:t>2019-01-16</a:t>
            </a:fld>
            <a:endParaRPr lang="ko-KR" altLang="en-US"/>
          </a:p>
        </p:txBody>
      </p:sp>
      <p:sp>
        <p:nvSpPr>
          <p:cNvPr id="5" name="바닥글 개체 틀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66A9B9-C53B-4C5F-A220-224E84064F98}" type="slidenum">
              <a:rPr lang="ko-KR" altLang="en-US" smtClean="0"/>
              <a:t>‹#›</a:t>
            </a:fld>
            <a:endParaRPr lang="ko-KR" altLang="en-US"/>
          </a:p>
        </p:txBody>
      </p:sp>
    </p:spTree>
    <p:extLst>
      <p:ext uri="{BB962C8B-B14F-4D97-AF65-F5344CB8AC3E}">
        <p14:creationId xmlns:p14="http://schemas.microsoft.com/office/powerpoint/2010/main" val="6114476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685800" rtl="0" eaLnBrk="1" latinLnBrk="1" hangingPunct="1">
        <a:lnSpc>
          <a:spcPct val="90000"/>
        </a:lnSpc>
        <a:spcBef>
          <a:spcPct val="0"/>
        </a:spcBef>
        <a:buNone/>
        <a:defRPr sz="4000" b="1" kern="1200">
          <a:solidFill>
            <a:schemeClr val="tx1"/>
          </a:solidFill>
          <a:latin typeface="Calibri" panose="020F0502020204030204" pitchFamily="34" charset="0"/>
          <a:ea typeface="+mj-ea"/>
          <a:cs typeface="Calibri" panose="020F0502020204030204" pitchFamily="34" charset="0"/>
        </a:defRPr>
      </a:lvl1pPr>
    </p:titleStyle>
    <p:bodyStyle>
      <a:lvl1pPr marL="171450" indent="-360000" algn="l" defTabSz="685800" rtl="0" eaLnBrk="1" latinLnBrk="1" hangingPunct="1">
        <a:lnSpc>
          <a:spcPct val="90000"/>
        </a:lnSpc>
        <a:spcBef>
          <a:spcPts val="75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514350" indent="-360000" algn="l" defTabSz="685800" rtl="0" eaLnBrk="1" latinLnBrk="1" hangingPunct="1">
        <a:lnSpc>
          <a:spcPct val="9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857250" indent="-36000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200150" indent="-360000" algn="l" defTabSz="685800" rtl="0" eaLnBrk="1" latinLnBrk="1" hangingPunct="1">
        <a:lnSpc>
          <a:spcPct val="90000"/>
        </a:lnSpc>
        <a:spcBef>
          <a:spcPts val="375"/>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543050" indent="-360000" algn="l" defTabSz="685800" rtl="0" eaLnBrk="1" latinLnBrk="1" hangingPunct="1">
        <a:lnSpc>
          <a:spcPct val="90000"/>
        </a:lnSpc>
        <a:spcBef>
          <a:spcPts val="375"/>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r>
              <a:rPr lang="en-US" altLang="ko-KR" sz="4000" dirty="0"/>
              <a:t>Simple interstellar cloud model for reproducing correlations between the chemical species</a:t>
            </a:r>
            <a:endParaRPr lang="ko-KR" altLang="en-US" sz="4000" dirty="0"/>
          </a:p>
        </p:txBody>
      </p:sp>
      <p:sp>
        <p:nvSpPr>
          <p:cNvPr id="3" name="부제목 2"/>
          <p:cNvSpPr>
            <a:spLocks noGrp="1"/>
          </p:cNvSpPr>
          <p:nvPr>
            <p:ph type="subTitle" idx="1"/>
          </p:nvPr>
        </p:nvSpPr>
        <p:spPr/>
        <p:txBody>
          <a:bodyPr>
            <a:normAutofit/>
          </a:bodyPr>
          <a:lstStyle/>
          <a:p>
            <a:endParaRPr lang="en-US" altLang="ko-KR" dirty="0" smtClean="0"/>
          </a:p>
          <a:p>
            <a:r>
              <a:rPr lang="en-US" altLang="ko-KR" dirty="0" smtClean="0"/>
              <a:t>Jeongkwan Yoon (UNIST CAL)</a:t>
            </a:r>
          </a:p>
          <a:p>
            <a:r>
              <a:rPr lang="en-US" altLang="ko-KR" dirty="0" smtClean="0"/>
              <a:t>3</a:t>
            </a:r>
            <a:r>
              <a:rPr lang="en-US" altLang="ko-KR" baseline="30000" dirty="0" smtClean="0"/>
              <a:t>rd</a:t>
            </a:r>
            <a:r>
              <a:rPr lang="en-US" altLang="ko-KR" dirty="0" smtClean="0"/>
              <a:t> CHEA Workshop</a:t>
            </a:r>
          </a:p>
          <a:p>
            <a:r>
              <a:rPr lang="en-US" altLang="ko-KR" dirty="0" smtClean="0"/>
              <a:t>Jan 16</a:t>
            </a:r>
            <a:r>
              <a:rPr lang="en-US" altLang="ko-KR" baseline="30000" dirty="0" smtClean="0"/>
              <a:t>th</a:t>
            </a:r>
            <a:r>
              <a:rPr lang="en-US" altLang="ko-KR" dirty="0" smtClean="0"/>
              <a:t>, </a:t>
            </a:r>
            <a:r>
              <a:rPr lang="en-US" altLang="ko-KR" dirty="0" err="1"/>
              <a:t>Gyeongju</a:t>
            </a:r>
            <a:endParaRPr lang="ko-KR" altLang="en-US" dirty="0"/>
          </a:p>
        </p:txBody>
      </p:sp>
    </p:spTree>
    <p:extLst>
      <p:ext uri="{BB962C8B-B14F-4D97-AF65-F5344CB8AC3E}">
        <p14:creationId xmlns:p14="http://schemas.microsoft.com/office/powerpoint/2010/main" val="1290182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Future </a:t>
            </a:r>
            <a:r>
              <a:rPr lang="en-US" altLang="ko-KR" dirty="0"/>
              <a:t>p</a:t>
            </a:r>
            <a:r>
              <a:rPr lang="en-US" altLang="ko-KR" dirty="0" smtClean="0"/>
              <a:t>lans</a:t>
            </a:r>
            <a:endParaRPr lang="ko-KR" altLang="en-US" dirty="0"/>
          </a:p>
        </p:txBody>
      </p:sp>
      <p:sp>
        <p:nvSpPr>
          <p:cNvPr id="3" name="내용 개체 틀 2"/>
          <p:cNvSpPr>
            <a:spLocks noGrp="1"/>
          </p:cNvSpPr>
          <p:nvPr>
            <p:ph idx="1"/>
          </p:nvPr>
        </p:nvSpPr>
        <p:spPr/>
        <p:txBody>
          <a:bodyPr>
            <a:normAutofit/>
          </a:bodyPr>
          <a:lstStyle/>
          <a:p>
            <a:pPr marL="514350" indent="-514350">
              <a:lnSpc>
                <a:spcPct val="100000"/>
              </a:lnSpc>
              <a:buFont typeface="+mj-lt"/>
              <a:buAutoNum type="arabicPeriod"/>
            </a:pPr>
            <a:r>
              <a:rPr lang="en-US" altLang="ko-KR" dirty="0"/>
              <a:t>Adjust other parameters to fit observational data</a:t>
            </a:r>
          </a:p>
          <a:p>
            <a:pPr lvl="1">
              <a:lnSpc>
                <a:spcPct val="100000"/>
              </a:lnSpc>
            </a:pPr>
            <a:r>
              <a:rPr lang="en-US" altLang="ko-KR" dirty="0"/>
              <a:t>Other physical/environmental parameters </a:t>
            </a:r>
            <a:r>
              <a:rPr lang="en-US" altLang="ko-KR" dirty="0" smtClean="0"/>
              <a:t>also </a:t>
            </a:r>
            <a:r>
              <a:rPr lang="en-US" altLang="ko-KR" dirty="0"/>
              <a:t>affect the chemical reactions in the model cloud.</a:t>
            </a:r>
          </a:p>
          <a:p>
            <a:pPr lvl="1">
              <a:lnSpc>
                <a:spcPct val="100000"/>
              </a:lnSpc>
            </a:pPr>
            <a:r>
              <a:rPr lang="en-US" altLang="ko-KR" dirty="0"/>
              <a:t>Need to </a:t>
            </a:r>
            <a:r>
              <a:rPr lang="en-US" altLang="ko-KR" dirty="0" smtClean="0"/>
              <a:t>decrease </a:t>
            </a:r>
            <a:r>
              <a:rPr lang="en-US" altLang="ko-KR" dirty="0"/>
              <a:t>the rates of dissociation reactions</a:t>
            </a:r>
            <a:r>
              <a:rPr lang="en-US" altLang="ko-KR" dirty="0" smtClean="0"/>
              <a:t>.</a:t>
            </a:r>
          </a:p>
          <a:p>
            <a:pPr lvl="1">
              <a:lnSpc>
                <a:spcPct val="100000"/>
              </a:lnSpc>
            </a:pPr>
            <a:endParaRPr lang="en-US" altLang="ko-KR" sz="2600" dirty="0" smtClean="0"/>
          </a:p>
          <a:p>
            <a:pPr marL="534010" indent="-534010">
              <a:lnSpc>
                <a:spcPct val="100000"/>
              </a:lnSpc>
              <a:buFont typeface="+mj-lt"/>
              <a:buAutoNum type="arabicPeriod"/>
            </a:pPr>
            <a:r>
              <a:rPr lang="en-US" altLang="ko-KR" dirty="0"/>
              <a:t>Add or change the initial chemical state</a:t>
            </a:r>
          </a:p>
          <a:p>
            <a:pPr lvl="1">
              <a:lnSpc>
                <a:spcPct val="100000"/>
              </a:lnSpc>
            </a:pPr>
            <a:r>
              <a:rPr lang="en-US" altLang="ko-KR" dirty="0"/>
              <a:t>The suggested reference model does not contain all the elements found in the ISM so far.</a:t>
            </a:r>
          </a:p>
          <a:p>
            <a:pPr lvl="1">
              <a:lnSpc>
                <a:spcPct val="100000"/>
              </a:lnSpc>
            </a:pPr>
            <a:r>
              <a:rPr lang="en-US" altLang="ko-KR" dirty="0"/>
              <a:t>Need to Start with the actually possible chemical state.</a:t>
            </a:r>
          </a:p>
          <a:p>
            <a:pPr>
              <a:lnSpc>
                <a:spcPct val="100000"/>
              </a:lnSpc>
            </a:pPr>
            <a:endParaRPr lang="en-US" altLang="ko-KR" dirty="0"/>
          </a:p>
        </p:txBody>
      </p:sp>
    </p:spTree>
    <p:extLst>
      <p:ext uri="{BB962C8B-B14F-4D97-AF65-F5344CB8AC3E}">
        <p14:creationId xmlns:p14="http://schemas.microsoft.com/office/powerpoint/2010/main" val="2448882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628650" y="1825625"/>
            <a:ext cx="8095220" cy="4351338"/>
          </a:xfrm>
        </p:spPr>
        <p:txBody>
          <a:bodyPr>
            <a:normAutofit/>
          </a:bodyPr>
          <a:lstStyle/>
          <a:p>
            <a:r>
              <a:rPr lang="en-US" altLang="ko-KR" dirty="0" smtClean="0"/>
              <a:t>Some ISM molecules have correlations and they give a clue for understanding the origin of ISM </a:t>
            </a:r>
            <a:r>
              <a:rPr lang="en-US" altLang="ko-KR" dirty="0"/>
              <a:t>m</a:t>
            </a:r>
            <a:r>
              <a:rPr lang="en-US" altLang="ko-KR" dirty="0" smtClean="0"/>
              <a:t>olecules.</a:t>
            </a:r>
          </a:p>
          <a:p>
            <a:endParaRPr lang="en-US" altLang="ko-KR" dirty="0" smtClean="0"/>
          </a:p>
          <a:p>
            <a:r>
              <a:rPr lang="en-US" altLang="ko-KR" dirty="0" smtClean="0"/>
              <a:t>There is a static interstellar cloud model which explains the correlation between certain two molecules. (e.g. OH &amp; CH)</a:t>
            </a:r>
          </a:p>
          <a:p>
            <a:endParaRPr lang="en-US" altLang="ko-KR" dirty="0" smtClean="0"/>
          </a:p>
          <a:p>
            <a:r>
              <a:rPr lang="en-US" altLang="ko-KR" dirty="0" smtClean="0"/>
              <a:t>We </a:t>
            </a:r>
            <a:r>
              <a:rPr lang="en-US" altLang="ko-KR" dirty="0"/>
              <a:t>have tried to </a:t>
            </a:r>
            <a:r>
              <a:rPr lang="en-US" altLang="ko-KR" dirty="0" smtClean="0"/>
              <a:t>reform </a:t>
            </a:r>
            <a:r>
              <a:rPr lang="en-US" altLang="ko-KR" dirty="0"/>
              <a:t>a suggested </a:t>
            </a:r>
            <a:r>
              <a:rPr lang="en-US" altLang="ko-KR" dirty="0" smtClean="0"/>
              <a:t>interstellar cloud </a:t>
            </a:r>
            <a:r>
              <a:rPr lang="en-US" altLang="ko-KR" dirty="0"/>
              <a:t>model to build </a:t>
            </a:r>
            <a:r>
              <a:rPr lang="en-US" altLang="ko-KR" dirty="0" smtClean="0"/>
              <a:t>a better </a:t>
            </a:r>
            <a:r>
              <a:rPr lang="en-US" altLang="ko-KR" dirty="0"/>
              <a:t>cloud model which satisfies more </a:t>
            </a:r>
            <a:r>
              <a:rPr lang="en-US" altLang="ko-KR" dirty="0" smtClean="0"/>
              <a:t>correlations and column densities.</a:t>
            </a:r>
            <a:endParaRPr lang="ko-KR" altLang="ko-KR" dirty="0"/>
          </a:p>
        </p:txBody>
      </p:sp>
    </p:spTree>
    <p:extLst>
      <p:ext uri="{BB962C8B-B14F-4D97-AF65-F5344CB8AC3E}">
        <p14:creationId xmlns:p14="http://schemas.microsoft.com/office/powerpoint/2010/main" val="459295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4000" dirty="0" smtClean="0"/>
              <a:t>Backgrounds:</a:t>
            </a:r>
            <a:r>
              <a:rPr lang="en-US" altLang="ko-KR" sz="2800" dirty="0" smtClean="0"/>
              <a:t> Interstellar molecules</a:t>
            </a:r>
            <a:endParaRPr lang="ko-KR" altLang="en-US" sz="4000" dirty="0"/>
          </a:p>
        </p:txBody>
      </p:sp>
      <p:pic>
        <p:nvPicPr>
          <p:cNvPr id="4" name="그림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7008" y="1690689"/>
            <a:ext cx="6389984" cy="4792489"/>
          </a:xfrm>
          <a:prstGeom prst="rect">
            <a:avLst/>
          </a:prstGeom>
        </p:spPr>
      </p:pic>
    </p:spTree>
    <p:extLst>
      <p:ext uri="{BB962C8B-B14F-4D97-AF65-F5344CB8AC3E}">
        <p14:creationId xmlns:p14="http://schemas.microsoft.com/office/powerpoint/2010/main" val="548950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Backgrounds:</a:t>
            </a:r>
            <a:r>
              <a:rPr lang="en-US" altLang="ko-KR" sz="2800" dirty="0" smtClean="0"/>
              <a:t> correlations between molecules</a:t>
            </a:r>
            <a:endParaRPr lang="ko-KR" altLang="en-US" sz="2000" baseline="30000" dirty="0"/>
          </a:p>
        </p:txBody>
      </p:sp>
      <p:sp>
        <p:nvSpPr>
          <p:cNvPr id="14" name="TextBox 13"/>
          <p:cNvSpPr txBox="1"/>
          <p:nvPr/>
        </p:nvSpPr>
        <p:spPr>
          <a:xfrm>
            <a:off x="-13103" y="6334780"/>
            <a:ext cx="2304477" cy="523220"/>
          </a:xfrm>
          <a:prstGeom prst="rect">
            <a:avLst/>
          </a:prstGeom>
          <a:noFill/>
        </p:spPr>
        <p:txBody>
          <a:bodyPr wrap="none" rtlCol="0">
            <a:spAutoFit/>
          </a:bodyPr>
          <a:lstStyle/>
          <a:p>
            <a:r>
              <a:rPr lang="en-US" altLang="ko-KR" sz="1400" dirty="0" smtClean="0">
                <a:latin typeface="Calibri" panose="020F0502020204030204" pitchFamily="34" charset="0"/>
                <a:cs typeface="Calibri" panose="020F0502020204030204" pitchFamily="34" charset="0"/>
              </a:rPr>
              <a:t>[1] </a:t>
            </a:r>
            <a:r>
              <a:rPr lang="en-US" altLang="ko-KR" sz="1400" dirty="0" err="1" smtClean="0">
                <a:latin typeface="Calibri" panose="020F0502020204030204" pitchFamily="34" charset="0"/>
                <a:cs typeface="Calibri" panose="020F0502020204030204" pitchFamily="34" charset="0"/>
              </a:rPr>
              <a:t>Sheffer</a:t>
            </a:r>
            <a:r>
              <a:rPr lang="en-US" altLang="ko-KR" sz="1400" dirty="0" smtClean="0">
                <a:latin typeface="Calibri" panose="020F0502020204030204" pitchFamily="34" charset="0"/>
                <a:cs typeface="Calibri" panose="020F0502020204030204" pitchFamily="34" charset="0"/>
              </a:rPr>
              <a:t> et al., </a:t>
            </a:r>
            <a:r>
              <a:rPr lang="en-US" altLang="ko-KR" sz="1400" dirty="0" err="1" smtClean="0">
                <a:latin typeface="Calibri" panose="020F0502020204030204" pitchFamily="34" charset="0"/>
                <a:cs typeface="Calibri" panose="020F0502020204030204" pitchFamily="34" charset="0"/>
              </a:rPr>
              <a:t>ApJ</a:t>
            </a:r>
            <a:r>
              <a:rPr lang="en-US" altLang="ko-KR" sz="1400" dirty="0" smtClean="0">
                <a:latin typeface="Calibri" panose="020F0502020204030204" pitchFamily="34" charset="0"/>
                <a:cs typeface="Calibri" panose="020F0502020204030204" pitchFamily="34" charset="0"/>
              </a:rPr>
              <a:t>, 2008</a:t>
            </a:r>
          </a:p>
          <a:p>
            <a:r>
              <a:rPr lang="en-US" altLang="ko-KR" sz="1400" dirty="0" smtClean="0">
                <a:latin typeface="Calibri" panose="020F0502020204030204" pitchFamily="34" charset="0"/>
                <a:cs typeface="Calibri" panose="020F0502020204030204" pitchFamily="34" charset="0"/>
              </a:rPr>
              <a:t>[2] </a:t>
            </a:r>
            <a:r>
              <a:rPr lang="en-US" altLang="ko-KR" sz="1400" dirty="0" err="1" smtClean="0">
                <a:latin typeface="Calibri" panose="020F0502020204030204" pitchFamily="34" charset="0"/>
                <a:cs typeface="Calibri" panose="020F0502020204030204" pitchFamily="34" charset="0"/>
              </a:rPr>
              <a:t>Mookerjea</a:t>
            </a:r>
            <a:r>
              <a:rPr lang="en-US" altLang="ko-KR" sz="1400" dirty="0">
                <a:latin typeface="Calibri" panose="020F0502020204030204" pitchFamily="34" charset="0"/>
                <a:cs typeface="Calibri" panose="020F0502020204030204" pitchFamily="34" charset="0"/>
              </a:rPr>
              <a:t>, MNRAS, </a:t>
            </a:r>
            <a:r>
              <a:rPr lang="en-US" altLang="ko-KR" sz="1400" dirty="0" smtClean="0">
                <a:latin typeface="Calibri" panose="020F0502020204030204" pitchFamily="34" charset="0"/>
                <a:cs typeface="Calibri" panose="020F0502020204030204" pitchFamily="34" charset="0"/>
              </a:rPr>
              <a:t>2016</a:t>
            </a:r>
            <a:endParaRPr lang="en-US" altLang="ko-KR" sz="1400"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TextBox 15"/>
              <p:cNvSpPr txBox="1"/>
              <p:nvPr/>
            </p:nvSpPr>
            <p:spPr>
              <a:xfrm>
                <a:off x="944949" y="4808298"/>
                <a:ext cx="7254102" cy="1094915"/>
              </a:xfrm>
              <a:prstGeom prst="rect">
                <a:avLst/>
              </a:prstGeom>
              <a:noFill/>
            </p:spPr>
            <p:txBody>
              <a:bodyPr wrap="none" rtlCol="0">
                <a:spAutoFit/>
              </a:bodyPr>
              <a:lstStyle/>
              <a:p>
                <a:r>
                  <a:rPr lang="en-US" altLang="ko-KR" sz="2000" dirty="0" smtClean="0">
                    <a:latin typeface="Calibri" panose="020F0502020204030204" pitchFamily="34" charset="0"/>
                    <a:cs typeface="Calibri" panose="020F0502020204030204" pitchFamily="34" charset="0"/>
                  </a:rPr>
                  <a:t>(</a:t>
                </a:r>
                <a:r>
                  <a:rPr lang="en-US" altLang="ko-KR" sz="2000" dirty="0" err="1" smtClean="0">
                    <a:latin typeface="Calibri" panose="020F0502020204030204" pitchFamily="34" charset="0"/>
                    <a:cs typeface="Calibri" panose="020F0502020204030204" pitchFamily="34" charset="0"/>
                  </a:rPr>
                  <a:t>a,b</a:t>
                </a:r>
                <a:r>
                  <a:rPr lang="en-US" altLang="ko-KR" sz="2000" dirty="0" smtClean="0">
                    <a:latin typeface="Calibri" panose="020F0502020204030204" pitchFamily="34" charset="0"/>
                    <a:cs typeface="Calibri" panose="020F0502020204030204" pitchFamily="34" charset="0"/>
                  </a:rPr>
                  <a:t>) CO-H</a:t>
                </a:r>
                <a:r>
                  <a:rPr lang="en-US" altLang="ko-KR" sz="2000" baseline="-25000" dirty="0" smtClean="0">
                    <a:latin typeface="Calibri" panose="020F0502020204030204" pitchFamily="34" charset="0"/>
                    <a:cs typeface="Calibri" panose="020F0502020204030204" pitchFamily="34" charset="0"/>
                  </a:rPr>
                  <a:t>2</a:t>
                </a:r>
                <a:r>
                  <a:rPr lang="en-US" altLang="ko-KR" sz="2000" dirty="0" smtClean="0">
                    <a:latin typeface="Calibri" panose="020F0502020204030204" pitchFamily="34" charset="0"/>
                    <a:cs typeface="Calibri" panose="020F0502020204030204" pitchFamily="34" charset="0"/>
                  </a:rPr>
                  <a:t> correlation: </a:t>
                </a:r>
                <a14:m>
                  <m:oMath xmlns:m="http://schemas.openxmlformats.org/officeDocument/2006/math">
                    <m:func>
                      <m:funcPr>
                        <m:ctrlPr>
                          <a:rPr lang="en-US" altLang="ko-KR" sz="2000" b="0" i="1" smtClean="0">
                            <a:latin typeface="Cambria Math" panose="02040503050406030204" pitchFamily="18" charset="0"/>
                          </a:rPr>
                        </m:ctrlPr>
                      </m:funcPr>
                      <m:fName>
                        <m:r>
                          <m:rPr>
                            <m:sty m:val="p"/>
                          </m:rPr>
                          <a:rPr lang="en-US" altLang="ko-KR" sz="2000" b="0" i="0" smtClean="0">
                            <a:latin typeface="Cambria Math" panose="02040503050406030204" pitchFamily="18" charset="0"/>
                          </a:rPr>
                          <m:t>log</m:t>
                        </m:r>
                      </m:fName>
                      <m:e>
                        <m:d>
                          <m:dPr>
                            <m:ctrlPr>
                              <a:rPr lang="en-US" altLang="ko-KR" sz="2000" b="0" i="1" smtClean="0">
                                <a:latin typeface="Cambria Math" panose="02040503050406030204" pitchFamily="18" charset="0"/>
                              </a:rPr>
                            </m:ctrlPr>
                          </m:dPr>
                          <m:e>
                            <m:r>
                              <m:rPr>
                                <m:sty m:val="p"/>
                              </m:rPr>
                              <a:rPr lang="en-US" altLang="ko-KR" sz="2000" b="0" i="0" smtClean="0">
                                <a:latin typeface="Cambria Math" panose="02040503050406030204" pitchFamily="18" charset="0"/>
                              </a:rPr>
                              <m:t>N</m:t>
                            </m:r>
                            <m:d>
                              <m:dPr>
                                <m:ctrlPr>
                                  <a:rPr lang="en-US" altLang="ko-KR" sz="2000" b="0" i="1" smtClean="0">
                                    <a:latin typeface="Cambria Math" panose="02040503050406030204" pitchFamily="18" charset="0"/>
                                  </a:rPr>
                                </m:ctrlPr>
                              </m:dPr>
                              <m:e>
                                <m:r>
                                  <m:rPr>
                                    <m:sty m:val="p"/>
                                  </m:rPr>
                                  <a:rPr lang="en-US" altLang="ko-KR" sz="2000" b="0" i="0" smtClean="0">
                                    <a:latin typeface="Cambria Math" panose="02040503050406030204" pitchFamily="18" charset="0"/>
                                  </a:rPr>
                                  <m:t>CO</m:t>
                                </m:r>
                              </m:e>
                            </m:d>
                          </m:e>
                        </m:d>
                      </m:e>
                    </m:func>
                    <m:r>
                      <a:rPr lang="en-US" altLang="ko-KR" sz="2000" b="0" i="1" smtClean="0">
                        <a:latin typeface="Cambria Math" panose="02040503050406030204" pitchFamily="18" charset="0"/>
                      </a:rPr>
                      <m:t>=−24.4+1.89</m:t>
                    </m:r>
                    <m:func>
                      <m:funcPr>
                        <m:ctrlPr>
                          <a:rPr lang="en-US" altLang="ko-KR" sz="2000" b="0" i="1" smtClean="0">
                            <a:latin typeface="Cambria Math" panose="02040503050406030204" pitchFamily="18" charset="0"/>
                          </a:rPr>
                        </m:ctrlPr>
                      </m:funcPr>
                      <m:fName>
                        <m:r>
                          <m:rPr>
                            <m:sty m:val="p"/>
                          </m:rPr>
                          <a:rPr lang="en-US" altLang="ko-KR" sz="2000" b="0" i="0" smtClean="0">
                            <a:latin typeface="Cambria Math" panose="02040503050406030204" pitchFamily="18" charset="0"/>
                          </a:rPr>
                          <m:t>log</m:t>
                        </m:r>
                      </m:fName>
                      <m:e>
                        <m:d>
                          <m:dPr>
                            <m:ctrlPr>
                              <a:rPr lang="en-US" altLang="ko-KR" sz="2000" b="0" i="1" smtClean="0">
                                <a:latin typeface="Cambria Math" panose="02040503050406030204" pitchFamily="18" charset="0"/>
                              </a:rPr>
                            </m:ctrlPr>
                          </m:dPr>
                          <m:e>
                            <m:r>
                              <m:rPr>
                                <m:sty m:val="p"/>
                              </m:rPr>
                              <a:rPr lang="en-US" altLang="ko-KR" sz="2000" b="0" i="0" smtClean="0">
                                <a:latin typeface="Cambria Math" panose="02040503050406030204" pitchFamily="18" charset="0"/>
                              </a:rPr>
                              <m:t>N</m:t>
                            </m:r>
                            <m:d>
                              <m:dPr>
                                <m:ctrlPr>
                                  <a:rPr lang="en-US" altLang="ko-KR" sz="2000" b="0" i="1" smtClean="0">
                                    <a:latin typeface="Cambria Math" panose="02040503050406030204" pitchFamily="18" charset="0"/>
                                  </a:rPr>
                                </m:ctrlPr>
                              </m:dPr>
                              <m:e>
                                <m:sSub>
                                  <m:sSubPr>
                                    <m:ctrlPr>
                                      <a:rPr lang="en-US" altLang="ko-KR" sz="2000" b="0" i="1" smtClean="0">
                                        <a:latin typeface="Cambria Math" panose="02040503050406030204" pitchFamily="18" charset="0"/>
                                      </a:rPr>
                                    </m:ctrlPr>
                                  </m:sSubPr>
                                  <m:e>
                                    <m:r>
                                      <m:rPr>
                                        <m:sty m:val="p"/>
                                      </m:rPr>
                                      <a:rPr lang="en-US" altLang="ko-KR" sz="2000" b="0" i="0" smtClean="0">
                                        <a:latin typeface="Cambria Math" panose="02040503050406030204" pitchFamily="18" charset="0"/>
                                      </a:rPr>
                                      <m:t>H</m:t>
                                    </m:r>
                                  </m:e>
                                  <m:sub>
                                    <m:r>
                                      <a:rPr lang="en-US" altLang="ko-KR" sz="2000" b="0" i="0" smtClean="0">
                                        <a:latin typeface="Cambria Math" panose="02040503050406030204" pitchFamily="18" charset="0"/>
                                      </a:rPr>
                                      <m:t>2</m:t>
                                    </m:r>
                                  </m:sub>
                                </m:sSub>
                              </m:e>
                            </m:d>
                          </m:e>
                        </m:d>
                      </m:e>
                    </m:func>
                  </m:oMath>
                </a14:m>
                <a:r>
                  <a:rPr lang="en-US" altLang="ko-KR" sz="2000" baseline="30000" dirty="0" smtClean="0">
                    <a:latin typeface="Calibri" panose="020F0502020204030204" pitchFamily="34" charset="0"/>
                    <a:cs typeface="Calibri" panose="020F0502020204030204" pitchFamily="34" charset="0"/>
                  </a:rPr>
                  <a:t> [1]</a:t>
                </a:r>
              </a:p>
              <a:p>
                <a:r>
                  <a:rPr lang="en-US" altLang="ko-KR" sz="2000" dirty="0" smtClean="0">
                    <a:latin typeface="Calibri" panose="020F0502020204030204" pitchFamily="34" charset="0"/>
                    <a:cs typeface="Calibri" panose="020F0502020204030204" pitchFamily="34" charset="0"/>
                  </a:rPr>
                  <a:t>(c) CH-</a:t>
                </a:r>
                <a:r>
                  <a:rPr lang="en-US" altLang="ko-KR" sz="2000" dirty="0">
                    <a:latin typeface="Calibri" panose="020F0502020204030204" pitchFamily="34" charset="0"/>
                    <a:cs typeface="Calibri" panose="020F0502020204030204" pitchFamily="34" charset="0"/>
                  </a:rPr>
                  <a:t>H</a:t>
                </a:r>
                <a:r>
                  <a:rPr lang="en-US" altLang="ko-KR" sz="2000" baseline="-25000" dirty="0">
                    <a:latin typeface="Calibri" panose="020F0502020204030204" pitchFamily="34" charset="0"/>
                    <a:cs typeface="Calibri" panose="020F0502020204030204" pitchFamily="34" charset="0"/>
                  </a:rPr>
                  <a:t>2</a:t>
                </a:r>
                <a:r>
                  <a:rPr lang="en-US" altLang="ko-KR" sz="2000" dirty="0" smtClean="0">
                    <a:latin typeface="Calibri" panose="020F0502020204030204" pitchFamily="34" charset="0"/>
                    <a:cs typeface="Calibri" panose="020F0502020204030204" pitchFamily="34" charset="0"/>
                  </a:rPr>
                  <a:t> correlation: </a:t>
                </a:r>
                <a14:m>
                  <m:oMath xmlns:m="http://schemas.openxmlformats.org/officeDocument/2006/math">
                    <m:func>
                      <m:funcPr>
                        <m:ctrlPr>
                          <a:rPr lang="en-US" altLang="ko-KR" sz="2000" i="1">
                            <a:latin typeface="Cambria Math" panose="02040503050406030204" pitchFamily="18" charset="0"/>
                          </a:rPr>
                        </m:ctrlPr>
                      </m:funcPr>
                      <m:fName>
                        <m:r>
                          <m:rPr>
                            <m:sty m:val="p"/>
                          </m:rPr>
                          <a:rPr lang="en-US" altLang="ko-KR" sz="2000">
                            <a:latin typeface="Cambria Math" panose="02040503050406030204" pitchFamily="18" charset="0"/>
                          </a:rPr>
                          <m:t>log</m:t>
                        </m:r>
                      </m:fName>
                      <m:e>
                        <m:d>
                          <m:dPr>
                            <m:ctrlPr>
                              <a:rPr lang="en-US" altLang="ko-KR" sz="2000" i="1">
                                <a:latin typeface="Cambria Math" panose="02040503050406030204" pitchFamily="18" charset="0"/>
                              </a:rPr>
                            </m:ctrlPr>
                          </m:dPr>
                          <m:e>
                            <m:r>
                              <m:rPr>
                                <m:sty m:val="p"/>
                              </m:rPr>
                              <a:rPr lang="en-US" altLang="ko-KR" sz="2000" i="0">
                                <a:latin typeface="Cambria Math" panose="02040503050406030204" pitchFamily="18" charset="0"/>
                              </a:rPr>
                              <m:t>N</m:t>
                            </m:r>
                            <m:d>
                              <m:dPr>
                                <m:ctrlPr>
                                  <a:rPr lang="en-US" altLang="ko-KR" sz="2000" i="1">
                                    <a:latin typeface="Cambria Math" panose="02040503050406030204" pitchFamily="18" charset="0"/>
                                  </a:rPr>
                                </m:ctrlPr>
                              </m:dPr>
                              <m:e>
                                <m:r>
                                  <m:rPr>
                                    <m:sty m:val="p"/>
                                  </m:rPr>
                                  <a:rPr lang="en-US" altLang="ko-KR" sz="2000" i="0">
                                    <a:latin typeface="Cambria Math" panose="02040503050406030204" pitchFamily="18" charset="0"/>
                                  </a:rPr>
                                  <m:t>C</m:t>
                                </m:r>
                                <m:r>
                                  <m:rPr>
                                    <m:sty m:val="p"/>
                                  </m:rPr>
                                  <a:rPr lang="en-US" altLang="ko-KR" sz="2000" b="0" i="0" smtClean="0">
                                    <a:latin typeface="Cambria Math" panose="02040503050406030204" pitchFamily="18" charset="0"/>
                                  </a:rPr>
                                  <m:t>H</m:t>
                                </m:r>
                              </m:e>
                            </m:d>
                          </m:e>
                        </m:d>
                      </m:e>
                    </m:func>
                    <m:r>
                      <a:rPr lang="en-US" altLang="ko-KR" sz="2000" i="1">
                        <a:latin typeface="Cambria Math" panose="02040503050406030204" pitchFamily="18" charset="0"/>
                      </a:rPr>
                      <m:t>=</m:t>
                    </m:r>
                    <m:r>
                      <a:rPr lang="en-US" altLang="ko-KR" sz="2000" b="0" i="1" smtClean="0">
                        <a:latin typeface="Cambria Math" panose="02040503050406030204" pitchFamily="18" charset="0"/>
                      </a:rPr>
                      <m:t>−6.80</m:t>
                    </m:r>
                    <m:r>
                      <a:rPr lang="en-US" altLang="ko-KR" sz="2000" i="1">
                        <a:latin typeface="Cambria Math" panose="02040503050406030204" pitchFamily="18" charset="0"/>
                      </a:rPr>
                      <m:t>+</m:t>
                    </m:r>
                    <m:r>
                      <a:rPr lang="en-US" altLang="ko-KR" sz="2000" b="0" i="1" smtClean="0">
                        <a:latin typeface="Cambria Math" panose="02040503050406030204" pitchFamily="18" charset="0"/>
                      </a:rPr>
                      <m:t>0.97</m:t>
                    </m:r>
                    <m:func>
                      <m:funcPr>
                        <m:ctrlPr>
                          <a:rPr lang="en-US" altLang="ko-KR" sz="2000" i="1">
                            <a:latin typeface="Cambria Math" panose="02040503050406030204" pitchFamily="18" charset="0"/>
                          </a:rPr>
                        </m:ctrlPr>
                      </m:funcPr>
                      <m:fName>
                        <m:r>
                          <m:rPr>
                            <m:sty m:val="p"/>
                          </m:rPr>
                          <a:rPr lang="en-US" altLang="ko-KR" sz="2000">
                            <a:latin typeface="Cambria Math" panose="02040503050406030204" pitchFamily="18" charset="0"/>
                          </a:rPr>
                          <m:t>log</m:t>
                        </m:r>
                      </m:fName>
                      <m:e>
                        <m:d>
                          <m:dPr>
                            <m:ctrlPr>
                              <a:rPr lang="en-US" altLang="ko-KR" sz="2000" i="1">
                                <a:latin typeface="Cambria Math" panose="02040503050406030204" pitchFamily="18" charset="0"/>
                              </a:rPr>
                            </m:ctrlPr>
                          </m:dPr>
                          <m:e>
                            <m:r>
                              <m:rPr>
                                <m:sty m:val="p"/>
                              </m:rPr>
                              <a:rPr lang="en-US" altLang="ko-KR" sz="2000" i="0">
                                <a:latin typeface="Cambria Math" panose="02040503050406030204" pitchFamily="18" charset="0"/>
                              </a:rPr>
                              <m:t>N</m:t>
                            </m:r>
                            <m:d>
                              <m:dPr>
                                <m:ctrlPr>
                                  <a:rPr lang="en-US" altLang="ko-KR" sz="2000" i="1">
                                    <a:latin typeface="Cambria Math" panose="02040503050406030204" pitchFamily="18" charset="0"/>
                                  </a:rPr>
                                </m:ctrlPr>
                              </m:dPr>
                              <m:e>
                                <m:sSub>
                                  <m:sSubPr>
                                    <m:ctrlPr>
                                      <a:rPr lang="en-US" altLang="ko-KR" sz="2000" i="1">
                                        <a:latin typeface="Cambria Math" panose="02040503050406030204" pitchFamily="18" charset="0"/>
                                      </a:rPr>
                                    </m:ctrlPr>
                                  </m:sSubPr>
                                  <m:e>
                                    <m:r>
                                      <m:rPr>
                                        <m:sty m:val="p"/>
                                      </m:rPr>
                                      <a:rPr lang="en-US" altLang="ko-KR" sz="2000" i="0">
                                        <a:latin typeface="Cambria Math" panose="02040503050406030204" pitchFamily="18" charset="0"/>
                                      </a:rPr>
                                      <m:t>H</m:t>
                                    </m:r>
                                  </m:e>
                                  <m:sub>
                                    <m:r>
                                      <a:rPr lang="en-US" altLang="ko-KR" sz="2000" i="0">
                                        <a:latin typeface="Cambria Math" panose="02040503050406030204" pitchFamily="18" charset="0"/>
                                      </a:rPr>
                                      <m:t>2</m:t>
                                    </m:r>
                                  </m:sub>
                                </m:sSub>
                              </m:e>
                            </m:d>
                          </m:e>
                        </m:d>
                      </m:e>
                    </m:func>
                  </m:oMath>
                </a14:m>
                <a:r>
                  <a:rPr lang="en-US" altLang="ko-KR" sz="2000" baseline="30000" dirty="0" smtClean="0">
                    <a:latin typeface="Calibri" panose="020F0502020204030204" pitchFamily="34" charset="0"/>
                    <a:cs typeface="Calibri" panose="020F0502020204030204" pitchFamily="34" charset="0"/>
                  </a:rPr>
                  <a:t> [</a:t>
                </a:r>
                <a:r>
                  <a:rPr lang="en-US" altLang="ko-KR" sz="2000" baseline="30000" dirty="0">
                    <a:latin typeface="Calibri" panose="020F0502020204030204" pitchFamily="34" charset="0"/>
                    <a:cs typeface="Calibri" panose="020F0502020204030204" pitchFamily="34" charset="0"/>
                  </a:rPr>
                  <a:t>1]</a:t>
                </a:r>
                <a:endParaRPr lang="en-US" altLang="ko-KR" sz="2000" dirty="0" smtClean="0">
                  <a:latin typeface="Calibri" panose="020F0502020204030204" pitchFamily="34" charset="0"/>
                  <a:cs typeface="Calibri" panose="020F0502020204030204" pitchFamily="34" charset="0"/>
                </a:endParaRPr>
              </a:p>
              <a:p>
                <a:r>
                  <a:rPr lang="en-US" altLang="ko-KR" sz="2000" dirty="0" smtClean="0">
                    <a:latin typeface="Calibri" panose="020F0502020204030204" pitchFamily="34" charset="0"/>
                    <a:cs typeface="Calibri" panose="020F0502020204030204" pitchFamily="34" charset="0"/>
                  </a:rPr>
                  <a:t>(d) OH-CH correlation: </a:t>
                </a:r>
                <a14:m>
                  <m:oMath xmlns:m="http://schemas.openxmlformats.org/officeDocument/2006/math">
                    <m:r>
                      <m:rPr>
                        <m:sty m:val="p"/>
                      </m:rPr>
                      <a:rPr lang="en-US" altLang="ko-KR" sz="2000">
                        <a:latin typeface="Cambria Math" panose="02040503050406030204" pitchFamily="18" charset="0"/>
                      </a:rPr>
                      <m:t>N</m:t>
                    </m:r>
                    <m:d>
                      <m:dPr>
                        <m:ctrlPr>
                          <a:rPr lang="en-US" altLang="ko-KR" sz="2000" i="1">
                            <a:latin typeface="Cambria Math" panose="02040503050406030204" pitchFamily="18" charset="0"/>
                          </a:rPr>
                        </m:ctrlPr>
                      </m:dPr>
                      <m:e>
                        <m:r>
                          <m:rPr>
                            <m:sty m:val="p"/>
                          </m:rPr>
                          <a:rPr lang="en-US" altLang="ko-KR" sz="2000" b="0" i="0" smtClean="0">
                            <a:latin typeface="Cambria Math" panose="02040503050406030204" pitchFamily="18" charset="0"/>
                          </a:rPr>
                          <m:t>O</m:t>
                        </m:r>
                        <m:r>
                          <m:rPr>
                            <m:sty m:val="p"/>
                          </m:rPr>
                          <a:rPr lang="en-US" altLang="ko-KR" sz="2000">
                            <a:latin typeface="Cambria Math" panose="02040503050406030204" pitchFamily="18" charset="0"/>
                          </a:rPr>
                          <m:t>H</m:t>
                        </m:r>
                      </m:e>
                    </m:d>
                    <m:r>
                      <a:rPr lang="en-US" altLang="ko-KR" sz="2000" i="1">
                        <a:latin typeface="Cambria Math" panose="02040503050406030204" pitchFamily="18" charset="0"/>
                      </a:rPr>
                      <m:t>=</m:t>
                    </m:r>
                    <m:r>
                      <a:rPr lang="en-US" altLang="ko-KR" sz="2000" b="0" i="1" smtClean="0">
                        <a:latin typeface="Cambria Math" panose="02040503050406030204" pitchFamily="18" charset="0"/>
                      </a:rPr>
                      <m:t>2</m:t>
                    </m:r>
                    <m:r>
                      <a:rPr lang="en-US" altLang="ko-KR" sz="2000" b="0" i="0" smtClean="0">
                        <a:latin typeface="Cambria Math" panose="02040503050406030204" pitchFamily="18" charset="0"/>
                      </a:rPr>
                      <m:t>.41</m:t>
                    </m:r>
                    <m:r>
                      <m:rPr>
                        <m:sty m:val="p"/>
                      </m:rPr>
                      <a:rPr lang="en-US" altLang="ko-KR" sz="2000">
                        <a:latin typeface="Cambria Math" panose="02040503050406030204" pitchFamily="18" charset="0"/>
                      </a:rPr>
                      <m:t>N</m:t>
                    </m:r>
                    <m:d>
                      <m:dPr>
                        <m:ctrlPr>
                          <a:rPr lang="en-US" altLang="ko-KR" sz="2000" i="1">
                            <a:latin typeface="Cambria Math" panose="02040503050406030204" pitchFamily="18" charset="0"/>
                          </a:rPr>
                        </m:ctrlPr>
                      </m:dPr>
                      <m:e>
                        <m:r>
                          <m:rPr>
                            <m:sty m:val="p"/>
                          </m:rPr>
                          <a:rPr lang="en-US" altLang="ko-KR" sz="2000" b="0" i="0" smtClean="0">
                            <a:latin typeface="Cambria Math" panose="02040503050406030204" pitchFamily="18" charset="0"/>
                          </a:rPr>
                          <m:t>C</m:t>
                        </m:r>
                        <m:r>
                          <m:rPr>
                            <m:sty m:val="p"/>
                          </m:rPr>
                          <a:rPr lang="en-US" altLang="ko-KR" sz="2000">
                            <a:latin typeface="Cambria Math" panose="02040503050406030204" pitchFamily="18" charset="0"/>
                          </a:rPr>
                          <m:t>H</m:t>
                        </m:r>
                      </m:e>
                    </m:d>
                    <m:r>
                      <a:rPr lang="en-US" altLang="ko-KR" sz="2000" b="0" i="1" smtClean="0">
                        <a:latin typeface="Cambria Math" panose="02040503050406030204" pitchFamily="18" charset="0"/>
                      </a:rPr>
                      <m:t>+8.55×</m:t>
                    </m:r>
                    <m:sSup>
                      <m:sSupPr>
                        <m:ctrlPr>
                          <a:rPr lang="en-US" altLang="ko-KR" sz="2000" b="0" i="1" smtClean="0">
                            <a:latin typeface="Cambria Math" panose="02040503050406030204" pitchFamily="18" charset="0"/>
                          </a:rPr>
                        </m:ctrlPr>
                      </m:sSupPr>
                      <m:e>
                        <m:r>
                          <a:rPr lang="en-US" altLang="ko-KR" sz="2000" b="0" i="1" smtClean="0">
                            <a:latin typeface="Cambria Math" panose="02040503050406030204" pitchFamily="18" charset="0"/>
                          </a:rPr>
                          <m:t>10</m:t>
                        </m:r>
                      </m:e>
                      <m:sup>
                        <m:r>
                          <a:rPr lang="en-US" altLang="ko-KR" sz="2000" b="0" i="1" smtClean="0">
                            <a:latin typeface="Cambria Math" panose="02040503050406030204" pitchFamily="18" charset="0"/>
                          </a:rPr>
                          <m:t>12</m:t>
                        </m:r>
                      </m:sup>
                    </m:sSup>
                  </m:oMath>
                </a14:m>
                <a:r>
                  <a:rPr lang="en-US" altLang="ko-KR" sz="2000" baseline="30000" dirty="0" smtClean="0">
                    <a:latin typeface="Calibri" panose="020F0502020204030204" pitchFamily="34" charset="0"/>
                    <a:cs typeface="Calibri" panose="020F0502020204030204" pitchFamily="34" charset="0"/>
                  </a:rPr>
                  <a:t> [2]</a:t>
                </a:r>
                <a:endParaRPr lang="ko-KR" altLang="en-US" sz="2000" dirty="0">
                  <a:latin typeface="Calibri" panose="020F0502020204030204" pitchFamily="34" charset="0"/>
                  <a:cs typeface="Calibri" panose="020F0502020204030204" pitchFamily="34"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944949" y="4808298"/>
                <a:ext cx="7254102" cy="1094915"/>
              </a:xfrm>
              <a:prstGeom prst="rect">
                <a:avLst/>
              </a:prstGeom>
              <a:blipFill>
                <a:blip r:embed="rId3"/>
                <a:stretch>
                  <a:fillRect l="-840" t="-1117" b="-9497"/>
                </a:stretch>
              </a:blipFill>
            </p:spPr>
            <p:txBody>
              <a:bodyPr/>
              <a:lstStyle/>
              <a:p>
                <a:r>
                  <a:rPr lang="ko-KR" altLang="en-US">
                    <a:noFill/>
                  </a:rPr>
                  <a:t> </a:t>
                </a:r>
              </a:p>
            </p:txBody>
          </p:sp>
        </mc:Fallback>
      </mc:AlternateContent>
      <p:grpSp>
        <p:nvGrpSpPr>
          <p:cNvPr id="26" name="그룹 25"/>
          <p:cNvGrpSpPr/>
          <p:nvPr/>
        </p:nvGrpSpPr>
        <p:grpSpPr>
          <a:xfrm>
            <a:off x="1" y="2077867"/>
            <a:ext cx="9144000" cy="2418013"/>
            <a:chOff x="628650" y="1530136"/>
            <a:chExt cx="9675255" cy="2558497"/>
          </a:xfrm>
        </p:grpSpPr>
        <p:grpSp>
          <p:nvGrpSpPr>
            <p:cNvPr id="25" name="그룹 24"/>
            <p:cNvGrpSpPr/>
            <p:nvPr/>
          </p:nvGrpSpPr>
          <p:grpSpPr>
            <a:xfrm>
              <a:off x="4268394" y="1530137"/>
              <a:ext cx="2708017" cy="2558495"/>
              <a:chOff x="4268394" y="1530137"/>
              <a:chExt cx="2708017" cy="2558495"/>
            </a:xfrm>
          </p:grpSpPr>
          <p:pic>
            <p:nvPicPr>
              <p:cNvPr id="17" name="그림 16"/>
              <p:cNvPicPr>
                <a:picLocks noChangeAspect="1"/>
              </p:cNvPicPr>
              <p:nvPr/>
            </p:nvPicPr>
            <p:blipFill>
              <a:blip r:embed="rId4"/>
              <a:stretch>
                <a:fillRect/>
              </a:stretch>
            </p:blipFill>
            <p:spPr>
              <a:xfrm>
                <a:off x="4268394" y="1530137"/>
                <a:ext cx="2708017" cy="2558495"/>
              </a:xfrm>
              <a:prstGeom prst="rect">
                <a:avLst/>
              </a:prstGeom>
            </p:spPr>
          </p:pic>
          <p:sp>
            <p:nvSpPr>
              <p:cNvPr id="19" name="TextBox 18"/>
              <p:cNvSpPr txBox="1"/>
              <p:nvPr/>
            </p:nvSpPr>
            <p:spPr>
              <a:xfrm>
                <a:off x="4759374" y="2207740"/>
                <a:ext cx="316112" cy="246221"/>
              </a:xfrm>
              <a:prstGeom prst="rect">
                <a:avLst/>
              </a:prstGeom>
              <a:solidFill>
                <a:schemeClr val="bg1"/>
              </a:solidFill>
            </p:spPr>
            <p:txBody>
              <a:bodyPr wrap="none" rtlCol="0">
                <a:spAutoFit/>
              </a:bodyPr>
              <a:lstStyle/>
              <a:p>
                <a:r>
                  <a:rPr lang="en-US" altLang="ko-KR" sz="1000" dirty="0" smtClean="0">
                    <a:latin typeface="Calibri" panose="020F0502020204030204" pitchFamily="34" charset="0"/>
                    <a:cs typeface="Calibri" panose="020F0502020204030204" pitchFamily="34" charset="0"/>
                  </a:rPr>
                  <a:t>(c)</a:t>
                </a:r>
                <a:endParaRPr lang="ko-KR" altLang="en-US" sz="1000" dirty="0">
                  <a:latin typeface="Calibri" panose="020F0502020204030204" pitchFamily="34" charset="0"/>
                  <a:cs typeface="Calibri" panose="020F0502020204030204" pitchFamily="34" charset="0"/>
                </a:endParaRPr>
              </a:p>
            </p:txBody>
          </p:sp>
        </p:grpSp>
        <p:grpSp>
          <p:nvGrpSpPr>
            <p:cNvPr id="24" name="그룹 23"/>
            <p:cNvGrpSpPr/>
            <p:nvPr/>
          </p:nvGrpSpPr>
          <p:grpSpPr>
            <a:xfrm>
              <a:off x="628650" y="1530138"/>
              <a:ext cx="3639744" cy="2558495"/>
              <a:chOff x="628650" y="1530138"/>
              <a:chExt cx="3639744" cy="2558495"/>
            </a:xfrm>
          </p:grpSpPr>
          <p:pic>
            <p:nvPicPr>
              <p:cNvPr id="18" name="그림 17"/>
              <p:cNvPicPr>
                <a:picLocks noChangeAspect="1"/>
              </p:cNvPicPr>
              <p:nvPr/>
            </p:nvPicPr>
            <p:blipFill>
              <a:blip r:embed="rId5"/>
              <a:stretch>
                <a:fillRect/>
              </a:stretch>
            </p:blipFill>
            <p:spPr>
              <a:xfrm>
                <a:off x="628650" y="1530138"/>
                <a:ext cx="3639744" cy="2558495"/>
              </a:xfrm>
              <a:prstGeom prst="rect">
                <a:avLst/>
              </a:prstGeom>
            </p:spPr>
          </p:pic>
          <p:sp>
            <p:nvSpPr>
              <p:cNvPr id="20" name="TextBox 19"/>
              <p:cNvSpPr txBox="1"/>
              <p:nvPr/>
            </p:nvSpPr>
            <p:spPr>
              <a:xfrm>
                <a:off x="1045407" y="1614488"/>
                <a:ext cx="312163" cy="246221"/>
              </a:xfrm>
              <a:prstGeom prst="rect">
                <a:avLst/>
              </a:prstGeom>
              <a:solidFill>
                <a:schemeClr val="bg1"/>
              </a:solidFill>
            </p:spPr>
            <p:txBody>
              <a:bodyPr wrap="square" rtlCol="0">
                <a:spAutoFit/>
              </a:bodyPr>
              <a:lstStyle/>
              <a:p>
                <a:r>
                  <a:rPr lang="en-US" altLang="ko-KR" sz="1000" dirty="0" smtClean="0">
                    <a:latin typeface="Calibri" panose="020F0502020204030204" pitchFamily="34" charset="0"/>
                    <a:cs typeface="Calibri" panose="020F0502020204030204" pitchFamily="34" charset="0"/>
                  </a:rPr>
                  <a:t>(a)</a:t>
                </a:r>
                <a:endParaRPr lang="ko-KR" altLang="en-US" sz="1000" dirty="0">
                  <a:latin typeface="Calibri" panose="020F0502020204030204" pitchFamily="34" charset="0"/>
                  <a:cs typeface="Calibri" panose="020F0502020204030204" pitchFamily="34" charset="0"/>
                </a:endParaRPr>
              </a:p>
            </p:txBody>
          </p:sp>
          <p:sp>
            <p:nvSpPr>
              <p:cNvPr id="21" name="TextBox 20"/>
              <p:cNvSpPr txBox="1"/>
              <p:nvPr/>
            </p:nvSpPr>
            <p:spPr>
              <a:xfrm>
                <a:off x="2529173" y="1614487"/>
                <a:ext cx="312163" cy="246221"/>
              </a:xfrm>
              <a:prstGeom prst="rect">
                <a:avLst/>
              </a:prstGeom>
              <a:solidFill>
                <a:schemeClr val="bg1"/>
              </a:solidFill>
            </p:spPr>
            <p:txBody>
              <a:bodyPr wrap="square" rtlCol="0">
                <a:spAutoFit/>
              </a:bodyPr>
              <a:lstStyle/>
              <a:p>
                <a:r>
                  <a:rPr lang="en-US" altLang="ko-KR" sz="1000" dirty="0" smtClean="0">
                    <a:latin typeface="Calibri" panose="020F0502020204030204" pitchFamily="34" charset="0"/>
                    <a:cs typeface="Calibri" panose="020F0502020204030204" pitchFamily="34" charset="0"/>
                  </a:rPr>
                  <a:t>(b)</a:t>
                </a:r>
                <a:endParaRPr lang="ko-KR" altLang="en-US" sz="1000" dirty="0">
                  <a:latin typeface="Calibri" panose="020F0502020204030204" pitchFamily="34" charset="0"/>
                  <a:cs typeface="Calibri" panose="020F0502020204030204" pitchFamily="34" charset="0"/>
                </a:endParaRPr>
              </a:p>
            </p:txBody>
          </p:sp>
        </p:grpSp>
        <p:grpSp>
          <p:nvGrpSpPr>
            <p:cNvPr id="23" name="그룹 22"/>
            <p:cNvGrpSpPr/>
            <p:nvPr/>
          </p:nvGrpSpPr>
          <p:grpSpPr>
            <a:xfrm>
              <a:off x="6976411" y="1530136"/>
              <a:ext cx="3327494" cy="2558495"/>
              <a:chOff x="628650" y="4088633"/>
              <a:chExt cx="3327494" cy="2558495"/>
            </a:xfrm>
          </p:grpSpPr>
          <p:pic>
            <p:nvPicPr>
              <p:cNvPr id="13" name="그림 12"/>
              <p:cNvPicPr>
                <a:picLocks noChangeAspect="1"/>
              </p:cNvPicPr>
              <p:nvPr/>
            </p:nvPicPr>
            <p:blipFill>
              <a:blip r:embed="rId6"/>
              <a:stretch>
                <a:fillRect/>
              </a:stretch>
            </p:blipFill>
            <p:spPr>
              <a:xfrm>
                <a:off x="628650" y="4088633"/>
                <a:ext cx="3327494" cy="2558495"/>
              </a:xfrm>
              <a:prstGeom prst="rect">
                <a:avLst/>
              </a:prstGeom>
            </p:spPr>
          </p:pic>
          <p:sp>
            <p:nvSpPr>
              <p:cNvPr id="22" name="TextBox 21"/>
              <p:cNvSpPr txBox="1"/>
              <p:nvPr/>
            </p:nvSpPr>
            <p:spPr>
              <a:xfrm>
                <a:off x="1045406" y="4419204"/>
                <a:ext cx="312163" cy="246221"/>
              </a:xfrm>
              <a:prstGeom prst="rect">
                <a:avLst/>
              </a:prstGeom>
              <a:solidFill>
                <a:schemeClr val="bg1"/>
              </a:solidFill>
            </p:spPr>
            <p:txBody>
              <a:bodyPr wrap="square" rtlCol="0">
                <a:spAutoFit/>
              </a:bodyPr>
              <a:lstStyle/>
              <a:p>
                <a:r>
                  <a:rPr lang="en-US" altLang="ko-KR" sz="1000" dirty="0" smtClean="0">
                    <a:latin typeface="Calibri" panose="020F0502020204030204" pitchFamily="34" charset="0"/>
                    <a:cs typeface="Calibri" panose="020F0502020204030204" pitchFamily="34" charset="0"/>
                  </a:rPr>
                  <a:t>(d)</a:t>
                </a:r>
                <a:endParaRPr lang="ko-KR" altLang="en-US" sz="1000" dirty="0">
                  <a:latin typeface="Calibri" panose="020F0502020204030204" pitchFamily="34" charset="0"/>
                  <a:cs typeface="Calibri" panose="020F0502020204030204" pitchFamily="34" charset="0"/>
                </a:endParaRPr>
              </a:p>
            </p:txBody>
          </p:sp>
        </p:grpSp>
      </p:grpSp>
    </p:spTree>
    <p:extLst>
      <p:ext uri="{BB962C8B-B14F-4D97-AF65-F5344CB8AC3E}">
        <p14:creationId xmlns:p14="http://schemas.microsoft.com/office/powerpoint/2010/main" val="4030454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8649" y="365126"/>
            <a:ext cx="8309405" cy="1325563"/>
          </a:xfrm>
        </p:spPr>
        <p:txBody>
          <a:bodyPr/>
          <a:lstStyle/>
          <a:p>
            <a:r>
              <a:rPr lang="en-US" altLang="ko-KR" dirty="0" smtClean="0"/>
              <a:t>Backgrounds:</a:t>
            </a:r>
            <a:r>
              <a:rPr lang="en-US" altLang="ko-KR" sz="2800" dirty="0" smtClean="0"/>
              <a:t> </a:t>
            </a:r>
            <a:r>
              <a:rPr lang="en-US" altLang="ko-KR" sz="2800" dirty="0"/>
              <a:t>reference cloud </a:t>
            </a:r>
            <a:r>
              <a:rPr lang="en-US" altLang="ko-KR" sz="2800" dirty="0" smtClean="0"/>
              <a:t>model “Model A”</a:t>
            </a:r>
            <a:r>
              <a:rPr lang="en-US" altLang="ko-KR" sz="2800" baseline="30000" dirty="0" smtClean="0"/>
              <a:t>[2]</a:t>
            </a:r>
            <a:endParaRPr lang="ko-KR" altLang="en-US" sz="2800" baseline="30000" dirty="0"/>
          </a:p>
        </p:txBody>
      </p:sp>
      <p:graphicFrame>
        <p:nvGraphicFramePr>
          <p:cNvPr id="14" name="표 13"/>
          <p:cNvGraphicFramePr>
            <a:graphicFrameLocks noGrp="1"/>
          </p:cNvGraphicFramePr>
          <p:nvPr>
            <p:extLst>
              <p:ext uri="{D42A27DB-BD31-4B8C-83A1-F6EECF244321}">
                <p14:modId xmlns:p14="http://schemas.microsoft.com/office/powerpoint/2010/main" val="4058959885"/>
              </p:ext>
            </p:extLst>
          </p:nvPr>
        </p:nvGraphicFramePr>
        <p:xfrm>
          <a:off x="716259" y="4736734"/>
          <a:ext cx="2477803" cy="1979160"/>
        </p:xfrm>
        <a:graphic>
          <a:graphicData uri="http://schemas.openxmlformats.org/drawingml/2006/table">
            <a:tbl>
              <a:tblPr>
                <a:tableStyleId>{5C22544A-7EE6-4342-B048-85BDC9FD1C3A}</a:tableStyleId>
              </a:tblPr>
              <a:tblGrid>
                <a:gridCol w="1137255">
                  <a:extLst>
                    <a:ext uri="{9D8B030D-6E8A-4147-A177-3AD203B41FA5}">
                      <a16:colId xmlns:a16="http://schemas.microsoft.com/office/drawing/2014/main" val="507315599"/>
                    </a:ext>
                  </a:extLst>
                </a:gridCol>
                <a:gridCol w="1340548">
                  <a:extLst>
                    <a:ext uri="{9D8B030D-6E8A-4147-A177-3AD203B41FA5}">
                      <a16:colId xmlns:a16="http://schemas.microsoft.com/office/drawing/2014/main" val="3094271955"/>
                    </a:ext>
                  </a:extLst>
                </a:gridCol>
              </a:tblGrid>
              <a:tr h="305169">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Parameter</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Value</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0923187"/>
                  </a:ext>
                </a:extLst>
              </a:tr>
              <a:tr h="305169">
                <a:tc>
                  <a:txBody>
                    <a:bodyPr/>
                    <a:lstStyle/>
                    <a:p>
                      <a:pPr algn="ctr" latinLnBrk="1"/>
                      <a:r>
                        <a:rPr lang="en-US" altLang="ko-KR" sz="1800" kern="1200" dirty="0" smtClean="0">
                          <a:solidFill>
                            <a:srgbClr val="000000"/>
                          </a:solidFill>
                          <a:latin typeface="Calibri" panose="020F0502020204030204" pitchFamily="34" charset="0"/>
                          <a:ea typeface="+mn-ea"/>
                          <a:cs typeface="Calibri" panose="020F0502020204030204" pitchFamily="34" charset="0"/>
                        </a:rPr>
                        <a:t>Density</a:t>
                      </a:r>
                      <a:r>
                        <a:rPr lang="en-US" altLang="ko-KR" sz="1800" kern="1200" baseline="0" dirty="0" smtClean="0">
                          <a:solidFill>
                            <a:srgbClr val="000000"/>
                          </a:solidFill>
                          <a:latin typeface="Calibri" panose="020F0502020204030204" pitchFamily="34" charset="0"/>
                          <a:ea typeface="+mn-ea"/>
                          <a:cs typeface="Calibri" panose="020F0502020204030204" pitchFamily="34" charset="0"/>
                        </a:rPr>
                        <a:t>†</a:t>
                      </a:r>
                      <a:endParaRPr lang="ko-KR" altLang="en-US" sz="1800" kern="1200" baseline="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500 /</a:t>
                      </a:r>
                      <a:r>
                        <a:rPr lang="ko-KR" altLang="en-US" sz="1800" kern="1200" dirty="0">
                          <a:solidFill>
                            <a:srgbClr val="000000"/>
                          </a:solidFill>
                          <a:latin typeface="Calibri" panose="020F0502020204030204" pitchFamily="34" charset="0"/>
                          <a:ea typeface="+mn-ea"/>
                          <a:cs typeface="Calibri" panose="020F0502020204030204" pitchFamily="34" charset="0"/>
                        </a:rPr>
                        <a:t>㎤</a:t>
                      </a: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6065728"/>
                  </a:ext>
                </a:extLst>
              </a:tr>
              <a:tr h="305169">
                <a:tc>
                  <a:txBody>
                    <a:bodyPr/>
                    <a:lstStyle/>
                    <a:p>
                      <a:pPr algn="ctr" latinLnBrk="1"/>
                      <a:r>
                        <a:rPr lang="en-US" altLang="ko-KR" sz="1800" kern="1200" dirty="0" smtClean="0">
                          <a:solidFill>
                            <a:srgbClr val="000000"/>
                          </a:solidFill>
                          <a:latin typeface="Calibri" panose="020F0502020204030204" pitchFamily="34" charset="0"/>
                          <a:ea typeface="+mn-ea"/>
                          <a:cs typeface="Calibri" panose="020F0502020204030204" pitchFamily="34" charset="0"/>
                        </a:rPr>
                        <a:t>CRIR</a:t>
                      </a:r>
                      <a:endParaRPr lang="ko-KR" altLang="en-US" sz="1800" kern="1200" baseline="-250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1.0e-14 /s</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6632752"/>
                  </a:ext>
                </a:extLst>
              </a:tr>
              <a:tr h="305169">
                <a:tc>
                  <a:txBody>
                    <a:bodyPr/>
                    <a:lstStyle/>
                    <a:p>
                      <a:pPr algn="ctr" latinLnBrk="1"/>
                      <a:r>
                        <a:rPr lang="en-US" altLang="ko-KR" sz="1800" kern="1200" dirty="0" smtClean="0">
                          <a:solidFill>
                            <a:srgbClr val="000000"/>
                          </a:solidFill>
                          <a:latin typeface="Calibri" panose="020F0502020204030204" pitchFamily="34" charset="0"/>
                          <a:ea typeface="+mn-ea"/>
                          <a:cs typeface="Calibri" panose="020F0502020204030204" pitchFamily="34" charset="0"/>
                        </a:rPr>
                        <a:t>Extinction</a:t>
                      </a:r>
                      <a:endParaRPr lang="ko-KR" altLang="en-US" sz="1800" kern="1200" baseline="-250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2.0 mag.</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3091661"/>
                  </a:ext>
                </a:extLst>
              </a:tr>
              <a:tr h="305169">
                <a:tc>
                  <a:txBody>
                    <a:bodyPr/>
                    <a:lstStyle/>
                    <a:p>
                      <a:pPr algn="ctr" latinLnBrk="1"/>
                      <a:r>
                        <a:rPr lang="en-US" altLang="ko-KR" sz="1800" kern="1200" dirty="0" smtClean="0">
                          <a:solidFill>
                            <a:srgbClr val="000000"/>
                          </a:solidFill>
                          <a:latin typeface="Calibri" panose="020F0502020204030204" pitchFamily="34" charset="0"/>
                          <a:ea typeface="+mn-ea"/>
                          <a:cs typeface="Calibri" panose="020F0502020204030204" pitchFamily="34" charset="0"/>
                        </a:rPr>
                        <a:t>UV flux</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5.0 </a:t>
                      </a:r>
                      <a:r>
                        <a:rPr lang="en-US" altLang="ko-KR" sz="1800" kern="1200" dirty="0" err="1" smtClean="0">
                          <a:solidFill>
                            <a:srgbClr val="000000"/>
                          </a:solidFill>
                          <a:latin typeface="Calibri" panose="020F0502020204030204" pitchFamily="34" charset="0"/>
                          <a:ea typeface="+mn-ea"/>
                          <a:cs typeface="Calibri" panose="020F0502020204030204" pitchFamily="34" charset="0"/>
                        </a:rPr>
                        <a:t>Draine</a:t>
                      </a:r>
                      <a:r>
                        <a:rPr lang="en-US" altLang="ko-KR" sz="1800" b="1" kern="1200" baseline="30000" dirty="0" smtClean="0">
                          <a:solidFill>
                            <a:srgbClr val="000000"/>
                          </a:solidFill>
                          <a:latin typeface="Calibri" panose="020F0502020204030204" pitchFamily="34" charset="0"/>
                          <a:ea typeface="+mn-ea"/>
                          <a:cs typeface="Calibri" panose="020F0502020204030204" pitchFamily="34" charset="0"/>
                        </a:rPr>
                        <a:t>‡</a:t>
                      </a:r>
                      <a:endParaRPr lang="ko-KR" altLang="en-US" sz="1800" b="1" kern="1200" baseline="300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5077008"/>
                  </a:ext>
                </a:extLst>
              </a:tr>
              <a:tr h="305169">
                <a:tc>
                  <a:txBody>
                    <a:bodyPr/>
                    <a:lstStyle/>
                    <a:p>
                      <a:pPr algn="ctr" latinLnBrk="1"/>
                      <a:r>
                        <a:rPr lang="en-US" altLang="ko-KR" sz="1400" kern="1200" dirty="0" smtClean="0">
                          <a:solidFill>
                            <a:srgbClr val="000000"/>
                          </a:solidFill>
                          <a:latin typeface="Calibri" panose="020F0502020204030204" pitchFamily="34" charset="0"/>
                          <a:ea typeface="+mn-ea"/>
                          <a:cs typeface="Calibri" panose="020F0502020204030204" pitchFamily="34" charset="0"/>
                        </a:rPr>
                        <a:t>Temperature</a:t>
                      </a:r>
                      <a:endParaRPr lang="ko-KR" altLang="en-US" sz="1400" kern="1200" baseline="-250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30 K</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55537" marR="55537" marT="27770" marB="277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0831982"/>
                  </a:ext>
                </a:extLst>
              </a:tr>
            </a:tbl>
          </a:graphicData>
        </a:graphic>
      </p:graphicFrame>
      <p:sp>
        <p:nvSpPr>
          <p:cNvPr id="15" name="TextBox 14"/>
          <p:cNvSpPr txBox="1"/>
          <p:nvPr/>
        </p:nvSpPr>
        <p:spPr>
          <a:xfrm>
            <a:off x="631100" y="4367402"/>
            <a:ext cx="2663006" cy="369332"/>
          </a:xfrm>
          <a:prstGeom prst="rect">
            <a:avLst/>
          </a:prstGeom>
          <a:noFill/>
        </p:spPr>
        <p:txBody>
          <a:bodyPr wrap="square" rtlCol="0">
            <a:spAutoFit/>
          </a:bodyPr>
          <a:lstStyle/>
          <a:p>
            <a:pPr algn="ctr"/>
            <a:r>
              <a:rPr lang="en-US" altLang="ko-KR" dirty="0">
                <a:latin typeface="Calibri" panose="020F0502020204030204" pitchFamily="34" charset="0"/>
                <a:cs typeface="Calibri" panose="020F0502020204030204" pitchFamily="34" charset="0"/>
              </a:rPr>
              <a:t>Parameters for Ref. model</a:t>
            </a:r>
            <a:endParaRPr lang="ko-KR" altLang="en-US" dirty="0">
              <a:latin typeface="Calibri" panose="020F0502020204030204" pitchFamily="34" charset="0"/>
              <a:cs typeface="Calibri" panose="020F0502020204030204" pitchFamily="34" charset="0"/>
            </a:endParaRPr>
          </a:p>
        </p:txBody>
      </p:sp>
      <p:graphicFrame>
        <p:nvGraphicFramePr>
          <p:cNvPr id="16" name="표 15"/>
          <p:cNvGraphicFramePr>
            <a:graphicFrameLocks noGrp="1"/>
          </p:cNvGraphicFramePr>
          <p:nvPr>
            <p:extLst>
              <p:ext uri="{D42A27DB-BD31-4B8C-83A1-F6EECF244321}">
                <p14:modId xmlns:p14="http://schemas.microsoft.com/office/powerpoint/2010/main" val="2212185382"/>
              </p:ext>
            </p:extLst>
          </p:nvPr>
        </p:nvGraphicFramePr>
        <p:xfrm>
          <a:off x="3994204" y="2981682"/>
          <a:ext cx="4697034" cy="2441194"/>
        </p:xfrm>
        <a:graphic>
          <a:graphicData uri="http://schemas.openxmlformats.org/drawingml/2006/table">
            <a:tbl>
              <a:tblPr>
                <a:tableStyleId>{5C22544A-7EE6-4342-B048-85BDC9FD1C3A}</a:tableStyleId>
              </a:tblPr>
              <a:tblGrid>
                <a:gridCol w="903275">
                  <a:extLst>
                    <a:ext uri="{9D8B030D-6E8A-4147-A177-3AD203B41FA5}">
                      <a16:colId xmlns:a16="http://schemas.microsoft.com/office/drawing/2014/main" val="507315599"/>
                    </a:ext>
                  </a:extLst>
                </a:gridCol>
                <a:gridCol w="1445242">
                  <a:extLst>
                    <a:ext uri="{9D8B030D-6E8A-4147-A177-3AD203B41FA5}">
                      <a16:colId xmlns:a16="http://schemas.microsoft.com/office/drawing/2014/main" val="3094271955"/>
                    </a:ext>
                  </a:extLst>
                </a:gridCol>
                <a:gridCol w="903275">
                  <a:extLst>
                    <a:ext uri="{9D8B030D-6E8A-4147-A177-3AD203B41FA5}">
                      <a16:colId xmlns:a16="http://schemas.microsoft.com/office/drawing/2014/main" val="3561422997"/>
                    </a:ext>
                  </a:extLst>
                </a:gridCol>
                <a:gridCol w="1445242">
                  <a:extLst>
                    <a:ext uri="{9D8B030D-6E8A-4147-A177-3AD203B41FA5}">
                      <a16:colId xmlns:a16="http://schemas.microsoft.com/office/drawing/2014/main" val="1514784921"/>
                    </a:ext>
                  </a:extLst>
                </a:gridCol>
              </a:tblGrid>
              <a:tr h="348742">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Species</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err="1">
                          <a:solidFill>
                            <a:srgbClr val="000000"/>
                          </a:solidFill>
                          <a:latin typeface="Calibri" panose="020F0502020204030204" pitchFamily="34" charset="0"/>
                          <a:ea typeface="+mn-ea"/>
                          <a:cs typeface="Calibri" panose="020F0502020204030204" pitchFamily="34" charset="0"/>
                        </a:rPr>
                        <a:t>Abun</a:t>
                      </a:r>
                      <a:r>
                        <a:rPr lang="en-US" altLang="ko-KR" sz="1800" kern="1200" dirty="0">
                          <a:solidFill>
                            <a:srgbClr val="000000"/>
                          </a:solidFill>
                          <a:latin typeface="Calibri" panose="020F0502020204030204" pitchFamily="34" charset="0"/>
                          <a:ea typeface="+mn-ea"/>
                          <a:cs typeface="Calibri" panose="020F0502020204030204" pitchFamily="34" charset="0"/>
                        </a:rPr>
                        <a:t>.(/</a:t>
                      </a:r>
                      <a:r>
                        <a:rPr lang="en-US" altLang="ko-KR" sz="1800" kern="1200" dirty="0" smtClean="0">
                          <a:solidFill>
                            <a:srgbClr val="000000"/>
                          </a:solidFill>
                          <a:latin typeface="Calibri" panose="020F0502020204030204" pitchFamily="34" charset="0"/>
                          <a:ea typeface="+mn-ea"/>
                          <a:cs typeface="Calibri" panose="020F0502020204030204" pitchFamily="34" charset="0"/>
                        </a:rPr>
                        <a:t>n(H*))</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Species</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err="1">
                          <a:solidFill>
                            <a:srgbClr val="000000"/>
                          </a:solidFill>
                          <a:latin typeface="Calibri" panose="020F0502020204030204" pitchFamily="34" charset="0"/>
                          <a:ea typeface="+mn-ea"/>
                          <a:cs typeface="Calibri" panose="020F0502020204030204" pitchFamily="34" charset="0"/>
                        </a:rPr>
                        <a:t>Abun</a:t>
                      </a:r>
                      <a:r>
                        <a:rPr lang="en-US" altLang="ko-KR" sz="1800" kern="1200" dirty="0">
                          <a:solidFill>
                            <a:srgbClr val="000000"/>
                          </a:solidFill>
                          <a:latin typeface="Calibri" panose="020F0502020204030204" pitchFamily="34" charset="0"/>
                          <a:ea typeface="+mn-ea"/>
                          <a:cs typeface="Calibri" panose="020F0502020204030204" pitchFamily="34" charset="0"/>
                        </a:rPr>
                        <a:t>.(/</a:t>
                      </a:r>
                      <a:r>
                        <a:rPr lang="en-US" altLang="ko-KR" sz="1800" kern="1200" dirty="0" smtClean="0">
                          <a:solidFill>
                            <a:srgbClr val="000000"/>
                          </a:solidFill>
                          <a:latin typeface="Calibri" panose="020F0502020204030204" pitchFamily="34" charset="0"/>
                          <a:ea typeface="+mn-ea"/>
                          <a:cs typeface="Calibri" panose="020F0502020204030204" pitchFamily="34" charset="0"/>
                        </a:rPr>
                        <a:t>n(H*))</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0923187"/>
                  </a:ext>
                </a:extLst>
              </a:tr>
              <a:tr h="348742">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H</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0.986</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O</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1.76e-4</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6065728"/>
                  </a:ext>
                </a:extLst>
              </a:tr>
              <a:tr h="348742">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H</a:t>
                      </a:r>
                      <a:r>
                        <a:rPr lang="en-US" altLang="ko-KR" sz="1800" kern="1200" baseline="-25000" dirty="0">
                          <a:solidFill>
                            <a:srgbClr val="000000"/>
                          </a:solidFill>
                          <a:latin typeface="Calibri" panose="020F0502020204030204" pitchFamily="34" charset="0"/>
                          <a:ea typeface="+mn-ea"/>
                          <a:cs typeface="Calibri" panose="020F0502020204030204" pitchFamily="34" charset="0"/>
                        </a:rPr>
                        <a:t>2</a:t>
                      </a:r>
                      <a:endParaRPr lang="ko-KR" altLang="en-US" sz="1800" kern="1200" baseline="-250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6.71e-3</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O</a:t>
                      </a:r>
                      <a:r>
                        <a:rPr lang="en-US" altLang="ko-KR" sz="1800" kern="1200" baseline="-25000" dirty="0">
                          <a:solidFill>
                            <a:srgbClr val="000000"/>
                          </a:solidFill>
                          <a:latin typeface="Calibri" panose="020F0502020204030204" pitchFamily="34" charset="0"/>
                          <a:ea typeface="+mn-ea"/>
                          <a:cs typeface="Calibri" panose="020F0502020204030204" pitchFamily="34" charset="0"/>
                        </a:rPr>
                        <a:t>2</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9.33e-14</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6632752"/>
                  </a:ext>
                </a:extLst>
              </a:tr>
              <a:tr h="348742">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H</a:t>
                      </a:r>
                      <a:r>
                        <a:rPr lang="en-US" altLang="ko-KR" sz="1800" kern="1200" baseline="30000" dirty="0">
                          <a:solidFill>
                            <a:srgbClr val="000000"/>
                          </a:solidFill>
                          <a:latin typeface="Calibri" panose="020F0502020204030204" pitchFamily="34" charset="0"/>
                          <a:ea typeface="+mn-ea"/>
                          <a:cs typeface="Calibri" panose="020F0502020204030204" pitchFamily="34" charset="0"/>
                        </a:rPr>
                        <a:t>+</a:t>
                      </a:r>
                      <a:endParaRPr lang="ko-KR" altLang="en-US" sz="1800" kern="1200" baseline="300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6.67e-4</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O</a:t>
                      </a:r>
                      <a:r>
                        <a:rPr lang="en-US" altLang="ko-KR" sz="1800" kern="1200" baseline="30000" dirty="0">
                          <a:solidFill>
                            <a:srgbClr val="000000"/>
                          </a:solidFill>
                          <a:latin typeface="Calibri" panose="020F0502020204030204" pitchFamily="34" charset="0"/>
                          <a:ea typeface="+mn-ea"/>
                          <a:cs typeface="Calibri" panose="020F0502020204030204" pitchFamily="34" charset="0"/>
                        </a:rPr>
                        <a:t>+</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6.54e-11</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3091661"/>
                  </a:ext>
                </a:extLst>
              </a:tr>
              <a:tr h="348742">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C</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2.24e-5</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FF0000"/>
                          </a:solidFill>
                          <a:latin typeface="Calibri" panose="020F0502020204030204" pitchFamily="34" charset="0"/>
                          <a:ea typeface="+mn-ea"/>
                          <a:cs typeface="Calibri" panose="020F0502020204030204" pitchFamily="34" charset="0"/>
                        </a:rPr>
                        <a:t>CH</a:t>
                      </a:r>
                      <a:endParaRPr lang="ko-KR" altLang="en-US" sz="1800" kern="1200" dirty="0">
                        <a:solidFill>
                          <a:srgbClr val="FF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FF0000"/>
                          </a:solidFill>
                          <a:latin typeface="Calibri" panose="020F0502020204030204" pitchFamily="34" charset="0"/>
                          <a:ea typeface="+mn-ea"/>
                          <a:cs typeface="Calibri" panose="020F0502020204030204" pitchFamily="34" charset="0"/>
                        </a:rPr>
                        <a:t>6.85e-12</a:t>
                      </a:r>
                      <a:endParaRPr lang="ko-KR" altLang="en-US" sz="1800" kern="1200" dirty="0">
                        <a:solidFill>
                          <a:srgbClr val="FF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5077008"/>
                  </a:ext>
                </a:extLst>
              </a:tr>
              <a:tr h="348742">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C</a:t>
                      </a:r>
                      <a:r>
                        <a:rPr lang="en-US" altLang="ko-KR" sz="1800" kern="1200" baseline="-25000" dirty="0">
                          <a:solidFill>
                            <a:srgbClr val="000000"/>
                          </a:solidFill>
                          <a:latin typeface="Calibri" panose="020F0502020204030204" pitchFamily="34" charset="0"/>
                          <a:ea typeface="+mn-ea"/>
                          <a:cs typeface="Calibri" panose="020F0502020204030204" pitchFamily="34" charset="0"/>
                        </a:rPr>
                        <a:t>2</a:t>
                      </a:r>
                      <a:endParaRPr lang="ko-KR" altLang="en-US" sz="1800" kern="1200" baseline="-250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2.62e-14</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FF0000"/>
                          </a:solidFill>
                          <a:latin typeface="Calibri" panose="020F0502020204030204" pitchFamily="34" charset="0"/>
                          <a:ea typeface="+mn-ea"/>
                          <a:cs typeface="Calibri" panose="020F0502020204030204" pitchFamily="34" charset="0"/>
                        </a:rPr>
                        <a:t>OH</a:t>
                      </a:r>
                      <a:endParaRPr lang="ko-KR" altLang="en-US" sz="1800" kern="1200" dirty="0">
                        <a:solidFill>
                          <a:srgbClr val="FF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FF0000"/>
                          </a:solidFill>
                          <a:latin typeface="Calibri" panose="020F0502020204030204" pitchFamily="34" charset="0"/>
                          <a:ea typeface="+mn-ea"/>
                          <a:cs typeface="Calibri" panose="020F0502020204030204" pitchFamily="34" charset="0"/>
                        </a:rPr>
                        <a:t>1.65e-11</a:t>
                      </a:r>
                      <a:endParaRPr lang="ko-KR" altLang="en-US" sz="1800" kern="1200" dirty="0">
                        <a:solidFill>
                          <a:srgbClr val="FF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0831982"/>
                  </a:ext>
                </a:extLst>
              </a:tr>
              <a:tr h="348742">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C</a:t>
                      </a:r>
                      <a:r>
                        <a:rPr lang="en-US" altLang="ko-KR" sz="1800" kern="1200" baseline="30000" dirty="0">
                          <a:solidFill>
                            <a:srgbClr val="000000"/>
                          </a:solidFill>
                          <a:latin typeface="Calibri" panose="020F0502020204030204" pitchFamily="34" charset="0"/>
                          <a:ea typeface="+mn-ea"/>
                          <a:cs typeface="Calibri" panose="020F0502020204030204" pitchFamily="34" charset="0"/>
                        </a:rPr>
                        <a:t>+</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5.06e-5</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CO</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1.64e-11</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8181" marR="48181" marT="24090" marB="2409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5287871"/>
                  </a:ext>
                </a:extLst>
              </a:tr>
            </a:tbl>
          </a:graphicData>
        </a:graphic>
      </p:graphicFrame>
      <p:graphicFrame>
        <p:nvGraphicFramePr>
          <p:cNvPr id="17" name="표 16"/>
          <p:cNvGraphicFramePr>
            <a:graphicFrameLocks noGrp="1"/>
          </p:cNvGraphicFramePr>
          <p:nvPr>
            <p:extLst/>
          </p:nvPr>
        </p:nvGraphicFramePr>
        <p:xfrm>
          <a:off x="716258" y="1768388"/>
          <a:ext cx="2477804" cy="2560912"/>
        </p:xfrm>
        <a:graphic>
          <a:graphicData uri="http://schemas.openxmlformats.org/drawingml/2006/table">
            <a:tbl>
              <a:tblPr>
                <a:tableStyleId>{5C22544A-7EE6-4342-B048-85BDC9FD1C3A}</a:tableStyleId>
              </a:tblPr>
              <a:tblGrid>
                <a:gridCol w="1145493">
                  <a:extLst>
                    <a:ext uri="{9D8B030D-6E8A-4147-A177-3AD203B41FA5}">
                      <a16:colId xmlns:a16="http://schemas.microsoft.com/office/drawing/2014/main" val="507315599"/>
                    </a:ext>
                  </a:extLst>
                </a:gridCol>
                <a:gridCol w="1332311">
                  <a:extLst>
                    <a:ext uri="{9D8B030D-6E8A-4147-A177-3AD203B41FA5}">
                      <a16:colId xmlns:a16="http://schemas.microsoft.com/office/drawing/2014/main" val="3094271955"/>
                    </a:ext>
                  </a:extLst>
                </a:gridCol>
              </a:tblGrid>
              <a:tr h="312351">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Species</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err="1">
                          <a:solidFill>
                            <a:srgbClr val="000000"/>
                          </a:solidFill>
                          <a:latin typeface="Calibri" panose="020F0502020204030204" pitchFamily="34" charset="0"/>
                          <a:ea typeface="+mn-ea"/>
                          <a:cs typeface="Calibri" panose="020F0502020204030204" pitchFamily="34" charset="0"/>
                        </a:rPr>
                        <a:t>Abun</a:t>
                      </a:r>
                      <a:r>
                        <a:rPr lang="en-US" altLang="ko-KR" sz="1800" kern="1200" dirty="0">
                          <a:solidFill>
                            <a:srgbClr val="000000"/>
                          </a:solidFill>
                          <a:latin typeface="Calibri" panose="020F0502020204030204" pitchFamily="34" charset="0"/>
                          <a:ea typeface="+mn-ea"/>
                          <a:cs typeface="Calibri" panose="020F0502020204030204" pitchFamily="34" charset="0"/>
                        </a:rPr>
                        <a:t>.(/n(H))</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0923187"/>
                  </a:ext>
                </a:extLst>
              </a:tr>
              <a:tr h="312351">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H</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0.7</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6065728"/>
                  </a:ext>
                </a:extLst>
              </a:tr>
              <a:tr h="312351">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H</a:t>
                      </a:r>
                      <a:r>
                        <a:rPr lang="en-US" altLang="ko-KR" sz="1800" kern="1200" baseline="-25000" dirty="0">
                          <a:solidFill>
                            <a:srgbClr val="000000"/>
                          </a:solidFill>
                          <a:latin typeface="Calibri" panose="020F0502020204030204" pitchFamily="34" charset="0"/>
                          <a:ea typeface="+mn-ea"/>
                          <a:cs typeface="Calibri" panose="020F0502020204030204" pitchFamily="34" charset="0"/>
                        </a:rPr>
                        <a:t>2</a:t>
                      </a:r>
                      <a:endParaRPr lang="ko-KR" altLang="en-US" sz="1800" kern="1200" baseline="-250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0.15</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6632752"/>
                  </a:ext>
                </a:extLst>
              </a:tr>
              <a:tr h="312351">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He</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0.14</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3091661"/>
                  </a:ext>
                </a:extLst>
              </a:tr>
              <a:tr h="312351">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C</a:t>
                      </a:r>
                      <a:r>
                        <a:rPr lang="en-US" altLang="ko-KR" sz="1800" kern="1200" baseline="30000" dirty="0">
                          <a:solidFill>
                            <a:srgbClr val="000000"/>
                          </a:solidFill>
                          <a:latin typeface="Calibri" panose="020F0502020204030204" pitchFamily="34" charset="0"/>
                          <a:ea typeface="+mn-ea"/>
                          <a:cs typeface="Calibri" panose="020F0502020204030204" pitchFamily="34" charset="0"/>
                        </a:rPr>
                        <a:t>+</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7.30e-5</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5077008"/>
                  </a:ext>
                </a:extLst>
              </a:tr>
              <a:tr h="312351">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N</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2.14e-5</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0831982"/>
                  </a:ext>
                </a:extLst>
              </a:tr>
              <a:tr h="312351">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O</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1.76e-4</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5287871"/>
                  </a:ext>
                </a:extLst>
              </a:tr>
              <a:tr h="312351">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e</a:t>
                      </a:r>
                      <a:r>
                        <a:rPr lang="en-US" altLang="ko-KR" sz="1800" kern="1200" baseline="30000" dirty="0">
                          <a:solidFill>
                            <a:srgbClr val="000000"/>
                          </a:solidFill>
                          <a:latin typeface="Calibri" panose="020F0502020204030204" pitchFamily="34" charset="0"/>
                          <a:ea typeface="+mn-ea"/>
                          <a:cs typeface="Calibri" panose="020F0502020204030204" pitchFamily="34" charset="0"/>
                        </a:rPr>
                        <a:t>-</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800" kern="1200" dirty="0">
                          <a:solidFill>
                            <a:srgbClr val="000000"/>
                          </a:solidFill>
                          <a:latin typeface="Calibri" panose="020F0502020204030204" pitchFamily="34" charset="0"/>
                          <a:ea typeface="+mn-ea"/>
                          <a:cs typeface="Calibri" panose="020F0502020204030204" pitchFamily="34" charset="0"/>
                        </a:rPr>
                        <a:t>7.30e-5</a:t>
                      </a:r>
                      <a:endParaRPr lang="ko-KR" altLang="en-US" sz="1800" kern="1200" dirty="0">
                        <a:solidFill>
                          <a:srgbClr val="000000"/>
                        </a:solidFill>
                        <a:latin typeface="Calibri" panose="020F0502020204030204" pitchFamily="34" charset="0"/>
                        <a:ea typeface="+mn-ea"/>
                        <a:cs typeface="Calibri" panose="020F0502020204030204" pitchFamily="34" charset="0"/>
                      </a:endParaRPr>
                    </a:p>
                  </a:txBody>
                  <a:tcPr marL="45795" marR="45795" marT="22897" marB="2289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3727152"/>
                  </a:ext>
                </a:extLst>
              </a:tr>
            </a:tbl>
          </a:graphicData>
        </a:graphic>
      </p:graphicFrame>
      <p:sp>
        <p:nvSpPr>
          <p:cNvPr id="18" name="오른쪽 화살표 17"/>
          <p:cNvSpPr/>
          <p:nvPr/>
        </p:nvSpPr>
        <p:spPr>
          <a:xfrm>
            <a:off x="3318939" y="3897167"/>
            <a:ext cx="550390" cy="1020822"/>
          </a:xfrm>
          <a:prstGeom prst="rightArrow">
            <a:avLst>
              <a:gd name="adj1" fmla="val 50000"/>
              <a:gd name="adj2" fmla="val 4737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000"/>
          </a:p>
        </p:txBody>
      </p:sp>
      <p:sp>
        <p:nvSpPr>
          <p:cNvPr id="19" name="TextBox 18"/>
          <p:cNvSpPr txBox="1"/>
          <p:nvPr/>
        </p:nvSpPr>
        <p:spPr>
          <a:xfrm>
            <a:off x="541627" y="1389559"/>
            <a:ext cx="2841952" cy="369332"/>
          </a:xfrm>
          <a:prstGeom prst="rect">
            <a:avLst/>
          </a:prstGeom>
          <a:noFill/>
        </p:spPr>
        <p:txBody>
          <a:bodyPr wrap="square" rtlCol="0">
            <a:spAutoFit/>
          </a:bodyPr>
          <a:lstStyle/>
          <a:p>
            <a:pPr algn="ctr"/>
            <a:r>
              <a:rPr lang="en-US" altLang="ko-KR" dirty="0">
                <a:latin typeface="Calibri" panose="020F0502020204030204" pitchFamily="34" charset="0"/>
                <a:cs typeface="Calibri" panose="020F0502020204030204" pitchFamily="34" charset="0"/>
              </a:rPr>
              <a:t>Initial chemical states</a:t>
            </a:r>
            <a:endParaRPr lang="ko-KR" altLang="en-US" dirty="0">
              <a:latin typeface="Calibri" panose="020F0502020204030204" pitchFamily="34" charset="0"/>
              <a:cs typeface="Calibri" panose="020F0502020204030204" pitchFamily="34" charset="0"/>
            </a:endParaRPr>
          </a:p>
        </p:txBody>
      </p:sp>
      <p:sp>
        <p:nvSpPr>
          <p:cNvPr id="20" name="TextBox 19"/>
          <p:cNvSpPr txBox="1"/>
          <p:nvPr/>
        </p:nvSpPr>
        <p:spPr>
          <a:xfrm>
            <a:off x="3802679" y="2583297"/>
            <a:ext cx="4821819" cy="369332"/>
          </a:xfrm>
          <a:prstGeom prst="rect">
            <a:avLst/>
          </a:prstGeom>
          <a:noFill/>
        </p:spPr>
        <p:txBody>
          <a:bodyPr wrap="square" rtlCol="0">
            <a:spAutoFit/>
          </a:bodyPr>
          <a:lstStyle/>
          <a:p>
            <a:pPr algn="ctr"/>
            <a:r>
              <a:rPr lang="en-US" altLang="ko-KR" dirty="0">
                <a:latin typeface="Calibri" panose="020F0502020204030204" pitchFamily="34" charset="0"/>
                <a:cs typeface="Calibri" panose="020F0502020204030204" pitchFamily="34" charset="0"/>
              </a:rPr>
              <a:t>Abundances in equilibrium state (partial)</a:t>
            </a:r>
            <a:endParaRPr lang="ko-KR" altLang="en-US" dirty="0">
              <a:latin typeface="Calibri" panose="020F0502020204030204" pitchFamily="34" charset="0"/>
              <a:cs typeface="Calibri" panose="020F0502020204030204" pitchFamily="34" charset="0"/>
            </a:endParaRPr>
          </a:p>
        </p:txBody>
      </p:sp>
      <p:sp>
        <p:nvSpPr>
          <p:cNvPr id="21" name="TextBox 20"/>
          <p:cNvSpPr txBox="1"/>
          <p:nvPr/>
        </p:nvSpPr>
        <p:spPr>
          <a:xfrm>
            <a:off x="3869329" y="6119336"/>
            <a:ext cx="5274671" cy="738664"/>
          </a:xfrm>
          <a:prstGeom prst="rect">
            <a:avLst/>
          </a:prstGeom>
          <a:noFill/>
        </p:spPr>
        <p:txBody>
          <a:bodyPr wrap="square" rtlCol="0">
            <a:spAutoFit/>
          </a:bodyPr>
          <a:lstStyle/>
          <a:p>
            <a:pPr algn="r"/>
            <a:r>
              <a:rPr lang="en-US" altLang="ko-KR" sz="1400" dirty="0">
                <a:latin typeface="Calibri" panose="020F0502020204030204" pitchFamily="34" charset="0"/>
                <a:cs typeface="Calibri" panose="020F0502020204030204" pitchFamily="34" charset="0"/>
              </a:rPr>
              <a:t>[2] </a:t>
            </a:r>
            <a:r>
              <a:rPr lang="en-US" altLang="ko-KR" sz="1400" dirty="0" err="1">
                <a:latin typeface="Calibri" panose="020F0502020204030204" pitchFamily="34" charset="0"/>
                <a:cs typeface="Calibri" panose="020F0502020204030204" pitchFamily="34" charset="0"/>
              </a:rPr>
              <a:t>Mookerjea</a:t>
            </a:r>
            <a:r>
              <a:rPr lang="en-US" altLang="ko-KR" sz="1400" dirty="0">
                <a:latin typeface="Calibri" panose="020F0502020204030204" pitchFamily="34" charset="0"/>
                <a:cs typeface="Calibri" panose="020F0502020204030204" pitchFamily="34" charset="0"/>
              </a:rPr>
              <a:t>, MNRAS, </a:t>
            </a:r>
            <a:r>
              <a:rPr lang="en-US" altLang="ko-KR" sz="1400" dirty="0" smtClean="0">
                <a:latin typeface="Calibri" panose="020F0502020204030204" pitchFamily="34" charset="0"/>
                <a:cs typeface="Calibri" panose="020F0502020204030204" pitchFamily="34" charset="0"/>
              </a:rPr>
              <a:t>2016</a:t>
            </a:r>
          </a:p>
          <a:p>
            <a:pPr algn="r"/>
            <a:r>
              <a:rPr lang="en-US" altLang="ko-KR" sz="1400" dirty="0" smtClean="0">
                <a:solidFill>
                  <a:srgbClr val="000000"/>
                </a:solidFill>
                <a:latin typeface="Calibri" panose="020F0502020204030204" pitchFamily="34" charset="0"/>
                <a:cs typeface="Calibri" panose="020F0502020204030204" pitchFamily="34" charset="0"/>
              </a:rPr>
              <a:t>† We use n(H*), number of hydrogen nuclei in unit cube as a density</a:t>
            </a:r>
            <a:endParaRPr lang="en-US" altLang="ko-KR" sz="1400" dirty="0" smtClean="0">
              <a:latin typeface="Calibri" panose="020F0502020204030204" pitchFamily="34" charset="0"/>
              <a:cs typeface="Calibri" panose="020F0502020204030204" pitchFamily="34" charset="0"/>
            </a:endParaRPr>
          </a:p>
          <a:p>
            <a:pPr algn="r"/>
            <a:r>
              <a:rPr lang="en-US" altLang="ko-KR" sz="1400" dirty="0" smtClean="0">
                <a:latin typeface="Calibri" panose="020F0502020204030204" pitchFamily="34" charset="0"/>
                <a:cs typeface="Calibri" panose="020F0502020204030204" pitchFamily="34" charset="0"/>
              </a:rPr>
              <a:t>‡ “Standard” UV flux distribution of </a:t>
            </a:r>
            <a:r>
              <a:rPr lang="en-US" altLang="ko-KR" sz="1400" dirty="0">
                <a:solidFill>
                  <a:srgbClr val="000000"/>
                </a:solidFill>
                <a:latin typeface="Calibri" panose="020F0502020204030204" pitchFamily="34" charset="0"/>
                <a:cs typeface="Calibri" panose="020F0502020204030204" pitchFamily="34" charset="0"/>
              </a:rPr>
              <a:t>B.T. </a:t>
            </a:r>
            <a:r>
              <a:rPr lang="en-US" altLang="ko-KR" sz="1400" dirty="0" err="1">
                <a:solidFill>
                  <a:srgbClr val="000000"/>
                </a:solidFill>
                <a:latin typeface="Calibri" panose="020F0502020204030204" pitchFamily="34" charset="0"/>
                <a:cs typeface="Calibri" panose="020F0502020204030204" pitchFamily="34" charset="0"/>
              </a:rPr>
              <a:t>Draine</a:t>
            </a:r>
            <a:r>
              <a:rPr lang="en-US" altLang="ko-KR" sz="1400" dirty="0">
                <a:solidFill>
                  <a:srgbClr val="000000"/>
                </a:solidFill>
                <a:latin typeface="Calibri" panose="020F0502020204030204" pitchFamily="34" charset="0"/>
                <a:cs typeface="Calibri" panose="020F0502020204030204" pitchFamily="34" charset="0"/>
              </a:rPr>
              <a:t>, </a:t>
            </a:r>
            <a:r>
              <a:rPr lang="en-US" altLang="ko-KR" sz="1400" dirty="0" err="1">
                <a:solidFill>
                  <a:srgbClr val="000000"/>
                </a:solidFill>
                <a:latin typeface="Calibri" panose="020F0502020204030204" pitchFamily="34" charset="0"/>
                <a:cs typeface="Calibri" panose="020F0502020204030204" pitchFamily="34" charset="0"/>
              </a:rPr>
              <a:t>ApJS</a:t>
            </a:r>
            <a:r>
              <a:rPr lang="en-US" altLang="ko-KR" sz="1400" dirty="0">
                <a:solidFill>
                  <a:srgbClr val="000000"/>
                </a:solidFill>
                <a:latin typeface="Calibri" panose="020F0502020204030204" pitchFamily="34" charset="0"/>
                <a:cs typeface="Calibri" panose="020F0502020204030204" pitchFamily="34" charset="0"/>
              </a:rPr>
              <a:t>, 1978</a:t>
            </a:r>
            <a:endParaRPr lang="ko-KR" alt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4015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Backgrounds:</a:t>
            </a:r>
            <a:r>
              <a:rPr lang="en-US" altLang="ko-KR" sz="2800" dirty="0" smtClean="0"/>
              <a:t> Comparison to column densities</a:t>
            </a:r>
            <a:endParaRPr lang="ko-KR" altLang="en-US" sz="2800" dirty="0"/>
          </a:p>
        </p:txBody>
      </p:sp>
      <p:grpSp>
        <p:nvGrpSpPr>
          <p:cNvPr id="12" name="그룹 11"/>
          <p:cNvGrpSpPr/>
          <p:nvPr/>
        </p:nvGrpSpPr>
        <p:grpSpPr>
          <a:xfrm>
            <a:off x="0" y="2044916"/>
            <a:ext cx="9144000" cy="3425471"/>
            <a:chOff x="628650" y="1570666"/>
            <a:chExt cx="7329188" cy="2745617"/>
          </a:xfrm>
        </p:grpSpPr>
        <p:pic>
          <p:nvPicPr>
            <p:cNvPr id="10" name="그림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50" y="1570666"/>
              <a:ext cx="3660823" cy="2745617"/>
            </a:xfrm>
            <a:prstGeom prst="rect">
              <a:avLst/>
            </a:prstGeom>
          </p:spPr>
        </p:pic>
        <p:pic>
          <p:nvPicPr>
            <p:cNvPr id="11" name="그림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97015" y="1570666"/>
              <a:ext cx="3660823" cy="2745617"/>
            </a:xfrm>
            <a:prstGeom prst="rect">
              <a:avLst/>
            </a:prstGeom>
          </p:spPr>
        </p:pic>
      </p:grpSp>
      <p:cxnSp>
        <p:nvCxnSpPr>
          <p:cNvPr id="15" name="직선 화살표 연결선 14"/>
          <p:cNvCxnSpPr/>
          <p:nvPr/>
        </p:nvCxnSpPr>
        <p:spPr>
          <a:xfrm>
            <a:off x="3519487" y="3474179"/>
            <a:ext cx="0" cy="728663"/>
          </a:xfrm>
          <a:prstGeom prst="straightConnector1">
            <a:avLst/>
          </a:prstGeom>
          <a:ln w="38100">
            <a:solidFill>
              <a:srgbClr val="FA7D6E"/>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a:off x="3698082" y="3447986"/>
            <a:ext cx="0" cy="442913"/>
          </a:xfrm>
          <a:prstGeom prst="straightConnector1">
            <a:avLst/>
          </a:prstGeom>
          <a:ln w="38100">
            <a:solidFill>
              <a:srgbClr val="7F007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직선 화살표 연결선 19"/>
          <p:cNvCxnSpPr/>
          <p:nvPr/>
        </p:nvCxnSpPr>
        <p:spPr>
          <a:xfrm>
            <a:off x="8093868" y="3184740"/>
            <a:ext cx="0" cy="654843"/>
          </a:xfrm>
          <a:prstGeom prst="straightConnector1">
            <a:avLst/>
          </a:prstGeom>
          <a:ln w="38100">
            <a:solidFill>
              <a:srgbClr val="007D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직선 화살표 연결선 20"/>
          <p:cNvCxnSpPr/>
          <p:nvPr/>
        </p:nvCxnSpPr>
        <p:spPr>
          <a:xfrm>
            <a:off x="8278019" y="3410958"/>
            <a:ext cx="0" cy="442913"/>
          </a:xfrm>
          <a:prstGeom prst="straightConnector1">
            <a:avLst/>
          </a:prstGeom>
          <a:ln w="38100">
            <a:solidFill>
              <a:srgbClr val="7F007F"/>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867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dirty="0"/>
          </a:p>
        </p:txBody>
      </p:sp>
      <p:sp>
        <p:nvSpPr>
          <p:cNvPr id="3" name="내용 개체 틀 2"/>
          <p:cNvSpPr>
            <a:spLocks noGrp="1"/>
          </p:cNvSpPr>
          <p:nvPr>
            <p:ph idx="1"/>
          </p:nvPr>
        </p:nvSpPr>
        <p:spPr/>
        <p:txBody>
          <a:bodyPr/>
          <a:lstStyle/>
          <a:p>
            <a:r>
              <a:rPr lang="en-US" altLang="ko-KR" dirty="0"/>
              <a:t>Since there is no idea where interstellar molecules came from, there have been many attempts to reveal their origin</a:t>
            </a:r>
            <a:r>
              <a:rPr lang="en-US" altLang="ko-KR" dirty="0" smtClean="0"/>
              <a:t>.</a:t>
            </a:r>
          </a:p>
          <a:p>
            <a:r>
              <a:rPr lang="en-US" altLang="ko-KR" dirty="0" smtClean="0"/>
              <a:t>Looking for a correlation between two specific species may give a hint to reveal the origin of ISM molecules.</a:t>
            </a:r>
          </a:p>
          <a:p>
            <a:r>
              <a:rPr lang="en-US" altLang="ko-KR" dirty="0" smtClean="0"/>
              <a:t>When there is a cloud model that explains correlations between molecules and column densities, we may know an ancient state of ISM.</a:t>
            </a:r>
            <a:endParaRPr lang="en-US" altLang="ko-KR" dirty="0"/>
          </a:p>
        </p:txBody>
      </p:sp>
    </p:spTree>
    <p:extLst>
      <p:ext uri="{BB962C8B-B14F-4D97-AF65-F5344CB8AC3E}">
        <p14:creationId xmlns:p14="http://schemas.microsoft.com/office/powerpoint/2010/main" val="1519906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Methods</a:t>
            </a:r>
            <a:endParaRPr lang="ko-KR" altLang="en-US" dirty="0"/>
          </a:p>
        </p:txBody>
      </p:sp>
      <p:sp>
        <p:nvSpPr>
          <p:cNvPr id="3" name="내용 개체 틀 2"/>
          <p:cNvSpPr>
            <a:spLocks noGrp="1"/>
          </p:cNvSpPr>
          <p:nvPr>
            <p:ph idx="1"/>
          </p:nvPr>
        </p:nvSpPr>
        <p:spPr>
          <a:xfrm>
            <a:off x="628650" y="1825625"/>
            <a:ext cx="8004604" cy="4351338"/>
          </a:xfrm>
        </p:spPr>
        <p:txBody>
          <a:bodyPr>
            <a:normAutofit/>
          </a:bodyPr>
          <a:lstStyle/>
          <a:p>
            <a:r>
              <a:rPr lang="en-US" altLang="ko-KR" dirty="0" smtClean="0">
                <a:solidFill>
                  <a:srgbClr val="000000"/>
                </a:solidFill>
              </a:rPr>
              <a:t>Reform Model A for p</a:t>
            </a:r>
            <a:r>
              <a:rPr lang="en-US" altLang="ko-KR" dirty="0" smtClean="0"/>
              <a:t>roduce more molecular matter</a:t>
            </a:r>
          </a:p>
          <a:p>
            <a:r>
              <a:rPr lang="en-US" altLang="ko-KR" dirty="0"/>
              <a:t>Assumption: Single, homogeneous, static gas </a:t>
            </a:r>
            <a:r>
              <a:rPr lang="en-US" altLang="ko-KR" dirty="0" smtClean="0"/>
              <a:t>cloud</a:t>
            </a:r>
          </a:p>
          <a:p>
            <a:r>
              <a:rPr lang="en-US" altLang="ko-KR" dirty="0" smtClean="0"/>
              <a:t>Use </a:t>
            </a:r>
            <a:r>
              <a:rPr lang="en-US" altLang="ko-KR" i="1" dirty="0" err="1" smtClean="0"/>
              <a:t>Astrochem</a:t>
            </a:r>
            <a:r>
              <a:rPr lang="en-US" altLang="ko-KR" baseline="30000" dirty="0" smtClean="0"/>
              <a:t>[3]</a:t>
            </a:r>
            <a:r>
              <a:rPr lang="en-US" altLang="ko-KR" dirty="0" smtClean="0"/>
              <a:t> </a:t>
            </a:r>
            <a:r>
              <a:rPr lang="en-US" altLang="ko-KR" dirty="0"/>
              <a:t>as a </a:t>
            </a:r>
            <a:r>
              <a:rPr lang="en-US" altLang="ko-KR" dirty="0" smtClean="0"/>
              <a:t>simulator</a:t>
            </a:r>
            <a:endParaRPr lang="en-US" altLang="ko-KR" dirty="0"/>
          </a:p>
          <a:p>
            <a:r>
              <a:rPr lang="en-US" altLang="ko-KR" dirty="0" smtClean="0"/>
              <a:t>Test cases</a:t>
            </a:r>
          </a:p>
          <a:p>
            <a:pPr lvl="1"/>
            <a:r>
              <a:rPr lang="en-US" altLang="ko-KR" dirty="0" smtClean="0"/>
              <a:t>Various densities</a:t>
            </a:r>
          </a:p>
          <a:p>
            <a:pPr lvl="1"/>
            <a:r>
              <a:rPr lang="en-US" altLang="ko-KR" dirty="0" smtClean="0"/>
              <a:t>Various temperature</a:t>
            </a:r>
          </a:p>
        </p:txBody>
      </p:sp>
      <p:sp>
        <p:nvSpPr>
          <p:cNvPr id="4" name="TextBox 3"/>
          <p:cNvSpPr txBox="1"/>
          <p:nvPr/>
        </p:nvSpPr>
        <p:spPr>
          <a:xfrm>
            <a:off x="-13103" y="6550223"/>
            <a:ext cx="2740366" cy="307777"/>
          </a:xfrm>
          <a:prstGeom prst="rect">
            <a:avLst/>
          </a:prstGeom>
          <a:noFill/>
        </p:spPr>
        <p:txBody>
          <a:bodyPr wrap="none" rtlCol="0">
            <a:spAutoFit/>
          </a:bodyPr>
          <a:lstStyle/>
          <a:p>
            <a:pPr lvl="0">
              <a:defRPr/>
            </a:pPr>
            <a:r>
              <a:rPr lang="en-US" altLang="ko-KR" sz="1400" dirty="0" smtClean="0">
                <a:latin typeface="Calibri" panose="020F0502020204030204" pitchFamily="34" charset="0"/>
                <a:cs typeface="Calibri" panose="020F0502020204030204" pitchFamily="34" charset="0"/>
              </a:rPr>
              <a:t>[3]</a:t>
            </a:r>
            <a:r>
              <a:rPr lang="en-US" altLang="ko-KR" sz="1400" dirty="0" smtClean="0">
                <a:solidFill>
                  <a:srgbClr val="000000"/>
                </a:solidFill>
                <a:latin typeface="Calibri" panose="020F0502020204030204" pitchFamily="34" charset="0"/>
                <a:cs typeface="Calibri" panose="020F0502020204030204" pitchFamily="34" charset="0"/>
              </a:rPr>
              <a:t> </a:t>
            </a:r>
            <a:r>
              <a:rPr lang="fr-FR" altLang="ko-KR" sz="1400" dirty="0">
                <a:solidFill>
                  <a:srgbClr val="000000"/>
                </a:solidFill>
                <a:latin typeface="Calibri" panose="020F0502020204030204" pitchFamily="34" charset="0"/>
                <a:cs typeface="Calibri" panose="020F0502020204030204" pitchFamily="34" charset="0"/>
              </a:rPr>
              <a:t>S. Maret&amp; E. Bergin, ASCL, </a:t>
            </a:r>
            <a:r>
              <a:rPr lang="fr-FR" altLang="ko-KR" sz="1400" dirty="0" smtClean="0">
                <a:solidFill>
                  <a:srgbClr val="000000"/>
                </a:solidFill>
                <a:latin typeface="Calibri" panose="020F0502020204030204" pitchFamily="34" charset="0"/>
                <a:cs typeface="Calibri" panose="020F0502020204030204" pitchFamily="34" charset="0"/>
              </a:rPr>
              <a:t>2015</a:t>
            </a:r>
            <a:endParaRPr lang="en-US" altLang="ko-KR" sz="14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2781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Results</a:t>
            </a:r>
            <a:endParaRPr lang="ko-KR" altLang="en-US" dirty="0"/>
          </a:p>
        </p:txBody>
      </p:sp>
      <p:grpSp>
        <p:nvGrpSpPr>
          <p:cNvPr id="4" name="그룹 3"/>
          <p:cNvGrpSpPr/>
          <p:nvPr/>
        </p:nvGrpSpPr>
        <p:grpSpPr>
          <a:xfrm>
            <a:off x="1" y="2059868"/>
            <a:ext cx="9143998" cy="3557050"/>
            <a:chOff x="1" y="2062367"/>
            <a:chExt cx="9143998" cy="3557050"/>
          </a:xfrm>
        </p:grpSpPr>
        <p:pic>
          <p:nvPicPr>
            <p:cNvPr id="14" name="그림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062367"/>
              <a:ext cx="4742733" cy="3557050"/>
            </a:xfrm>
            <a:prstGeom prst="rect">
              <a:avLst/>
            </a:prstGeom>
          </p:spPr>
        </p:pic>
        <p:pic>
          <p:nvPicPr>
            <p:cNvPr id="13" name="그림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04641" y="2067931"/>
              <a:ext cx="4439358" cy="3551486"/>
            </a:xfrm>
            <a:prstGeom prst="rect">
              <a:avLst/>
            </a:prstGeom>
          </p:spPr>
        </p:pic>
      </p:grpSp>
      <p:sp>
        <p:nvSpPr>
          <p:cNvPr id="3" name="TextBox 2"/>
          <p:cNvSpPr txBox="1"/>
          <p:nvPr/>
        </p:nvSpPr>
        <p:spPr>
          <a:xfrm>
            <a:off x="628650" y="1690536"/>
            <a:ext cx="3114763" cy="369332"/>
          </a:xfrm>
          <a:prstGeom prst="rect">
            <a:avLst/>
          </a:prstGeom>
          <a:noFill/>
        </p:spPr>
        <p:txBody>
          <a:bodyPr wrap="none" rtlCol="0">
            <a:spAutoFit/>
          </a:bodyPr>
          <a:lstStyle/>
          <a:p>
            <a:r>
              <a:rPr lang="en-US" altLang="ko-KR" b="1" dirty="0" smtClean="0">
                <a:latin typeface="Calibri" panose="020F0502020204030204" pitchFamily="34" charset="0"/>
                <a:cs typeface="Calibri" panose="020F0502020204030204" pitchFamily="34" charset="0"/>
              </a:rPr>
              <a:t>1. Model A in various densities</a:t>
            </a:r>
            <a:endParaRPr lang="ko-KR" alt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19641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Results</a:t>
            </a:r>
            <a:endParaRPr lang="ko-KR" altLang="en-US" dirty="0"/>
          </a:p>
        </p:txBody>
      </p:sp>
      <p:grpSp>
        <p:nvGrpSpPr>
          <p:cNvPr id="6" name="그룹 5"/>
          <p:cNvGrpSpPr/>
          <p:nvPr/>
        </p:nvGrpSpPr>
        <p:grpSpPr>
          <a:xfrm>
            <a:off x="0" y="2060021"/>
            <a:ext cx="9144000" cy="3539612"/>
            <a:chOff x="0" y="1822494"/>
            <a:chExt cx="9238990" cy="3576382"/>
          </a:xfrm>
        </p:grpSpPr>
        <p:pic>
          <p:nvPicPr>
            <p:cNvPr id="3" name="그림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22494"/>
              <a:ext cx="4768511" cy="3576382"/>
            </a:xfrm>
            <a:prstGeom prst="rect">
              <a:avLst/>
            </a:prstGeom>
          </p:spPr>
        </p:pic>
        <p:pic>
          <p:nvPicPr>
            <p:cNvPr id="4" name="그림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8511" y="1822494"/>
              <a:ext cx="4470479" cy="3576382"/>
            </a:xfrm>
            <a:prstGeom prst="rect">
              <a:avLst/>
            </a:prstGeom>
          </p:spPr>
        </p:pic>
      </p:grpSp>
      <p:sp>
        <p:nvSpPr>
          <p:cNvPr id="5" name="TextBox 4"/>
          <p:cNvSpPr txBox="1"/>
          <p:nvPr/>
        </p:nvSpPr>
        <p:spPr>
          <a:xfrm>
            <a:off x="628650" y="1690689"/>
            <a:ext cx="3559051" cy="369332"/>
          </a:xfrm>
          <a:prstGeom prst="rect">
            <a:avLst/>
          </a:prstGeom>
          <a:noFill/>
        </p:spPr>
        <p:txBody>
          <a:bodyPr wrap="none" rtlCol="0">
            <a:spAutoFit/>
          </a:bodyPr>
          <a:lstStyle/>
          <a:p>
            <a:r>
              <a:rPr lang="en-US" altLang="ko-KR" b="1" dirty="0" smtClean="0">
                <a:latin typeface="Calibri" panose="020F0502020204030204" pitchFamily="34" charset="0"/>
                <a:cs typeface="Calibri" panose="020F0502020204030204" pitchFamily="34" charset="0"/>
              </a:rPr>
              <a:t>2. Model A in various temperatures</a:t>
            </a:r>
            <a:endParaRPr lang="en-US" altLang="ko-KR" b="1" dirty="0">
              <a:latin typeface="Calibri" panose="020F0502020204030204" pitchFamily="34" charset="0"/>
              <a:cs typeface="Calibri" panose="020F0502020204030204" pitchFamily="34" charset="0"/>
            </a:endParaRPr>
          </a:p>
        </p:txBody>
      </p:sp>
      <p:grpSp>
        <p:nvGrpSpPr>
          <p:cNvPr id="24" name="그룹 23"/>
          <p:cNvGrpSpPr/>
          <p:nvPr/>
        </p:nvGrpSpPr>
        <p:grpSpPr>
          <a:xfrm>
            <a:off x="5262102" y="2114550"/>
            <a:ext cx="1499128" cy="3895156"/>
            <a:chOff x="5262102" y="2114550"/>
            <a:chExt cx="1499128" cy="3895156"/>
          </a:xfrm>
        </p:grpSpPr>
        <p:sp>
          <p:nvSpPr>
            <p:cNvPr id="7" name="타원 6"/>
            <p:cNvSpPr/>
            <p:nvPr/>
          </p:nvSpPr>
          <p:spPr>
            <a:xfrm>
              <a:off x="5345067" y="4153829"/>
              <a:ext cx="384222" cy="384222"/>
            </a:xfrm>
            <a:prstGeom prst="ellipse">
              <a:avLst/>
            </a:prstGeom>
            <a:noFill/>
            <a:ln w="28575">
              <a:solidFill>
                <a:srgbClr val="007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9" name="직선 연결선 8"/>
            <p:cNvCxnSpPr>
              <a:stCxn id="7" idx="0"/>
              <a:endCxn id="14" idx="4"/>
            </p:cNvCxnSpPr>
            <p:nvPr/>
          </p:nvCxnSpPr>
          <p:spPr>
            <a:xfrm flipV="1">
              <a:off x="5537178" y="3363254"/>
              <a:ext cx="0" cy="790575"/>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 name="직선 연결선 12"/>
            <p:cNvCxnSpPr>
              <a:stCxn id="7" idx="4"/>
            </p:cNvCxnSpPr>
            <p:nvPr/>
          </p:nvCxnSpPr>
          <p:spPr>
            <a:xfrm>
              <a:off x="5537178" y="4538051"/>
              <a:ext cx="0" cy="82532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 name="타원 13"/>
            <p:cNvSpPr/>
            <p:nvPr/>
          </p:nvSpPr>
          <p:spPr>
            <a:xfrm>
              <a:off x="5345067" y="2979032"/>
              <a:ext cx="384222" cy="38422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6" name="직선 연결선 15"/>
            <p:cNvCxnSpPr>
              <a:stCxn id="14" idx="0"/>
            </p:cNvCxnSpPr>
            <p:nvPr/>
          </p:nvCxnSpPr>
          <p:spPr>
            <a:xfrm flipV="1">
              <a:off x="5537178" y="2114550"/>
              <a:ext cx="0" cy="86448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262102" y="5363375"/>
              <a:ext cx="1499128" cy="646331"/>
            </a:xfrm>
            <a:prstGeom prst="rect">
              <a:avLst/>
            </a:prstGeom>
            <a:noFill/>
          </p:spPr>
          <p:txBody>
            <a:bodyPr wrap="none" rtlCol="0">
              <a:spAutoFit/>
            </a:bodyPr>
            <a:lstStyle/>
            <a:p>
              <a:r>
                <a:rPr lang="en-US" altLang="ko-KR" sz="1200" dirty="0" smtClean="0"/>
                <a:t>T=3K</a:t>
              </a:r>
            </a:p>
            <a:p>
              <a:r>
                <a:rPr lang="en-US" altLang="ko-KR" sz="1200" dirty="0" smtClean="0">
                  <a:solidFill>
                    <a:srgbClr val="007D00"/>
                  </a:solidFill>
                </a:rPr>
                <a:t>CO/H</a:t>
              </a:r>
              <a:r>
                <a:rPr lang="en-US" altLang="ko-KR" sz="1200" baseline="-25000" dirty="0" smtClean="0">
                  <a:solidFill>
                    <a:srgbClr val="007D00"/>
                  </a:solidFill>
                </a:rPr>
                <a:t>2</a:t>
              </a:r>
              <a:r>
                <a:rPr lang="en-US" altLang="ko-KR" sz="1200" dirty="0" smtClean="0">
                  <a:solidFill>
                    <a:srgbClr val="007D00"/>
                  </a:solidFill>
                </a:rPr>
                <a:t>: 2.28 (2.69)</a:t>
              </a:r>
            </a:p>
            <a:p>
              <a:r>
                <a:rPr lang="en-US" altLang="ko-KR" sz="1200" dirty="0">
                  <a:solidFill>
                    <a:srgbClr val="FF0000"/>
                  </a:solidFill>
                </a:rPr>
                <a:t>OH/CH: 2.93 (2.41</a:t>
              </a:r>
              <a:r>
                <a:rPr lang="en-US" altLang="ko-KR" sz="1200" dirty="0" smtClean="0">
                  <a:solidFill>
                    <a:srgbClr val="FF0000"/>
                  </a:solidFill>
                </a:rPr>
                <a:t>)</a:t>
              </a:r>
              <a:endParaRPr lang="en-US" altLang="ko-KR" sz="1200" dirty="0">
                <a:solidFill>
                  <a:srgbClr val="FF0000"/>
                </a:solidFill>
              </a:endParaRPr>
            </a:p>
          </p:txBody>
        </p:sp>
      </p:grpSp>
    </p:spTree>
    <p:extLst>
      <p:ext uri="{BB962C8B-B14F-4D97-AF65-F5344CB8AC3E}">
        <p14:creationId xmlns:p14="http://schemas.microsoft.com/office/powerpoint/2010/main" val="364865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1887</TotalTime>
  <Words>1147</Words>
  <Application>Microsoft Office PowerPoint</Application>
  <PresentationFormat>화면 슬라이드 쇼(4:3)</PresentationFormat>
  <Paragraphs>139</Paragraphs>
  <Slides>11</Slides>
  <Notes>11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11</vt:i4>
      </vt:variant>
    </vt:vector>
  </HeadingPairs>
  <TitlesOfParts>
    <vt:vector size="16" baseType="lpstr">
      <vt:lpstr>맑은 고딕</vt:lpstr>
      <vt:lpstr>Arial</vt:lpstr>
      <vt:lpstr>Calibri</vt:lpstr>
      <vt:lpstr>Cambria Math</vt:lpstr>
      <vt:lpstr>Office 테마</vt:lpstr>
      <vt:lpstr>Simple interstellar cloud model for reproducing correlations between the chemical species</vt:lpstr>
      <vt:lpstr>Backgrounds: Interstellar molecules</vt:lpstr>
      <vt:lpstr>Backgrounds: correlations between molecules</vt:lpstr>
      <vt:lpstr>Backgrounds: reference cloud model “Model A”[2]</vt:lpstr>
      <vt:lpstr>Backgrounds: Comparison to column densities</vt:lpstr>
      <vt:lpstr>Motivation</vt:lpstr>
      <vt:lpstr>Methods</vt:lpstr>
      <vt:lpstr>Results</vt:lpstr>
      <vt:lpstr>Results</vt:lpstr>
      <vt:lpstr>Future plans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for CNSSS18</dc:title>
  <dc:creator>Yoon Jeongkwan</dc:creator>
  <cp:lastModifiedBy>Yoon Jeongkwan</cp:lastModifiedBy>
  <cp:revision>72</cp:revision>
  <dcterms:created xsi:type="dcterms:W3CDTF">2018-08-13T13:44:57Z</dcterms:created>
  <dcterms:modified xsi:type="dcterms:W3CDTF">2019-01-16T04:50:47Z</dcterms:modified>
</cp:coreProperties>
</file>